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59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85A"/>
    <a:srgbClr val="887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176"/>
    <p:restoredTop sz="94655"/>
  </p:normalViewPr>
  <p:slideViewPr>
    <p:cSldViewPr snapToGrid="0" snapToObjects="1">
      <p:cViewPr varScale="1">
        <p:scale>
          <a:sx n="81" d="100"/>
          <a:sy n="81" d="100"/>
        </p:scale>
        <p:origin x="21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BCD6D-5ED8-A14B-84C6-84D4A6DD2726}" type="datetimeFigureOut">
              <a:rPr lang="en-US" smtClean="0"/>
              <a:t>4/6/17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A210C-F247-D643-AAF3-F692629E4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9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17F5-635E-294B-93DF-6D798D0D9A3D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8040-CD10-1B40-9B78-2450D99A6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8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17F5-635E-294B-93DF-6D798D0D9A3D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8040-CD10-1B40-9B78-2450D99A6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47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17F5-635E-294B-93DF-6D798D0D9A3D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8040-CD10-1B40-9B78-2450D99A6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2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17F5-635E-294B-93DF-6D798D0D9A3D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8040-CD10-1B40-9B78-2450D99A6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75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17F5-635E-294B-93DF-6D798D0D9A3D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8040-CD10-1B40-9B78-2450D99A6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17F5-635E-294B-93DF-6D798D0D9A3D}" type="datetimeFigureOut">
              <a:rPr lang="en-US" smtClean="0"/>
              <a:t>4/6/17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8040-CD10-1B40-9B78-2450D99A6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5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17F5-635E-294B-93DF-6D798D0D9A3D}" type="datetimeFigureOut">
              <a:rPr lang="en-US" smtClean="0"/>
              <a:t>4/6/17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8040-CD10-1B40-9B78-2450D99A6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45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17F5-635E-294B-93DF-6D798D0D9A3D}" type="datetimeFigureOut">
              <a:rPr lang="en-US" smtClean="0"/>
              <a:t>4/6/17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8040-CD10-1B40-9B78-2450D99A6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17F5-635E-294B-93DF-6D798D0D9A3D}" type="datetimeFigureOut">
              <a:rPr lang="en-US" smtClean="0"/>
              <a:t>4/6/17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8040-CD10-1B40-9B78-2450D99A6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94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17F5-635E-294B-93DF-6D798D0D9A3D}" type="datetimeFigureOut">
              <a:rPr lang="en-US" smtClean="0"/>
              <a:t>4/6/17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8040-CD10-1B40-9B78-2450D99A6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2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17F5-635E-294B-93DF-6D798D0D9A3D}" type="datetimeFigureOut">
              <a:rPr lang="en-US" smtClean="0"/>
              <a:t>4/6/17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8040-CD10-1B40-9B78-2450D99A6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08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D17F5-635E-294B-93DF-6D798D0D9A3D}" type="datetimeFigureOut">
              <a:rPr lang="en-US" smtClean="0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88040-CD10-1B40-9B78-2450D99A6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107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574431" y="1254369"/>
            <a:ext cx="7033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488831" y="867508"/>
            <a:ext cx="1887415" cy="820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Default User </a:t>
            </a:r>
            <a:r>
              <a:rPr lang="en-US" dirty="0" err="1" smtClean="0"/>
              <a:t>Auth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555755" y="1275249"/>
            <a:ext cx="247970" cy="3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65618" y="1275249"/>
            <a:ext cx="535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ket 16"/>
          <p:cNvSpPr/>
          <p:nvPr/>
        </p:nvSpPr>
        <p:spPr>
          <a:xfrm rot="10800000">
            <a:off x="8022154" y="655785"/>
            <a:ext cx="1151517" cy="1387328"/>
          </a:xfrm>
          <a:prstGeom prst="leftBracket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ket 17"/>
          <p:cNvSpPr/>
          <p:nvPr/>
        </p:nvSpPr>
        <p:spPr>
          <a:xfrm>
            <a:off x="3912118" y="634905"/>
            <a:ext cx="1151517" cy="1408208"/>
          </a:xfrm>
          <a:prstGeom prst="leftBracket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322806" y="471119"/>
            <a:ext cx="2420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time setup phase</a:t>
            </a:r>
            <a:r>
              <a:rPr lang="en-US" dirty="0"/>
              <a:t>?</a:t>
            </a:r>
            <a:endParaRPr lang="en-US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416307" y="2586368"/>
            <a:ext cx="280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ON LOGIN:</a:t>
            </a:r>
            <a:endParaRPr lang="en-US" sz="2400" dirty="0">
              <a:latin typeface="+mj-lt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9299330" y="1314095"/>
            <a:ext cx="401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322806" y="1810347"/>
            <a:ext cx="231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Gateway Management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10723" y="1736060"/>
            <a:ext cx="192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User Management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958114" y="903787"/>
            <a:ext cx="1887415" cy="820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‘Home’ UI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0058401" y="1856513"/>
            <a:ext cx="1787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Device Management?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6806" y="325640"/>
            <a:ext cx="280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ON INSTALL:</a:t>
            </a:r>
            <a:endParaRPr lang="en-US" sz="2400" dirty="0">
              <a:latin typeface="+mj-lt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74431" y="3607044"/>
            <a:ext cx="7033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552939" y="3196736"/>
            <a:ext cx="1887415" cy="820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 Screen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552939" y="4119193"/>
            <a:ext cx="192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User Management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560426" y="3607043"/>
            <a:ext cx="351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032190" y="3196735"/>
            <a:ext cx="1887415" cy="820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‘Home’ UI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132477" y="4119193"/>
            <a:ext cx="1787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Device Management?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Diamond 41"/>
          <p:cNvSpPr/>
          <p:nvPr/>
        </p:nvSpPr>
        <p:spPr>
          <a:xfrm>
            <a:off x="4113064" y="664445"/>
            <a:ext cx="1991365" cy="122160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Setup? </a:t>
            </a:r>
            <a:endParaRPr lang="en-US" dirty="0"/>
          </a:p>
        </p:txBody>
      </p:sp>
      <p:sp>
        <p:nvSpPr>
          <p:cNvPr id="43" name="Diamond 42"/>
          <p:cNvSpPr/>
          <p:nvPr/>
        </p:nvSpPr>
        <p:spPr>
          <a:xfrm>
            <a:off x="7023936" y="741139"/>
            <a:ext cx="1991365" cy="106920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Storage Setup?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496646" y="4590367"/>
            <a:ext cx="0" cy="471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533603" y="5218659"/>
            <a:ext cx="1887415" cy="820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 Recovery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05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1738319" y="3485696"/>
            <a:ext cx="178712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Protocol Management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 flipH="1" flipV="1">
            <a:off x="1648043" y="3369865"/>
            <a:ext cx="391302" cy="225578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3726892" y="4667659"/>
            <a:ext cx="4458320" cy="148737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964451" y="306551"/>
            <a:ext cx="2121835" cy="20325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‘Home’ UI</a:t>
            </a:r>
          </a:p>
        </p:txBody>
      </p:sp>
      <p:sp>
        <p:nvSpPr>
          <p:cNvPr id="9" name="Diamond 8"/>
          <p:cNvSpPr/>
          <p:nvPr/>
        </p:nvSpPr>
        <p:spPr>
          <a:xfrm>
            <a:off x="5015128" y="628113"/>
            <a:ext cx="2020144" cy="83182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See Connected Devices</a:t>
            </a:r>
            <a:endParaRPr lang="en-US" sz="1400" dirty="0"/>
          </a:p>
        </p:txBody>
      </p:sp>
      <p:sp>
        <p:nvSpPr>
          <p:cNvPr id="10" name="Diamond 9"/>
          <p:cNvSpPr/>
          <p:nvPr/>
        </p:nvSpPr>
        <p:spPr>
          <a:xfrm>
            <a:off x="-170689" y="1333790"/>
            <a:ext cx="2895119" cy="117157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Recommended Devices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321965" y="1643425"/>
            <a:ext cx="2257425" cy="998296"/>
          </a:xfrm>
          <a:prstGeom prst="rect">
            <a:avLst/>
          </a:prstGeom>
          <a:solidFill>
            <a:srgbClr val="887D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Users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4152909" y="1083577"/>
            <a:ext cx="602825" cy="169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370633" y="3331932"/>
            <a:ext cx="46696" cy="600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438703" y="2654680"/>
            <a:ext cx="141413" cy="418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466618" y="3199500"/>
            <a:ext cx="1899654" cy="8610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and View Device Data</a:t>
            </a:r>
            <a:endParaRPr lang="en-US" dirty="0"/>
          </a:p>
        </p:txBody>
      </p:sp>
      <p:sp>
        <p:nvSpPr>
          <p:cNvPr id="25" name="Diamond 24"/>
          <p:cNvSpPr/>
          <p:nvPr/>
        </p:nvSpPr>
        <p:spPr>
          <a:xfrm>
            <a:off x="1805364" y="2362366"/>
            <a:ext cx="2002494" cy="1123330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Select Protocol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331171" y="1919580"/>
            <a:ext cx="793183" cy="155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191274" y="2359030"/>
            <a:ext cx="950989" cy="732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8332974" y="2886544"/>
            <a:ext cx="2235409" cy="998296"/>
          </a:xfrm>
          <a:prstGeom prst="rect">
            <a:avLst/>
          </a:prstGeom>
          <a:solidFill>
            <a:srgbClr val="F1685A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Gateway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157762" y="1854577"/>
            <a:ext cx="178712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Device Management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023903" y="4060591"/>
            <a:ext cx="1787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</a:t>
            </a:r>
          </a:p>
          <a:p>
            <a:pPr algn="ctr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Management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755296" y="2615825"/>
            <a:ext cx="1429181" cy="1592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583088" y="4748723"/>
            <a:ext cx="2235409" cy="8657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 </a:t>
            </a:r>
            <a:r>
              <a:rPr lang="en-US" smtClean="0"/>
              <a:t>New Data Flows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861732" y="5740794"/>
            <a:ext cx="178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Developer UI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320358" y="4079445"/>
            <a:ext cx="2259032" cy="8657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Apps</a:t>
            </a:r>
            <a:endParaRPr lang="en-US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6474300" y="2641721"/>
            <a:ext cx="311526" cy="1916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Diamond 60"/>
          <p:cNvSpPr/>
          <p:nvPr/>
        </p:nvSpPr>
        <p:spPr>
          <a:xfrm>
            <a:off x="5054771" y="1490407"/>
            <a:ext cx="2001598" cy="813241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Launch Installed Apps</a:t>
            </a:r>
            <a:endParaRPr lang="en-US" sz="1400" dirty="0"/>
          </a:p>
        </p:txBody>
      </p:sp>
      <p:sp>
        <p:nvSpPr>
          <p:cNvPr id="63" name="Process 62"/>
          <p:cNvSpPr/>
          <p:nvPr/>
        </p:nvSpPr>
        <p:spPr>
          <a:xfrm>
            <a:off x="678426" y="5776997"/>
            <a:ext cx="2752315" cy="612765"/>
          </a:xfrm>
          <a:prstGeom prst="flowChartProcess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Recommender</a:t>
            </a:r>
            <a:endParaRPr lang="en-US"/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3726892" y="5361985"/>
            <a:ext cx="1472154" cy="59968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8294793" y="522718"/>
            <a:ext cx="2257425" cy="998296"/>
          </a:xfrm>
          <a:prstGeom prst="rect">
            <a:avLst/>
          </a:prstGeom>
          <a:solidFill>
            <a:srgbClr val="887D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 Current User</a:t>
            </a:r>
          </a:p>
        </p:txBody>
      </p:sp>
      <p:cxnSp>
        <p:nvCxnSpPr>
          <p:cNvPr id="95" name="Straight Arrow Connector 94"/>
          <p:cNvCxnSpPr/>
          <p:nvPr/>
        </p:nvCxnSpPr>
        <p:spPr>
          <a:xfrm flipV="1">
            <a:off x="7263519" y="1083577"/>
            <a:ext cx="920958" cy="260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iamond 35"/>
          <p:cNvSpPr/>
          <p:nvPr/>
        </p:nvSpPr>
        <p:spPr>
          <a:xfrm>
            <a:off x="1648043" y="173513"/>
            <a:ext cx="2553819" cy="122160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Add/Delete </a:t>
            </a:r>
            <a:r>
              <a:rPr lang="en-US" dirty="0" smtClean="0"/>
              <a:t>Devices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2962151" y="1440084"/>
            <a:ext cx="81015" cy="841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1900950" y="1106126"/>
            <a:ext cx="264050" cy="364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5985221" y="4208203"/>
            <a:ext cx="140698" cy="433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6-Point Star 73"/>
          <p:cNvSpPr/>
          <p:nvPr/>
        </p:nvSpPr>
        <p:spPr>
          <a:xfrm>
            <a:off x="-170689" y="2281327"/>
            <a:ext cx="2374232" cy="795510"/>
          </a:xfrm>
          <a:prstGeom prst="star6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Recommender</a:t>
            </a:r>
            <a:endParaRPr lang="en-US"/>
          </a:p>
        </p:txBody>
      </p:sp>
      <p:sp>
        <p:nvSpPr>
          <p:cNvPr id="34" name="Diamond 33"/>
          <p:cNvSpPr/>
          <p:nvPr/>
        </p:nvSpPr>
        <p:spPr>
          <a:xfrm>
            <a:off x="2452284" y="4169649"/>
            <a:ext cx="2002494" cy="1187454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</a:t>
            </a:r>
            <a:r>
              <a:rPr lang="en-US" dirty="0" smtClean="0"/>
              <a:t>Policies for Data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3854942" y="3893317"/>
            <a:ext cx="406914" cy="257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96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895101" y="135856"/>
            <a:ext cx="2257425" cy="1816861"/>
          </a:xfrm>
          <a:prstGeom prst="rect">
            <a:avLst/>
          </a:prstGeom>
          <a:solidFill>
            <a:srgbClr val="887D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Manage  </a:t>
            </a:r>
            <a:r>
              <a:rPr lang="en-US" smtClean="0"/>
              <a:t>Current User</a:t>
            </a:r>
            <a:endParaRPr lang="en-US" dirty="0" smtClean="0"/>
          </a:p>
        </p:txBody>
      </p:sp>
      <p:sp>
        <p:nvSpPr>
          <p:cNvPr id="7" name="Diamond 6"/>
          <p:cNvSpPr/>
          <p:nvPr/>
        </p:nvSpPr>
        <p:spPr>
          <a:xfrm>
            <a:off x="5028130" y="731109"/>
            <a:ext cx="1991365" cy="122160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</a:p>
          <a:p>
            <a:pPr algn="ctr"/>
            <a:r>
              <a:rPr lang="en-US" dirty="0" smtClean="0"/>
              <a:t>User Profile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023812" y="2356807"/>
            <a:ext cx="0" cy="878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iamond 20"/>
          <p:cNvSpPr/>
          <p:nvPr/>
        </p:nvSpPr>
        <p:spPr>
          <a:xfrm>
            <a:off x="4860703" y="3533726"/>
            <a:ext cx="2326217" cy="151383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Password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39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43041" y="354407"/>
            <a:ext cx="2038050" cy="1610033"/>
          </a:xfrm>
          <a:prstGeom prst="rect">
            <a:avLst/>
          </a:prstGeom>
          <a:solidFill>
            <a:srgbClr val="887D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Manage Users</a:t>
            </a:r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1260490" y="742832"/>
            <a:ext cx="1991365" cy="122160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Users</a:t>
            </a:r>
            <a:endParaRPr lang="en-US" dirty="0"/>
          </a:p>
        </p:txBody>
      </p:sp>
      <p:sp>
        <p:nvSpPr>
          <p:cNvPr id="6" name="Diamond 5"/>
          <p:cNvSpPr/>
          <p:nvPr/>
        </p:nvSpPr>
        <p:spPr>
          <a:xfrm>
            <a:off x="987270" y="3055540"/>
            <a:ext cx="2595716" cy="122160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Role</a:t>
            </a:r>
            <a:endParaRPr lang="en-US" dirty="0"/>
          </a:p>
        </p:txBody>
      </p:sp>
      <p:sp>
        <p:nvSpPr>
          <p:cNvPr id="7" name="Diamond 6"/>
          <p:cNvSpPr/>
          <p:nvPr/>
        </p:nvSpPr>
        <p:spPr>
          <a:xfrm>
            <a:off x="8539201" y="931066"/>
            <a:ext cx="1991365" cy="122160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Delete Users</a:t>
            </a:r>
            <a:endParaRPr lang="en-US" dirty="0"/>
          </a:p>
        </p:txBody>
      </p:sp>
      <p:sp>
        <p:nvSpPr>
          <p:cNvPr id="8" name="Diamond 7"/>
          <p:cNvSpPr/>
          <p:nvPr/>
        </p:nvSpPr>
        <p:spPr>
          <a:xfrm>
            <a:off x="7934850" y="2591587"/>
            <a:ext cx="2595716" cy="122160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</a:t>
            </a:r>
          </a:p>
          <a:p>
            <a:pPr algn="ctr"/>
            <a:r>
              <a:rPr lang="en-US" dirty="0" smtClean="0"/>
              <a:t>Role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 flipV="1">
            <a:off x="1884212" y="2524634"/>
            <a:ext cx="743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15963" y="2226101"/>
            <a:ext cx="780004" cy="604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amond 11"/>
          <p:cNvSpPr/>
          <p:nvPr/>
        </p:nvSpPr>
        <p:spPr>
          <a:xfrm>
            <a:off x="4916329" y="742832"/>
            <a:ext cx="2507996" cy="122160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</a:p>
          <a:p>
            <a:pPr algn="ctr"/>
            <a:r>
              <a:rPr lang="en-US" dirty="0" smtClean="0"/>
              <a:t>Users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738756" y="1541870"/>
            <a:ext cx="557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582986" y="1350420"/>
            <a:ext cx="711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 flipV="1">
            <a:off x="5790105" y="2477466"/>
            <a:ext cx="743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4864207" y="3166890"/>
            <a:ext cx="2595716" cy="122160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Define Groups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916329" y="4277148"/>
            <a:ext cx="500107" cy="428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mond 18"/>
          <p:cNvSpPr/>
          <p:nvPr/>
        </p:nvSpPr>
        <p:spPr>
          <a:xfrm>
            <a:off x="2640746" y="4491555"/>
            <a:ext cx="2632222" cy="130444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Add/Delete Users from Groups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131894" y="2103675"/>
            <a:ext cx="1141074" cy="2284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39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058832" y="368498"/>
            <a:ext cx="2235409" cy="1994048"/>
          </a:xfrm>
          <a:prstGeom prst="rect">
            <a:avLst/>
          </a:prstGeom>
          <a:solidFill>
            <a:srgbClr val="F1685A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Manage Gateway</a:t>
            </a:r>
            <a:endParaRPr lang="en-US" dirty="0"/>
          </a:p>
        </p:txBody>
      </p:sp>
      <p:sp>
        <p:nvSpPr>
          <p:cNvPr id="6" name="Diamond 5"/>
          <p:cNvSpPr/>
          <p:nvPr/>
        </p:nvSpPr>
        <p:spPr>
          <a:xfrm>
            <a:off x="491599" y="3262197"/>
            <a:ext cx="1991365" cy="122160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Network</a:t>
            </a:r>
            <a:endParaRPr lang="en-US" dirty="0"/>
          </a:p>
        </p:txBody>
      </p:sp>
      <p:sp>
        <p:nvSpPr>
          <p:cNvPr id="7" name="Diamond 6"/>
          <p:cNvSpPr/>
          <p:nvPr/>
        </p:nvSpPr>
        <p:spPr>
          <a:xfrm>
            <a:off x="4875194" y="982316"/>
            <a:ext cx="2718219" cy="122160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System Information</a:t>
            </a:r>
          </a:p>
        </p:txBody>
      </p:sp>
      <p:sp>
        <p:nvSpPr>
          <p:cNvPr id="9" name="Diamond 8"/>
          <p:cNvSpPr/>
          <p:nvPr/>
        </p:nvSpPr>
        <p:spPr>
          <a:xfrm>
            <a:off x="3338494" y="3586957"/>
            <a:ext cx="2820766" cy="134735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I/O Board Connections</a:t>
            </a:r>
            <a:endParaRPr lang="en-US" dirty="0"/>
          </a:p>
        </p:txBody>
      </p:sp>
      <p:sp>
        <p:nvSpPr>
          <p:cNvPr id="10" name="Diamond 9"/>
          <p:cNvSpPr/>
          <p:nvPr/>
        </p:nvSpPr>
        <p:spPr>
          <a:xfrm>
            <a:off x="8659914" y="1593120"/>
            <a:ext cx="2893639" cy="122160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Reboot Gateway</a:t>
            </a:r>
            <a:endParaRPr lang="en-US" dirty="0" smtClean="0"/>
          </a:p>
        </p:txBody>
      </p:sp>
      <p:sp>
        <p:nvSpPr>
          <p:cNvPr id="11" name="Diamond 10"/>
          <p:cNvSpPr/>
          <p:nvPr/>
        </p:nvSpPr>
        <p:spPr>
          <a:xfrm>
            <a:off x="7657024" y="2891475"/>
            <a:ext cx="2893639" cy="122160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Update OS</a:t>
            </a:r>
            <a:endParaRPr lang="en-US" dirty="0" smtClean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669458" y="1823132"/>
            <a:ext cx="2002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147636" y="2203924"/>
            <a:ext cx="2669790" cy="989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iamond 17"/>
          <p:cNvSpPr/>
          <p:nvPr/>
        </p:nvSpPr>
        <p:spPr>
          <a:xfrm>
            <a:off x="308102" y="1222535"/>
            <a:ext cx="2129481" cy="137468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 Local Storage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4862807" y="2597217"/>
            <a:ext cx="368993" cy="828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850125" y="1823132"/>
            <a:ext cx="809789" cy="212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611643" y="2609036"/>
            <a:ext cx="534203" cy="42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81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60965" y="377600"/>
            <a:ext cx="2153650" cy="174616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Manage Apps</a:t>
            </a:r>
            <a:endParaRPr lang="en-US" dirty="0"/>
          </a:p>
        </p:txBody>
      </p:sp>
      <p:sp>
        <p:nvSpPr>
          <p:cNvPr id="7" name="Diamond 6"/>
          <p:cNvSpPr/>
          <p:nvPr/>
        </p:nvSpPr>
        <p:spPr>
          <a:xfrm>
            <a:off x="4860880" y="902160"/>
            <a:ext cx="2553819" cy="122160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</a:t>
            </a:r>
            <a:r>
              <a:rPr lang="en-US" smtClean="0"/>
              <a:t>Installed Apps</a:t>
            </a:r>
            <a:endParaRPr lang="en-US" dirty="0"/>
          </a:p>
        </p:txBody>
      </p:sp>
      <p:sp>
        <p:nvSpPr>
          <p:cNvPr id="8" name="Diamond 7"/>
          <p:cNvSpPr/>
          <p:nvPr/>
        </p:nvSpPr>
        <p:spPr>
          <a:xfrm>
            <a:off x="411070" y="787218"/>
            <a:ext cx="3569901" cy="242365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Get Recommended </a:t>
            </a:r>
            <a:r>
              <a:rPr lang="en-US" dirty="0" smtClean="0"/>
              <a:t>Apps</a:t>
            </a:r>
            <a:endParaRPr lang="en-US" dirty="0"/>
          </a:p>
        </p:txBody>
      </p:sp>
      <p:sp>
        <p:nvSpPr>
          <p:cNvPr id="11" name="Diamond 10"/>
          <p:cNvSpPr/>
          <p:nvPr/>
        </p:nvSpPr>
        <p:spPr>
          <a:xfrm>
            <a:off x="8598346" y="62520"/>
            <a:ext cx="2124714" cy="182012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Uninstall Apps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256909" y="2687871"/>
            <a:ext cx="360367" cy="353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8008724" y="1414525"/>
            <a:ext cx="589622" cy="76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155532" y="2486331"/>
            <a:ext cx="1" cy="835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643580" y="1980402"/>
            <a:ext cx="821995" cy="505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6-Point Star 25"/>
          <p:cNvSpPr/>
          <p:nvPr/>
        </p:nvSpPr>
        <p:spPr>
          <a:xfrm>
            <a:off x="546009" y="2347279"/>
            <a:ext cx="2506649" cy="1773651"/>
          </a:xfrm>
          <a:prstGeom prst="star6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Recommender</a:t>
            </a:r>
            <a:endParaRPr lang="en-US"/>
          </a:p>
        </p:txBody>
      </p:sp>
      <p:sp>
        <p:nvSpPr>
          <p:cNvPr id="27" name="Diamond 26"/>
          <p:cNvSpPr/>
          <p:nvPr/>
        </p:nvSpPr>
        <p:spPr>
          <a:xfrm>
            <a:off x="8477735" y="1982805"/>
            <a:ext cx="2124714" cy="182012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Launch Installed Apps</a:t>
            </a:r>
            <a:endParaRPr lang="en-US" dirty="0"/>
          </a:p>
        </p:txBody>
      </p:sp>
      <p:sp>
        <p:nvSpPr>
          <p:cNvPr id="28" name="Diamond 27"/>
          <p:cNvSpPr/>
          <p:nvPr/>
        </p:nvSpPr>
        <p:spPr>
          <a:xfrm>
            <a:off x="4860880" y="3639799"/>
            <a:ext cx="2690993" cy="182360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Install New Applications</a:t>
            </a:r>
            <a:endParaRPr lang="en-US" dirty="0"/>
          </a:p>
        </p:txBody>
      </p:sp>
      <p:sp>
        <p:nvSpPr>
          <p:cNvPr id="19" name="Diamond 18"/>
          <p:cNvSpPr/>
          <p:nvPr/>
        </p:nvSpPr>
        <p:spPr>
          <a:xfrm>
            <a:off x="3063713" y="2961465"/>
            <a:ext cx="2124714" cy="182012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 Available</a:t>
            </a:r>
          </a:p>
          <a:p>
            <a:pPr algn="ctr"/>
            <a:r>
              <a:rPr lang="en-US" dirty="0" smtClean="0"/>
              <a:t>Apps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085835" y="4029531"/>
            <a:ext cx="254992" cy="113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710023" y="2347279"/>
            <a:ext cx="716457" cy="681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914527" y="2449282"/>
            <a:ext cx="484933" cy="648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7005804" y="2811845"/>
            <a:ext cx="2124714" cy="182012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 Installed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23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89871" y="339614"/>
            <a:ext cx="2235409" cy="22413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Develop </a:t>
            </a:r>
            <a:r>
              <a:rPr lang="en-US" smtClean="0"/>
              <a:t>New Data Flows</a:t>
            </a:r>
            <a:endParaRPr lang="en-US" dirty="0"/>
          </a:p>
        </p:txBody>
      </p:sp>
      <p:sp>
        <p:nvSpPr>
          <p:cNvPr id="7" name="Diamond 6"/>
          <p:cNvSpPr/>
          <p:nvPr/>
        </p:nvSpPr>
        <p:spPr>
          <a:xfrm>
            <a:off x="671258" y="624986"/>
            <a:ext cx="2756855" cy="242365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View Devices</a:t>
            </a:r>
            <a:endParaRPr lang="en-US" dirty="0" smtClean="0"/>
          </a:p>
        </p:txBody>
      </p:sp>
      <p:sp>
        <p:nvSpPr>
          <p:cNvPr id="9" name="Diamond 8"/>
          <p:cNvSpPr/>
          <p:nvPr/>
        </p:nvSpPr>
        <p:spPr>
          <a:xfrm>
            <a:off x="8912642" y="469809"/>
            <a:ext cx="2756855" cy="242365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Export Workflows</a:t>
            </a:r>
          </a:p>
        </p:txBody>
      </p:sp>
      <p:sp>
        <p:nvSpPr>
          <p:cNvPr id="10" name="Diamond 9"/>
          <p:cNvSpPr/>
          <p:nvPr/>
        </p:nvSpPr>
        <p:spPr>
          <a:xfrm>
            <a:off x="4729147" y="959283"/>
            <a:ext cx="2756855" cy="14447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Existing</a:t>
            </a:r>
          </a:p>
          <a:p>
            <a:pPr algn="ctr"/>
            <a:r>
              <a:rPr lang="en-US" dirty="0" smtClean="0"/>
              <a:t>Nodes</a:t>
            </a:r>
          </a:p>
        </p:txBody>
      </p:sp>
      <p:sp>
        <p:nvSpPr>
          <p:cNvPr id="11" name="Diamond 10"/>
          <p:cNvSpPr/>
          <p:nvPr/>
        </p:nvSpPr>
        <p:spPr>
          <a:xfrm>
            <a:off x="7993912" y="2487614"/>
            <a:ext cx="2756855" cy="242365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 Workflows</a:t>
            </a:r>
          </a:p>
        </p:txBody>
      </p:sp>
      <p:sp>
        <p:nvSpPr>
          <p:cNvPr id="12" name="Diamond 11"/>
          <p:cNvSpPr/>
          <p:nvPr/>
        </p:nvSpPr>
        <p:spPr>
          <a:xfrm>
            <a:off x="1731639" y="2664738"/>
            <a:ext cx="2756855" cy="242365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View Services</a:t>
            </a:r>
            <a:endParaRPr lang="en-US" dirty="0" smtClean="0"/>
          </a:p>
        </p:txBody>
      </p:sp>
      <p:sp>
        <p:nvSpPr>
          <p:cNvPr id="13" name="Diamond 12"/>
          <p:cNvSpPr/>
          <p:nvPr/>
        </p:nvSpPr>
        <p:spPr>
          <a:xfrm>
            <a:off x="3393747" y="3941438"/>
            <a:ext cx="2756855" cy="242365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Nodes</a:t>
            </a:r>
          </a:p>
        </p:txBody>
      </p:sp>
      <p:sp>
        <p:nvSpPr>
          <p:cNvPr id="14" name="Diamond 13"/>
          <p:cNvSpPr/>
          <p:nvPr/>
        </p:nvSpPr>
        <p:spPr>
          <a:xfrm>
            <a:off x="6239502" y="3941438"/>
            <a:ext cx="2756855" cy="242365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</a:t>
            </a:r>
          </a:p>
          <a:p>
            <a:pPr algn="ctr"/>
            <a:r>
              <a:rPr lang="en-US" dirty="0" smtClean="0"/>
              <a:t>Workflows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723313" y="1800579"/>
            <a:ext cx="705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502541" y="3250131"/>
            <a:ext cx="340418" cy="850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128067" y="2711412"/>
            <a:ext cx="601080" cy="417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618557" y="3250131"/>
            <a:ext cx="331040" cy="850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486002" y="2711412"/>
            <a:ext cx="761362" cy="443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7745532" y="1786149"/>
            <a:ext cx="705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6-Point Star 33"/>
          <p:cNvSpPr/>
          <p:nvPr/>
        </p:nvSpPr>
        <p:spPr>
          <a:xfrm>
            <a:off x="9338366" y="3792794"/>
            <a:ext cx="2506649" cy="1773651"/>
          </a:xfrm>
          <a:prstGeom prst="star6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Recommender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005247" y="194440"/>
            <a:ext cx="2427939" cy="2651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Manage and View Device Data</a:t>
            </a:r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538412" y="780886"/>
            <a:ext cx="2756855" cy="242365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Frequency of Data Updates</a:t>
            </a:r>
          </a:p>
        </p:txBody>
      </p:sp>
      <p:sp>
        <p:nvSpPr>
          <p:cNvPr id="6" name="Diamond 5"/>
          <p:cNvSpPr/>
          <p:nvPr/>
        </p:nvSpPr>
        <p:spPr>
          <a:xfrm>
            <a:off x="3153502" y="3495914"/>
            <a:ext cx="2756855" cy="242365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Select What Data is Stored</a:t>
            </a:r>
            <a:endParaRPr lang="en-US" dirty="0" smtClean="0"/>
          </a:p>
        </p:txBody>
      </p:sp>
      <p:sp>
        <p:nvSpPr>
          <p:cNvPr id="7" name="Diamond 6"/>
          <p:cNvSpPr/>
          <p:nvPr/>
        </p:nvSpPr>
        <p:spPr>
          <a:xfrm>
            <a:off x="4887897" y="823179"/>
            <a:ext cx="2756855" cy="202726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the Stored Data (of a Device)</a:t>
            </a:r>
          </a:p>
        </p:txBody>
      </p:sp>
      <p:sp>
        <p:nvSpPr>
          <p:cNvPr id="11" name="Diamond 10"/>
          <p:cNvSpPr/>
          <p:nvPr/>
        </p:nvSpPr>
        <p:spPr>
          <a:xfrm>
            <a:off x="6068134" y="3900639"/>
            <a:ext cx="2756855" cy="269610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Manipulate the View to change time span and overlay data elements</a:t>
            </a:r>
          </a:p>
        </p:txBody>
      </p:sp>
      <p:sp>
        <p:nvSpPr>
          <p:cNvPr id="12" name="Diamond 11"/>
          <p:cNvSpPr/>
          <p:nvPr/>
        </p:nvSpPr>
        <p:spPr>
          <a:xfrm>
            <a:off x="8918806" y="823179"/>
            <a:ext cx="2756855" cy="242365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cloud provider for exporting the Data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235677" y="3049716"/>
            <a:ext cx="652808" cy="850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665495" y="3049716"/>
            <a:ext cx="579112" cy="850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751164" y="1992712"/>
            <a:ext cx="717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866183" y="1985968"/>
            <a:ext cx="717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amond 16"/>
          <p:cNvSpPr/>
          <p:nvPr/>
        </p:nvSpPr>
        <p:spPr>
          <a:xfrm>
            <a:off x="8982766" y="3811008"/>
            <a:ext cx="2628934" cy="210855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Associate appropriate key for external </a:t>
            </a:r>
            <a:r>
              <a:rPr lang="en-US" dirty="0" err="1" smtClean="0"/>
              <a:t>auth</a:t>
            </a:r>
            <a:endParaRPr lang="en-US" dirty="0" smtClean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0297233" y="3316740"/>
            <a:ext cx="5551" cy="424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018895" y="3985281"/>
            <a:ext cx="344240" cy="274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iamond 19"/>
          <p:cNvSpPr/>
          <p:nvPr/>
        </p:nvSpPr>
        <p:spPr>
          <a:xfrm>
            <a:off x="74672" y="3473704"/>
            <a:ext cx="2726352" cy="188483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Data Sharing Policies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454797" y="2622751"/>
            <a:ext cx="2020426" cy="1277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49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2511" y="1645921"/>
            <a:ext cx="1025434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Helvetica" charset="0"/>
              </a:rPr>
              <a:t>1) User configuration of frequency of updates from device gateway</a:t>
            </a:r>
          </a:p>
          <a:p>
            <a:r>
              <a:rPr lang="en-US" dirty="0">
                <a:solidFill>
                  <a:prstClr val="black"/>
                </a:solidFill>
                <a:latin typeface="Helvetica" charset="0"/>
              </a:rPr>
              <a:t>    - Dependent on protocol metadata available via the Device API - will have to pick a few </a:t>
            </a:r>
            <a:r>
              <a:rPr lang="en-US" dirty="0" smtClean="0">
                <a:solidFill>
                  <a:prstClr val="black"/>
                </a:solidFill>
                <a:latin typeface="Helvetica" charset="0"/>
              </a:rPr>
              <a:t>protocols</a:t>
            </a:r>
          </a:p>
          <a:p>
            <a:endParaRPr lang="en-US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b="1" dirty="0">
                <a:solidFill>
                  <a:prstClr val="black"/>
                </a:solidFill>
                <a:latin typeface="Helvetica" charset="0"/>
              </a:rPr>
              <a:t>2) User selection of what data is stored locally</a:t>
            </a:r>
          </a:p>
          <a:p>
            <a:r>
              <a:rPr lang="en-US" dirty="0">
                <a:solidFill>
                  <a:prstClr val="black"/>
                </a:solidFill>
                <a:latin typeface="Helvetica" charset="0"/>
              </a:rPr>
              <a:t>   - Dependent on device profile available via the Device API - need to understand more </a:t>
            </a:r>
            <a:r>
              <a:rPr lang="en-US" dirty="0" smtClean="0">
                <a:solidFill>
                  <a:prstClr val="black"/>
                </a:solidFill>
                <a:latin typeface="Helvetica" charset="0"/>
              </a:rPr>
              <a:t>concretely </a:t>
            </a:r>
            <a:r>
              <a:rPr lang="en-US" dirty="0">
                <a:solidFill>
                  <a:prstClr val="black"/>
                </a:solidFill>
                <a:latin typeface="Helvetica" charset="0"/>
              </a:rPr>
              <a:t>what information will be available to the </a:t>
            </a:r>
            <a:r>
              <a:rPr lang="en-US" dirty="0" smtClean="0">
                <a:solidFill>
                  <a:prstClr val="black"/>
                </a:solidFill>
                <a:latin typeface="Helvetica" charset="0"/>
              </a:rPr>
              <a:t>UI</a:t>
            </a:r>
          </a:p>
          <a:p>
            <a:r>
              <a:rPr lang="en-US" dirty="0" smtClean="0">
                <a:solidFill>
                  <a:prstClr val="black"/>
                </a:solidFill>
                <a:latin typeface="Helvetica" charset="0"/>
              </a:rPr>
              <a:t>   - Set access policies around what data is available</a:t>
            </a:r>
          </a:p>
          <a:p>
            <a:endParaRPr lang="en-US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b="1" dirty="0">
                <a:solidFill>
                  <a:prstClr val="black"/>
                </a:solidFill>
                <a:latin typeface="Helvetica" charset="0"/>
              </a:rPr>
              <a:t>3) User viewing the data</a:t>
            </a:r>
          </a:p>
          <a:p>
            <a:r>
              <a:rPr lang="en-US" dirty="0">
                <a:solidFill>
                  <a:prstClr val="black"/>
                </a:solidFill>
                <a:latin typeface="Helvetica" charset="0"/>
              </a:rPr>
              <a:t>  - Displayed in line-graphs with ability to change timespan and overlay multiple data </a:t>
            </a:r>
            <a:r>
              <a:rPr lang="en-US" dirty="0" smtClean="0">
                <a:solidFill>
                  <a:prstClr val="black"/>
                </a:solidFill>
                <a:latin typeface="Helvetica" charset="0"/>
              </a:rPr>
              <a:t>elements</a:t>
            </a:r>
          </a:p>
          <a:p>
            <a:endParaRPr lang="en-US" dirty="0">
              <a:solidFill>
                <a:prstClr val="black"/>
              </a:solidFill>
              <a:latin typeface="Helvetica" charset="0"/>
            </a:endParaRPr>
          </a:p>
          <a:p>
            <a:r>
              <a:rPr lang="en-US" b="1" dirty="0">
                <a:solidFill>
                  <a:prstClr val="black"/>
                </a:solidFill>
                <a:latin typeface="Helvetica" charset="0"/>
              </a:rPr>
              <a:t>4) User exporting the data</a:t>
            </a:r>
          </a:p>
          <a:p>
            <a:r>
              <a:rPr lang="en-US" dirty="0">
                <a:solidFill>
                  <a:prstClr val="black"/>
                </a:solidFill>
                <a:latin typeface="Helvetica" charset="0"/>
              </a:rPr>
              <a:t>  - Need to define use case for exporting locally to determine appropriate local format</a:t>
            </a:r>
          </a:p>
          <a:p>
            <a:r>
              <a:rPr lang="en-US" dirty="0">
                <a:solidFill>
                  <a:prstClr val="black"/>
                </a:solidFill>
                <a:latin typeface="Helvetica" charset="0"/>
              </a:rPr>
              <a:t>  - External export will be to </a:t>
            </a:r>
            <a:r>
              <a:rPr lang="en-US" dirty="0" err="1">
                <a:solidFill>
                  <a:prstClr val="black"/>
                </a:solidFill>
                <a:latin typeface="Helvetica" charset="0"/>
              </a:rPr>
              <a:t>Xively</a:t>
            </a:r>
            <a:r>
              <a:rPr lang="en-US" dirty="0">
                <a:solidFill>
                  <a:prstClr val="black"/>
                </a:solidFill>
                <a:latin typeface="Helvetica" charset="0"/>
              </a:rPr>
              <a:t> and </a:t>
            </a:r>
            <a:r>
              <a:rPr lang="en-US" dirty="0" smtClean="0">
                <a:solidFill>
                  <a:prstClr val="black"/>
                </a:solidFill>
                <a:latin typeface="Helvetica" charset="0"/>
              </a:rPr>
              <a:t>Dropbox and Solid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66789" y="259755"/>
            <a:ext cx="2427939" cy="6938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Manage and View Device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0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8664</TotalTime>
  <Words>249</Words>
  <Application>Microsoft Macintosh PowerPoint</Application>
  <PresentationFormat>Widescreen</PresentationFormat>
  <Paragraphs>99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Helvetica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Annalisa Wilde</dc:creator>
  <cp:lastModifiedBy>Annalisa Wilde</cp:lastModifiedBy>
  <cp:revision>38</cp:revision>
  <dcterms:created xsi:type="dcterms:W3CDTF">2017-03-24T15:09:13Z</dcterms:created>
  <dcterms:modified xsi:type="dcterms:W3CDTF">2017-04-10T09:12:18Z</dcterms:modified>
</cp:coreProperties>
</file>