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51206400" cy="38404800"/>
  <p:notesSz cx="6858000" cy="9144000"/>
  <p:defaultText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6290C2"/>
    <a:srgbClr val="7C96B4"/>
    <a:srgbClr val="80B9FF"/>
    <a:srgbClr val="010000"/>
    <a:srgbClr val="1F529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50" d="100"/>
          <a:sy n="50" d="100"/>
        </p:scale>
        <p:origin x="-88" y="-88"/>
      </p:cViewPr>
      <p:guideLst>
        <p:guide orient="horz" pos="12094"/>
        <p:guide orient="horz" pos="575"/>
        <p:guide orient="horz" pos="23614"/>
        <p:guide orient="horz" pos="4321"/>
        <p:guide orient="horz" pos="23329"/>
        <p:guide orient="horz" pos="865"/>
        <p:guide orient="horz" pos="4033"/>
        <p:guide orient="horz" pos="4607"/>
        <p:guide pos="16128"/>
        <p:guide pos="575"/>
        <p:guide pos="31678"/>
        <p:guide pos="23905"/>
        <p:guide pos="8351"/>
        <p:guide pos="862"/>
        <p:guide pos="8063"/>
        <p:guide pos="8642"/>
        <p:guide pos="15841"/>
        <p:guide pos="16418"/>
        <p:guide pos="23615"/>
        <p:guide pos="24192"/>
        <p:guide pos="31390"/>
        <p:guide pos="4463"/>
        <p:guide pos="27790"/>
        <p:guide pos="20018"/>
        <p:guide pos="1224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4/1/10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4/1/10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8614416"/>
            <a:ext cx="64514733"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8614416"/>
            <a:ext cx="192708527"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4/1/10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A8F8-12FB-9047-986D-A7D2219D88A2}" type="datetimeFigureOut">
              <a:rPr lang="en-US" smtClean="0"/>
              <a:t>4/1/10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4/1/10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3" y="50184056"/>
            <a:ext cx="128611627"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3" y="50184056"/>
            <a:ext cx="128611633"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21A8F8-12FB-9047-986D-A7D2219D88A2}" type="datetimeFigureOut">
              <a:rPr lang="en-US" smtClean="0"/>
              <a:t>4/1/10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21A8F8-12FB-9047-986D-A7D2219D88A2}" type="datetimeFigureOut">
              <a:rPr lang="en-US" smtClean="0"/>
              <a:t>4/1/10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21A8F8-12FB-9047-986D-A7D2219D88A2}" type="datetimeFigureOut">
              <a:rPr lang="en-US" smtClean="0"/>
              <a:t>4/1/10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4/1/10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4/1/10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4/1/10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7B21A8F8-12FB-9047-986D-A7D2219D88A2}" type="datetimeFigureOut">
              <a:rPr lang="en-US" smtClean="0"/>
              <a:t>4/1/10</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ounded Rectangle 3"/>
          <p:cNvSpPr/>
          <p:nvPr/>
        </p:nvSpPr>
        <p:spPr>
          <a:xfrm>
            <a:off x="912813" y="912813"/>
            <a:ext cx="49376012" cy="36574412"/>
          </a:xfrm>
          <a:prstGeom prst="roundRect">
            <a:avLst>
              <a:gd name="adj" fmla="val 2519"/>
            </a:avLst>
          </a:prstGeom>
          <a:noFill/>
          <a:ln w="63500" cap="flat" cmpd="sng" algn="ctr">
            <a:solidFill>
              <a:srgbClr val="1F5295"/>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flipH="1">
            <a:off x="8361968" y="1373188"/>
            <a:ext cx="34482463" cy="3046988"/>
          </a:xfrm>
          <a:prstGeom prst="rect">
            <a:avLst/>
          </a:prstGeom>
          <a:noFill/>
        </p:spPr>
        <p:txBody>
          <a:bodyPr wrap="square" rtlCol="0">
            <a:spAutoFit/>
          </a:bodyPr>
          <a:lstStyle/>
          <a:p>
            <a:pPr algn="ctr"/>
            <a:r>
              <a:rPr lang="en-US" sz="9600" dirty="0" smtClean="0">
                <a:latin typeface="Arial"/>
                <a:cs typeface="Arial"/>
              </a:rPr>
              <a:t>The Insect Brain as a Model for Robotic Sensing</a:t>
            </a:r>
          </a:p>
          <a:p>
            <a:pPr algn="ctr"/>
            <a:r>
              <a:rPr lang="en-US" sz="9600" dirty="0" smtClean="0">
                <a:latin typeface="Arial"/>
                <a:cs typeface="Arial"/>
              </a:rPr>
              <a:t>and Decision Making</a:t>
            </a:r>
            <a:endParaRPr lang="en-US" sz="9600" dirty="0">
              <a:latin typeface="Arial"/>
              <a:cs typeface="Arial"/>
            </a:endParaRPr>
          </a:p>
        </p:txBody>
      </p:sp>
      <p:pic>
        <p:nvPicPr>
          <p:cNvPr id="6" name="Picture 3" descr="CWR-Biorobotics.png"/>
          <p:cNvPicPr>
            <a:picLocks noChangeAspect="1"/>
          </p:cNvPicPr>
          <p:nvPr/>
        </p:nvPicPr>
        <p:blipFill>
          <a:blip r:embed="rId2"/>
          <a:srcRect/>
          <a:stretch>
            <a:fillRect/>
          </a:stretch>
        </p:blipFill>
        <p:spPr bwMode="auto">
          <a:xfrm>
            <a:off x="1368423" y="1373188"/>
            <a:ext cx="8149100" cy="3200400"/>
          </a:xfrm>
          <a:prstGeom prst="rect">
            <a:avLst/>
          </a:prstGeom>
          <a:noFill/>
          <a:ln w="9525">
            <a:noFill/>
            <a:miter lim="800000"/>
            <a:headEnd/>
            <a:tailEnd/>
          </a:ln>
        </p:spPr>
      </p:pic>
      <p:sp>
        <p:nvSpPr>
          <p:cNvPr id="7" name="TextBox 6"/>
          <p:cNvSpPr txBox="1"/>
          <p:nvPr/>
        </p:nvSpPr>
        <p:spPr>
          <a:xfrm flipH="1">
            <a:off x="8353367" y="4652250"/>
            <a:ext cx="34491064" cy="830997"/>
          </a:xfrm>
          <a:prstGeom prst="rect">
            <a:avLst/>
          </a:prstGeom>
          <a:noFill/>
        </p:spPr>
        <p:txBody>
          <a:bodyPr wrap="square" rtlCol="0">
            <a:spAutoFit/>
          </a:bodyPr>
          <a:lstStyle/>
          <a:p>
            <a:pPr algn="ctr"/>
            <a:r>
              <a:rPr lang="en-US" sz="4800" dirty="0" smtClean="0">
                <a:latin typeface="Arial"/>
                <a:cs typeface="Arial"/>
              </a:rPr>
              <a:t>Andrew D. Horchler</a:t>
            </a:r>
            <a:r>
              <a:rPr lang="en-US" sz="4800" baseline="30000" dirty="0" smtClean="0">
                <a:solidFill>
                  <a:srgbClr val="7F7F7F"/>
                </a:solidFill>
                <a:latin typeface="Arial"/>
                <a:cs typeface="Arial"/>
              </a:rPr>
              <a:t>1</a:t>
            </a:r>
            <a:r>
              <a:rPr lang="en-US" sz="4800" dirty="0" smtClean="0">
                <a:latin typeface="Arial"/>
                <a:cs typeface="Arial"/>
              </a:rPr>
              <a:t>, Roy E. Ritzmann</a:t>
            </a:r>
            <a:r>
              <a:rPr lang="en-US" sz="4800" baseline="30000" dirty="0" smtClean="0">
                <a:solidFill>
                  <a:srgbClr val="7F7F7F"/>
                </a:solidFill>
                <a:latin typeface="Arial"/>
                <a:cs typeface="Arial"/>
              </a:rPr>
              <a:t>2</a:t>
            </a:r>
            <a:r>
              <a:rPr lang="en-US" sz="4800" dirty="0" smtClean="0">
                <a:latin typeface="Arial"/>
                <a:cs typeface="Arial"/>
              </a:rPr>
              <a:t>, and Roger D. Quinn</a:t>
            </a:r>
            <a:r>
              <a:rPr lang="en-US" sz="4800" baseline="30000" dirty="0" smtClean="0">
                <a:solidFill>
                  <a:srgbClr val="7F7F7F"/>
                </a:solidFill>
                <a:latin typeface="Arial"/>
                <a:cs typeface="Arial"/>
              </a:rPr>
              <a:t>1</a:t>
            </a:r>
            <a:endParaRPr lang="en-US" sz="4800" baseline="30000" dirty="0">
              <a:solidFill>
                <a:srgbClr val="7F7F7F"/>
              </a:solidFill>
              <a:latin typeface="Arial"/>
              <a:cs typeface="Arial"/>
            </a:endParaRPr>
          </a:p>
        </p:txBody>
      </p:sp>
      <p:sp>
        <p:nvSpPr>
          <p:cNvPr id="8" name="TextBox 7"/>
          <p:cNvSpPr txBox="1"/>
          <p:nvPr/>
        </p:nvSpPr>
        <p:spPr>
          <a:xfrm flipH="1">
            <a:off x="8353367" y="5694502"/>
            <a:ext cx="34491064" cy="707886"/>
          </a:xfrm>
          <a:prstGeom prst="rect">
            <a:avLst/>
          </a:prstGeom>
          <a:noFill/>
        </p:spPr>
        <p:txBody>
          <a:bodyPr wrap="square" rtlCol="0">
            <a:spAutoFit/>
          </a:bodyPr>
          <a:lstStyle/>
          <a:p>
            <a:pPr algn="ctr"/>
            <a:r>
              <a:rPr lang="en-US" sz="4000" dirty="0" smtClean="0">
                <a:solidFill>
                  <a:schemeClr val="tx1">
                    <a:lumMod val="50000"/>
                    <a:lumOff val="50000"/>
                  </a:schemeClr>
                </a:solidFill>
                <a:latin typeface="Arial"/>
                <a:cs typeface="Arial"/>
              </a:rPr>
              <a:t>1) Dept. of Mechanical and Aerospace Engineering and 2) Dept. of Biology, Case Western Reserve University</a:t>
            </a:r>
            <a:endParaRPr lang="en-US" sz="4000" dirty="0">
              <a:solidFill>
                <a:schemeClr val="tx1">
                  <a:lumMod val="50000"/>
                  <a:lumOff val="50000"/>
                </a:schemeClr>
              </a:solidFill>
              <a:latin typeface="Arial"/>
              <a:cs typeface="Arial"/>
            </a:endParaRPr>
          </a:p>
        </p:txBody>
      </p:sp>
      <p:pic>
        <p:nvPicPr>
          <p:cNvPr id="9" name="Picture 7" descr="afrl_logo.png"/>
          <p:cNvPicPr>
            <a:picLocks noChangeAspect="1"/>
          </p:cNvPicPr>
          <p:nvPr/>
        </p:nvPicPr>
        <p:blipFill>
          <a:blip r:embed="rId3"/>
          <a:srcRect/>
          <a:stretch>
            <a:fillRect/>
          </a:stretch>
        </p:blipFill>
        <p:spPr bwMode="auto">
          <a:xfrm>
            <a:off x="44897440" y="4116388"/>
            <a:ext cx="2285998" cy="2286000"/>
          </a:xfrm>
          <a:prstGeom prst="rect">
            <a:avLst/>
          </a:prstGeom>
          <a:noFill/>
          <a:ln w="9525">
            <a:noFill/>
            <a:miter lim="800000"/>
            <a:headEnd/>
            <a:tailEnd/>
          </a:ln>
        </p:spPr>
      </p:pic>
      <p:pic>
        <p:nvPicPr>
          <p:cNvPr id="10" name="Picture 6" descr="afrl_sensors_logo.png"/>
          <p:cNvPicPr>
            <a:picLocks noChangeAspect="1"/>
          </p:cNvPicPr>
          <p:nvPr/>
        </p:nvPicPr>
        <p:blipFill>
          <a:blip r:embed="rId4"/>
          <a:srcRect/>
          <a:stretch>
            <a:fillRect/>
          </a:stretch>
        </p:blipFill>
        <p:spPr bwMode="auto">
          <a:xfrm>
            <a:off x="47512195" y="4116388"/>
            <a:ext cx="2319430" cy="2286000"/>
          </a:xfrm>
          <a:prstGeom prst="rect">
            <a:avLst/>
          </a:prstGeom>
          <a:noFill/>
          <a:ln w="9525">
            <a:noFill/>
            <a:miter lim="800000"/>
            <a:headEnd/>
            <a:tailEnd/>
          </a:ln>
        </p:spPr>
      </p:pic>
      <p:pic>
        <p:nvPicPr>
          <p:cNvPr id="11" name="Picture 6" descr="dagsi_logo.png"/>
          <p:cNvPicPr>
            <a:picLocks noChangeAspect="1"/>
          </p:cNvPicPr>
          <p:nvPr/>
        </p:nvPicPr>
        <p:blipFill>
          <a:blip r:embed="rId5"/>
          <a:srcRect/>
          <a:stretch>
            <a:fillRect/>
          </a:stretch>
        </p:blipFill>
        <p:spPr bwMode="auto">
          <a:xfrm>
            <a:off x="44897440" y="1373188"/>
            <a:ext cx="4947083" cy="2286000"/>
          </a:xfrm>
          <a:prstGeom prst="rect">
            <a:avLst/>
          </a:prstGeom>
          <a:noFill/>
          <a:ln w="9525">
            <a:noFill/>
            <a:miter lim="800000"/>
            <a:headEnd/>
            <a:tailEnd/>
          </a:ln>
        </p:spPr>
      </p:pic>
      <p:cxnSp>
        <p:nvCxnSpPr>
          <p:cNvPr id="13" name="Straight Connector 12"/>
          <p:cNvCxnSpPr/>
          <p:nvPr/>
        </p:nvCxnSpPr>
        <p:spPr>
          <a:xfrm rot="16200000" flipH="1">
            <a:off x="-1608936" y="22174201"/>
            <a:ext cx="29721178" cy="1"/>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10742612" y="22174203"/>
            <a:ext cx="29721177" cy="1588"/>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3086214" y="22174203"/>
            <a:ext cx="29721179" cy="1590"/>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70013" y="6859587"/>
            <a:ext cx="48474512" cy="1"/>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368423" y="7314409"/>
            <a:ext cx="11430000" cy="14496272"/>
          </a:xfrm>
          <a:prstGeom prst="rect">
            <a:avLst/>
          </a:prstGeom>
          <a:solidFill>
            <a:srgbClr val="F2F2F2"/>
          </a:solidFill>
        </p:spPr>
        <p:txBody>
          <a:bodyPr wrap="square" lIns="457200" tIns="457200" rIns="457200" bIns="457200" rtlCol="0">
            <a:spAutoFit/>
          </a:bodyPr>
          <a:lstStyle/>
          <a:p>
            <a:pPr algn="ctr">
              <a:spcAft>
                <a:spcPts val="1200"/>
              </a:spcAft>
            </a:pPr>
            <a:r>
              <a:rPr lang="en-US" sz="6000" dirty="0" smtClean="0">
                <a:latin typeface="Arial"/>
                <a:cs typeface="Arial"/>
              </a:rPr>
              <a:t>Introduction</a:t>
            </a:r>
          </a:p>
          <a:p>
            <a:pPr algn="just"/>
            <a:r>
              <a:rPr lang="en-US" sz="2800" dirty="0" smtClean="0">
                <a:latin typeface="Times New Roman"/>
                <a:cs typeface="Times New Roman"/>
              </a:rPr>
              <a:t>Despite many technical advances, current mobile robots lack true autonomy, often require an operator, are restricted to constrained environments and tasks, and are difficult to program and tune. Insects function well in dynamic and uncertain environments that challenge the sensing and autonomous capabilities of existing robots. The insect brain relies on multiple sensory channels and a large behavioral repertoire to accomplish the complex goal-directed tasks needed for survival. The multi-sensory integration and decision-making capabilities of a brain are necessary to trigger, modulate, and provide context to the low-level, reflexive motor control. We’re developing a biologically-inspired </a:t>
            </a:r>
            <a:r>
              <a:rPr lang="en-US" sz="2800" dirty="0" err="1" smtClean="0">
                <a:latin typeface="Times New Roman"/>
                <a:cs typeface="Times New Roman"/>
              </a:rPr>
              <a:t>sensorimotor</a:t>
            </a:r>
            <a:r>
              <a:rPr lang="en-US" sz="2800" dirty="0" smtClean="0">
                <a:latin typeface="Times New Roman"/>
                <a:cs typeface="Times New Roman"/>
              </a:rPr>
              <a:t> system modeled on the architecture and behavioral functionality of the central complex (CC) of the insect brain and general principles of vertebrate brains to enhance the state-of-the-art in sensory integration and control for mobile robots. A simulated agent uses simple models of antennal sensing, vision, and ego-motion to navigate a 2-D environment. Percepts are organized via sensory maps that correlate the unique spatiotemporal and statistical properties of each sensing modality. These topographic maps are based on the distinct columnar design of the insect CC and are modeled as arrays of interconnected neural populations using Wilson-Cowan equations. The maps converge onto a network of neural circuits, based on a model of the primate lateral </a:t>
            </a:r>
            <a:r>
              <a:rPr lang="en-US" sz="2800" dirty="0" err="1" smtClean="0">
                <a:latin typeface="Times New Roman"/>
                <a:cs typeface="Times New Roman"/>
              </a:rPr>
              <a:t>intraparietal</a:t>
            </a:r>
            <a:r>
              <a:rPr lang="en-US" sz="2800" dirty="0" smtClean="0">
                <a:latin typeface="Times New Roman"/>
                <a:cs typeface="Times New Roman"/>
              </a:rPr>
              <a:t> cortex, that accumulates time-varying evidence in order to make behavioral decisions. The attractor dynamics of these circuits generate a winner-take-all competition that guarantees a decision within a fixed time period and the overall activity pattern captures the associated degree of confidence. Experiments have been performed to characterize the robustness of this biophysically plausible architecture in the presence noisy, ambiguous, and conflicting multi-sensory stimuli in </a:t>
            </a:r>
            <a:r>
              <a:rPr lang="en-US" sz="2800" smtClean="0">
                <a:latin typeface="Times New Roman"/>
                <a:cs typeface="Times New Roman"/>
              </a:rPr>
              <a:t>the agent’s </a:t>
            </a:r>
            <a:r>
              <a:rPr lang="en-US" sz="2800" dirty="0" smtClean="0">
                <a:latin typeface="Times New Roman"/>
                <a:cs typeface="Times New Roman"/>
              </a:rPr>
              <a:t>environment.</a:t>
            </a:r>
            <a:endParaRPr lang="en-US" sz="2800" dirty="0">
              <a:latin typeface="Times New Roman"/>
              <a:cs typeface="Times New Roman"/>
            </a:endParaRPr>
          </a:p>
        </p:txBody>
      </p:sp>
      <p:sp>
        <p:nvSpPr>
          <p:cNvPr id="26" name="TextBox 25"/>
          <p:cNvSpPr txBox="1"/>
          <p:nvPr/>
        </p:nvSpPr>
        <p:spPr>
          <a:xfrm>
            <a:off x="38414525" y="34141691"/>
            <a:ext cx="11430000" cy="2893100"/>
          </a:xfrm>
          <a:prstGeom prst="rect">
            <a:avLst/>
          </a:prstGeom>
          <a:solidFill>
            <a:schemeClr val="bg1">
              <a:lumMod val="95000"/>
            </a:schemeClr>
          </a:solidFill>
        </p:spPr>
        <p:txBody>
          <a:bodyPr wrap="square" lIns="457200" tIns="457200" rIns="457200" bIns="457200" rtlCol="0">
            <a:spAutoFit/>
          </a:bodyPr>
          <a:lstStyle/>
          <a:p>
            <a:pPr algn="just"/>
            <a:r>
              <a:rPr lang="en-US" sz="2800" dirty="0" smtClean="0">
                <a:latin typeface="Arial"/>
                <a:cs typeface="Arial"/>
              </a:rPr>
              <a:t>References</a:t>
            </a:r>
          </a:p>
          <a:p>
            <a:pPr algn="just"/>
            <a:endParaRPr lang="en-US" sz="2000" dirty="0" smtClean="0">
              <a:latin typeface="Times New Roman"/>
              <a:cs typeface="Times New Roman"/>
            </a:endParaRPr>
          </a:p>
          <a:p>
            <a:pPr marL="457200" indent="-457200" algn="just">
              <a:spcAft>
                <a:spcPts val="1200"/>
              </a:spcAft>
              <a:buFont typeface="+mj-lt"/>
              <a:buAutoNum type="arabicPeriod"/>
            </a:pPr>
            <a:r>
              <a:rPr lang="en-US" sz="2000" dirty="0" smtClean="0">
                <a:latin typeface="Times New Roman"/>
                <a:cs typeface="Times New Roman"/>
              </a:rPr>
              <a:t>Reference 1</a:t>
            </a:r>
          </a:p>
          <a:p>
            <a:pPr marL="457200" indent="-457200" algn="just">
              <a:spcAft>
                <a:spcPts val="1200"/>
              </a:spcAft>
              <a:buFont typeface="+mj-lt"/>
              <a:buAutoNum type="arabicPeriod"/>
            </a:pPr>
            <a:r>
              <a:rPr lang="en-US" sz="2000" dirty="0" smtClean="0">
                <a:latin typeface="Times New Roman"/>
                <a:cs typeface="Times New Roman"/>
              </a:rPr>
              <a:t>Reference 2</a:t>
            </a:r>
          </a:p>
          <a:p>
            <a:pPr marL="457200" indent="-457200" algn="just">
              <a:spcAft>
                <a:spcPts val="1200"/>
              </a:spcAft>
              <a:buFont typeface="+mj-lt"/>
              <a:buAutoNum type="arabicPeriod"/>
            </a:pPr>
            <a:r>
              <a:rPr lang="en-US" sz="2000" dirty="0" smtClean="0">
                <a:latin typeface="Times New Roman"/>
                <a:cs typeface="Times New Roman"/>
              </a:rPr>
              <a:t>Reference 3</a:t>
            </a:r>
          </a:p>
        </p:txBody>
      </p:sp>
      <p:sp>
        <p:nvSpPr>
          <p:cNvPr id="27" name="TextBox 26"/>
          <p:cNvSpPr txBox="1"/>
          <p:nvPr/>
        </p:nvSpPr>
        <p:spPr>
          <a:xfrm>
            <a:off x="13717588" y="7314409"/>
            <a:ext cx="11430000" cy="1846659"/>
          </a:xfrm>
          <a:prstGeom prst="rect">
            <a:avLst/>
          </a:prstGeom>
          <a:noFill/>
        </p:spPr>
        <p:txBody>
          <a:bodyPr wrap="square" lIns="457200" tIns="457200" rIns="457200" bIns="457200" rtlCol="0">
            <a:spAutoFit/>
          </a:bodyPr>
          <a:lstStyle/>
          <a:p>
            <a:pPr algn="ctr"/>
            <a:r>
              <a:rPr lang="en-US" sz="6000" dirty="0" smtClean="0">
                <a:latin typeface="Arial"/>
                <a:cs typeface="Arial"/>
              </a:rPr>
              <a:t>Heading</a:t>
            </a:r>
          </a:p>
        </p:txBody>
      </p:sp>
      <p:sp>
        <p:nvSpPr>
          <p:cNvPr id="28" name="TextBox 27"/>
          <p:cNvSpPr txBox="1"/>
          <p:nvPr/>
        </p:nvSpPr>
        <p:spPr>
          <a:xfrm>
            <a:off x="13717588" y="9868954"/>
            <a:ext cx="11430000" cy="2708434"/>
          </a:xfrm>
          <a:prstGeom prst="rect">
            <a:avLst/>
          </a:prstGeom>
          <a:noFill/>
        </p:spPr>
        <p:txBody>
          <a:bodyPr wrap="square" lIns="457200" tIns="457200" rIns="457200" bIns="457200" rtlCol="0">
            <a:spAutoFit/>
          </a:bodyPr>
          <a:lstStyle/>
          <a:p>
            <a:pPr>
              <a:spcAft>
                <a:spcPts val="1200"/>
              </a:spcAft>
            </a:pPr>
            <a:r>
              <a:rPr lang="en-US" sz="3200" dirty="0" smtClean="0">
                <a:latin typeface="Times New Roman"/>
                <a:cs typeface="Times New Roman"/>
              </a:rPr>
              <a:t>Regular text</a:t>
            </a:r>
          </a:p>
          <a:p>
            <a:pPr>
              <a:spcAft>
                <a:spcPts val="1200"/>
              </a:spcAft>
              <a:buFont typeface="Arial"/>
              <a:buChar char="•"/>
            </a:pPr>
            <a:r>
              <a:rPr lang="en-US" sz="3200" dirty="0" smtClean="0">
                <a:latin typeface="Times New Roman"/>
                <a:cs typeface="Times New Roman"/>
              </a:rPr>
              <a:t> Bullet 1</a:t>
            </a:r>
          </a:p>
          <a:p>
            <a:pPr>
              <a:spcAft>
                <a:spcPts val="1200"/>
              </a:spcAft>
              <a:buFont typeface="Arial"/>
              <a:buChar char="•"/>
            </a:pPr>
            <a:r>
              <a:rPr lang="en-US" sz="3200" dirty="0" smtClean="0">
                <a:latin typeface="Times New Roman"/>
                <a:cs typeface="Times New Roman"/>
              </a:rPr>
              <a:t> Bullet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398</Words>
  <Application>Microsoft Macintosh PowerPoint</Application>
  <PresentationFormat>Custom</PresentationFormat>
  <Paragraphs>15</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Horchler</dc:creator>
  <cp:lastModifiedBy>Andrew Horchler</cp:lastModifiedBy>
  <cp:revision>3</cp:revision>
  <dcterms:created xsi:type="dcterms:W3CDTF">2010-04-01T14:38:26Z</dcterms:created>
  <dcterms:modified xsi:type="dcterms:W3CDTF">2010-04-01T16:40:56Z</dcterms:modified>
</cp:coreProperties>
</file>