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78c9c0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78c9c0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9bbfe6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9bbfe6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78c9c0a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78c9c0a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78c9c0a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78c9c0a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78c9c0a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78c9c0a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78c9c0a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78c9c0a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78c9c0a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78c9c0a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78c9bd5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78c9bd5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78c9c0a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978c9c0a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978c9c0a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978c9c0a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KneeTest.m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with KneeTorqueTest.ino and SLoadCell_ZeroFactorSketch.ino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KneeTorqueTest, Run command like this: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 valve and reads pressure and force data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9730" r="0" t="22324"/>
          <a:stretch/>
        </p:blipFill>
        <p:spPr>
          <a:xfrm>
            <a:off x="1182975" y="1944425"/>
            <a:ext cx="67780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70" y="2517120"/>
            <a:ext cx="3017375" cy="2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391500" y="2517125"/>
            <a:ext cx="19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Protocol id (1 for zeroing the load cell, 2 for knee torque test)</a:t>
            </a:r>
            <a:endParaRPr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5472225" y="3443813"/>
            <a:ext cx="248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Port that the arduino is connected to (the number after the COM as seen in the example)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6617425" y="2552875"/>
            <a:ext cx="188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number of data points to collect</a:t>
            </a:r>
            <a:endParaRPr sz="1200"/>
          </a:p>
        </p:txBody>
      </p:sp>
      <p:cxnSp>
        <p:nvCxnSpPr>
          <p:cNvPr id="61" name="Google Shape;61;p13"/>
          <p:cNvCxnSpPr/>
          <p:nvPr/>
        </p:nvCxnSpPr>
        <p:spPr>
          <a:xfrm flipH="1" rot="10800000">
            <a:off x="5362075" y="2386175"/>
            <a:ext cx="5415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6344775" y="2386400"/>
            <a:ext cx="390900" cy="10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7106600" y="2356300"/>
            <a:ext cx="903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19322" l="0" r="1516" t="0"/>
          <a:stretch/>
        </p:blipFill>
        <p:spPr>
          <a:xfrm>
            <a:off x="0" y="965507"/>
            <a:ext cx="5967276" cy="417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6379" r="9117" t="0"/>
          <a:stretch/>
        </p:blipFill>
        <p:spPr>
          <a:xfrm rot="-5400000">
            <a:off x="2016150" y="-979725"/>
            <a:ext cx="552550" cy="309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2"/>
          <p:cNvCxnSpPr/>
          <p:nvPr/>
        </p:nvCxnSpPr>
        <p:spPr>
          <a:xfrm rot="10800000">
            <a:off x="1667625" y="462025"/>
            <a:ext cx="2210100" cy="2059500"/>
          </a:xfrm>
          <a:prstGeom prst="straightConnector1">
            <a:avLst/>
          </a:prstGeom>
          <a:noFill/>
          <a:ln cap="flat" cmpd="sng" w="38100">
            <a:solidFill>
              <a:srgbClr val="E6E23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2"/>
          <p:cNvCxnSpPr/>
          <p:nvPr/>
        </p:nvCxnSpPr>
        <p:spPr>
          <a:xfrm rot="10800000">
            <a:off x="1828250" y="472075"/>
            <a:ext cx="2431200" cy="2039400"/>
          </a:xfrm>
          <a:prstGeom prst="straightConnector1">
            <a:avLst/>
          </a:prstGeom>
          <a:noFill/>
          <a:ln cap="flat" cmpd="sng" w="38100">
            <a:solidFill>
              <a:srgbClr val="E6E23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 rot="10800000">
            <a:off x="3114175" y="622950"/>
            <a:ext cx="1607400" cy="873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2"/>
          <p:cNvSpPr txBox="1"/>
          <p:nvPr/>
        </p:nvSpPr>
        <p:spPr>
          <a:xfrm>
            <a:off x="3485925" y="3154375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333" name="Google Shape;333;p22"/>
          <p:cNvSpPr txBox="1"/>
          <p:nvPr/>
        </p:nvSpPr>
        <p:spPr>
          <a:xfrm>
            <a:off x="4395150" y="3757150"/>
            <a:ext cx="35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334" name="Google Shape;334;p22"/>
          <p:cNvSpPr txBox="1"/>
          <p:nvPr/>
        </p:nvSpPr>
        <p:spPr>
          <a:xfrm>
            <a:off x="5153500" y="3757150"/>
            <a:ext cx="4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GND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KneeTorqueTest.ino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50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with KneeTest.m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without KneeTest.m: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 serial monitor inside arduino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Send “2” until </a:t>
            </a:r>
            <a:r>
              <a:rPr lang="en"/>
              <a:t>“running” is received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Send number for how many data points to collect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arduino will start sending the data and open the valve 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4060886" y="705331"/>
            <a:ext cx="5083120" cy="1463900"/>
            <a:chOff x="2561076" y="2626900"/>
            <a:chExt cx="5239249" cy="1612047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1076" y="2656997"/>
              <a:ext cx="5179250" cy="1581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/>
            <p:nvPr/>
          </p:nvSpPr>
          <p:spPr>
            <a:xfrm>
              <a:off x="7599925" y="2626900"/>
              <a:ext cx="200400" cy="180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00" y="2211100"/>
            <a:ext cx="3488900" cy="12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5100" y="3552125"/>
            <a:ext cx="10668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4801" y="3510253"/>
            <a:ext cx="335836" cy="15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3659775" y="872300"/>
            <a:ext cx="401100" cy="371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254000" y="2675125"/>
            <a:ext cx="401100" cy="371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254000" y="4122300"/>
            <a:ext cx="401100" cy="371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721900" y="4661750"/>
            <a:ext cx="401100" cy="371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3257" y="2464500"/>
            <a:ext cx="652575" cy="7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ValvePWM.m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with ValvePWM.ino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two phases: inflating and deflating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command like this: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098125" y="2376225"/>
            <a:ext cx="5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3563650"/>
            <a:ext cx="11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Protocol id (2 for pwm test)</a:t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1133100" y="3563650"/>
            <a:ext cx="11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Port of arduino board (COM4 in this example) </a:t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4654500" y="3563650"/>
            <a:ext cx="96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Pulse width while inflating</a:t>
            </a:r>
            <a:endParaRPr sz="1200"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33351" l="0" r="0" t="0"/>
          <a:stretch/>
        </p:blipFill>
        <p:spPr>
          <a:xfrm>
            <a:off x="0" y="2554050"/>
            <a:ext cx="68954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270550" y="3563650"/>
            <a:ext cx="13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Amount of data points to be inflating</a:t>
            </a:r>
            <a:endParaRPr sz="1200"/>
          </a:p>
        </p:txBody>
      </p:sp>
      <p:sp>
        <p:nvSpPr>
          <p:cNvPr id="93" name="Google Shape;93;p15"/>
          <p:cNvSpPr txBox="1"/>
          <p:nvPr/>
        </p:nvSpPr>
        <p:spPr>
          <a:xfrm>
            <a:off x="3443525" y="3563650"/>
            <a:ext cx="128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Amount of data points to be deflating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5657538" y="3563650"/>
            <a:ext cx="96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Period while inflating</a:t>
            </a:r>
            <a:endParaRPr sz="1200"/>
          </a:p>
        </p:txBody>
      </p:sp>
      <p:sp>
        <p:nvSpPr>
          <p:cNvPr id="95" name="Google Shape;95;p15"/>
          <p:cNvSpPr txBox="1"/>
          <p:nvPr/>
        </p:nvSpPr>
        <p:spPr>
          <a:xfrm>
            <a:off x="7439525" y="3516175"/>
            <a:ext cx="100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Period while deflating</a:t>
            </a:r>
            <a:endParaRPr sz="1200"/>
          </a:p>
        </p:txBody>
      </p:sp>
      <p:sp>
        <p:nvSpPr>
          <p:cNvPr id="96" name="Google Shape;96;p15"/>
          <p:cNvSpPr txBox="1"/>
          <p:nvPr/>
        </p:nvSpPr>
        <p:spPr>
          <a:xfrm>
            <a:off x="6366725" y="3563650"/>
            <a:ext cx="107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Pulse width while deflating</a:t>
            </a:r>
            <a:endParaRPr sz="1200"/>
          </a:p>
        </p:txBody>
      </p:sp>
      <p:cxnSp>
        <p:nvCxnSpPr>
          <p:cNvPr id="97" name="Google Shape;97;p15"/>
          <p:cNvCxnSpPr>
            <a:stCxn id="88" idx="0"/>
          </p:cNvCxnSpPr>
          <p:nvPr/>
        </p:nvCxnSpPr>
        <p:spPr>
          <a:xfrm flipH="1" rot="10800000">
            <a:off x="566550" y="2827450"/>
            <a:ext cx="24714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89" idx="0"/>
          </p:cNvCxnSpPr>
          <p:nvPr/>
        </p:nvCxnSpPr>
        <p:spPr>
          <a:xfrm flipH="1" rot="10800000">
            <a:off x="1699650" y="2867650"/>
            <a:ext cx="15489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92" idx="0"/>
          </p:cNvCxnSpPr>
          <p:nvPr/>
        </p:nvCxnSpPr>
        <p:spPr>
          <a:xfrm flipH="1" rot="10800000">
            <a:off x="2952600" y="2877550"/>
            <a:ext cx="8274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93" idx="0"/>
          </p:cNvCxnSpPr>
          <p:nvPr/>
        </p:nvCxnSpPr>
        <p:spPr>
          <a:xfrm flipH="1" rot="10800000">
            <a:off x="4087925" y="2887450"/>
            <a:ext cx="36390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90" idx="0"/>
          </p:cNvCxnSpPr>
          <p:nvPr/>
        </p:nvCxnSpPr>
        <p:spPr>
          <a:xfrm rot="10800000">
            <a:off x="5003250" y="2907550"/>
            <a:ext cx="1353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>
            <a:stCxn id="94" idx="0"/>
          </p:cNvCxnSpPr>
          <p:nvPr/>
        </p:nvCxnSpPr>
        <p:spPr>
          <a:xfrm rot="10800000">
            <a:off x="5414088" y="2877550"/>
            <a:ext cx="7275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96" idx="0"/>
          </p:cNvCxnSpPr>
          <p:nvPr/>
        </p:nvCxnSpPr>
        <p:spPr>
          <a:xfrm rot="10800000">
            <a:off x="5915525" y="2867650"/>
            <a:ext cx="9876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95" idx="0"/>
          </p:cNvCxnSpPr>
          <p:nvPr/>
        </p:nvCxnSpPr>
        <p:spPr>
          <a:xfrm rot="10800000">
            <a:off x="6416975" y="2847475"/>
            <a:ext cx="15267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ValvePWM.ino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with ValvePWM.m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without ValvePWM.m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Serial Monitor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“2” until “running” is </a:t>
            </a:r>
            <a:r>
              <a:rPr lang="en"/>
              <a:t>received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values for data_in, data_out, pw_in, period_in, pw_out, and period_out in that order, separated by commas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2515" r="0" t="0"/>
          <a:stretch/>
        </p:blipFill>
        <p:spPr>
          <a:xfrm>
            <a:off x="1283375" y="2971275"/>
            <a:ext cx="17084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PressureTest.m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leak/fill test with PressureTest.ino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Operated in the same way as KneeTest.m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reports pressure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PressureTest.ino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leak/fill test with PressureTest.m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Operated in the same way as KneeTorqueTest.ino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reports pressure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7687878" y="1068300"/>
            <a:ext cx="155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Pressurized Air</a:t>
            </a:r>
            <a:endParaRPr sz="1300"/>
          </a:p>
        </p:txBody>
      </p:sp>
      <p:sp>
        <p:nvSpPr>
          <p:cNvPr id="129" name="Google Shape;129;p19"/>
          <p:cNvSpPr/>
          <p:nvPr/>
        </p:nvSpPr>
        <p:spPr>
          <a:xfrm>
            <a:off x="5805782" y="1687625"/>
            <a:ext cx="1555500" cy="94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774564" y="12773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Valves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363675" y="713275"/>
            <a:ext cx="668247" cy="1376290"/>
          </a:xfrm>
          <a:custGeom>
            <a:rect b="b" l="l" r="r" t="t"/>
            <a:pathLst>
              <a:path extrusionOk="0" h="72733" w="21297">
                <a:moveTo>
                  <a:pt x="21297" y="0"/>
                </a:moveTo>
                <a:cubicBezTo>
                  <a:pt x="19757" y="3215"/>
                  <a:pt x="13595" y="10314"/>
                  <a:pt x="12055" y="19288"/>
                </a:cubicBezTo>
                <a:cubicBezTo>
                  <a:pt x="10515" y="28262"/>
                  <a:pt x="14064" y="44939"/>
                  <a:pt x="12055" y="53846"/>
                </a:cubicBezTo>
                <a:cubicBezTo>
                  <a:pt x="10046" y="62754"/>
                  <a:pt x="2009" y="69585"/>
                  <a:pt x="0" y="7273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2" name="Google Shape;132;p19"/>
          <p:cNvGrpSpPr/>
          <p:nvPr/>
        </p:nvGrpSpPr>
        <p:grpSpPr>
          <a:xfrm>
            <a:off x="2481350" y="246125"/>
            <a:ext cx="3406800" cy="771900"/>
            <a:chOff x="1135075" y="554175"/>
            <a:chExt cx="3406800" cy="771900"/>
          </a:xfrm>
        </p:grpSpPr>
        <p:sp>
          <p:nvSpPr>
            <p:cNvPr id="133" name="Google Shape;133;p19"/>
            <p:cNvSpPr/>
            <p:nvPr/>
          </p:nvSpPr>
          <p:spPr>
            <a:xfrm>
              <a:off x="1135075" y="954375"/>
              <a:ext cx="3406800" cy="371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2297875" y="554175"/>
              <a:ext cx="10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BPA</a:t>
              </a:r>
              <a:endParaRPr/>
            </a:p>
          </p:txBody>
        </p:sp>
      </p:grpSp>
      <p:sp>
        <p:nvSpPr>
          <p:cNvPr id="135" name="Google Shape;135;p19"/>
          <p:cNvSpPr txBox="1"/>
          <p:nvPr/>
        </p:nvSpPr>
        <p:spPr>
          <a:xfrm>
            <a:off x="633175" y="4197125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408113" y="1584213"/>
            <a:ext cx="2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Sensor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209250" y="3295075"/>
            <a:ext cx="1356200" cy="110500"/>
          </a:xfrm>
          <a:custGeom>
            <a:rect b="b" l="l" r="r" t="t"/>
            <a:pathLst>
              <a:path extrusionOk="0" h="4420" w="54248">
                <a:moveTo>
                  <a:pt x="0" y="4420"/>
                </a:moveTo>
                <a:cubicBezTo>
                  <a:pt x="9041" y="3683"/>
                  <a:pt x="45207" y="737"/>
                  <a:pt x="5424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19"/>
          <p:cNvSpPr/>
          <p:nvPr/>
        </p:nvSpPr>
        <p:spPr>
          <a:xfrm>
            <a:off x="3117650" y="3121178"/>
            <a:ext cx="1081200" cy="684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106775" y="2753413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736225" y="2642100"/>
            <a:ext cx="602750" cy="622825"/>
          </a:xfrm>
          <a:custGeom>
            <a:rect b="b" l="l" r="r" t="t"/>
            <a:pathLst>
              <a:path extrusionOk="0" h="24913" w="24110">
                <a:moveTo>
                  <a:pt x="0" y="24913"/>
                </a:moveTo>
                <a:cubicBezTo>
                  <a:pt x="3416" y="23909"/>
                  <a:pt x="16476" y="23038"/>
                  <a:pt x="20494" y="18886"/>
                </a:cubicBezTo>
                <a:cubicBezTo>
                  <a:pt x="24512" y="14734"/>
                  <a:pt x="23507" y="3148"/>
                  <a:pt x="2411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1" name="Google Shape;141;p19"/>
          <p:cNvGrpSpPr/>
          <p:nvPr/>
        </p:nvGrpSpPr>
        <p:grpSpPr>
          <a:xfrm>
            <a:off x="4599125" y="2763450"/>
            <a:ext cx="2093400" cy="612050"/>
            <a:chOff x="4599125" y="2763450"/>
            <a:chExt cx="2093400" cy="612050"/>
          </a:xfrm>
        </p:grpSpPr>
        <p:sp>
          <p:nvSpPr>
            <p:cNvPr id="142" name="Google Shape;142;p19"/>
            <p:cNvSpPr/>
            <p:nvPr/>
          </p:nvSpPr>
          <p:spPr>
            <a:xfrm>
              <a:off x="5555375" y="3194600"/>
              <a:ext cx="180900" cy="180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4599125" y="2763450"/>
              <a:ext cx="20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Transistors</a:t>
              </a:r>
              <a:endParaRPr/>
            </a:p>
          </p:txBody>
        </p:sp>
      </p:grpSp>
      <p:sp>
        <p:nvSpPr>
          <p:cNvPr id="144" name="Google Shape;144;p19"/>
          <p:cNvSpPr/>
          <p:nvPr/>
        </p:nvSpPr>
        <p:spPr>
          <a:xfrm>
            <a:off x="80900" y="552525"/>
            <a:ext cx="1265700" cy="95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-95200" y="175475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Joint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896950" y="833800"/>
            <a:ext cx="1229375" cy="853900"/>
          </a:xfrm>
          <a:custGeom>
            <a:rect b="b" l="l" r="r" t="t"/>
            <a:pathLst>
              <a:path extrusionOk="0" h="34156" w="49175">
                <a:moveTo>
                  <a:pt x="48622" y="34156"/>
                </a:moveTo>
                <a:cubicBezTo>
                  <a:pt x="47885" y="30607"/>
                  <a:pt x="52306" y="18552"/>
                  <a:pt x="44202" y="12859"/>
                </a:cubicBezTo>
                <a:cubicBezTo>
                  <a:pt x="36098" y="7166"/>
                  <a:pt x="7367" y="2143"/>
                  <a:pt x="0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19"/>
          <p:cNvSpPr txBox="1"/>
          <p:nvPr/>
        </p:nvSpPr>
        <p:spPr>
          <a:xfrm>
            <a:off x="547975" y="1911363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888150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158075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428000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726075" y="2397975"/>
            <a:ext cx="351600" cy="23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37150" y="2270550"/>
            <a:ext cx="1088925" cy="231700"/>
          </a:xfrm>
          <a:custGeom>
            <a:rect b="b" l="l" r="r" t="t"/>
            <a:pathLst>
              <a:path extrusionOk="0" h="9268" w="43557">
                <a:moveTo>
                  <a:pt x="0" y="0"/>
                </a:moveTo>
                <a:cubicBezTo>
                  <a:pt x="927" y="1004"/>
                  <a:pt x="-1699" y="4479"/>
                  <a:pt x="5560" y="6024"/>
                </a:cubicBezTo>
                <a:cubicBezTo>
                  <a:pt x="12820" y="7569"/>
                  <a:pt x="37224" y="8727"/>
                  <a:pt x="43557" y="92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3" name="Google Shape;153;p19"/>
          <p:cNvCxnSpPr/>
          <p:nvPr/>
        </p:nvCxnSpPr>
        <p:spPr>
          <a:xfrm rot="10800000">
            <a:off x="625550" y="1494300"/>
            <a:ext cx="0" cy="37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" name="Google Shape;154;p19"/>
          <p:cNvGrpSpPr/>
          <p:nvPr/>
        </p:nvGrpSpPr>
        <p:grpSpPr>
          <a:xfrm>
            <a:off x="449737" y="1865183"/>
            <a:ext cx="351621" cy="400236"/>
            <a:chOff x="-1138122" y="2304187"/>
            <a:chExt cx="813750" cy="1054363"/>
          </a:xfrm>
        </p:grpSpPr>
        <p:cxnSp>
          <p:nvCxnSpPr>
            <p:cNvPr id="155" name="Google Shape;155;p19"/>
            <p:cNvCxnSpPr/>
            <p:nvPr/>
          </p:nvCxnSpPr>
          <p:spPr>
            <a:xfrm rot="10800000">
              <a:off x="-1129399" y="3350337"/>
              <a:ext cx="79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9"/>
            <p:cNvCxnSpPr/>
            <p:nvPr/>
          </p:nvCxnSpPr>
          <p:spPr>
            <a:xfrm rot="10800000">
              <a:off x="-895519" y="2530208"/>
              <a:ext cx="56105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9"/>
            <p:cNvCxnSpPr/>
            <p:nvPr/>
          </p:nvCxnSpPr>
          <p:spPr>
            <a:xfrm>
              <a:off x="-1135275" y="3146750"/>
              <a:ext cx="0" cy="21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 rot="10800000">
              <a:off x="-1135278" y="3148367"/>
              <a:ext cx="56105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9"/>
            <p:cNvCxnSpPr/>
            <p:nvPr/>
          </p:nvCxnSpPr>
          <p:spPr>
            <a:xfrm rot="10800000">
              <a:off x="-1135278" y="3002492"/>
              <a:ext cx="56105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-579770" y="3003016"/>
              <a:ext cx="687" cy="1468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9"/>
            <p:cNvCxnSpPr/>
            <p:nvPr/>
          </p:nvCxnSpPr>
          <p:spPr>
            <a:xfrm>
              <a:off x="-895136" y="2523094"/>
              <a:ext cx="687" cy="1468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9"/>
            <p:cNvCxnSpPr/>
            <p:nvPr/>
          </p:nvCxnSpPr>
          <p:spPr>
            <a:xfrm rot="10800000">
              <a:off x="-895519" y="2663051"/>
              <a:ext cx="56105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9"/>
            <p:cNvCxnSpPr/>
            <p:nvPr/>
          </p:nvCxnSpPr>
          <p:spPr>
            <a:xfrm>
              <a:off x="-330072" y="2663051"/>
              <a:ext cx="5700" cy="69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9"/>
            <p:cNvCxnSpPr/>
            <p:nvPr/>
          </p:nvCxnSpPr>
          <p:spPr>
            <a:xfrm>
              <a:off x="-330075" y="2317475"/>
              <a:ext cx="0" cy="21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 rot="10800000">
              <a:off x="-1135274" y="2304187"/>
              <a:ext cx="810900" cy="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-1138122" y="2305976"/>
              <a:ext cx="5700" cy="69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19"/>
          <p:cNvSpPr txBox="1"/>
          <p:nvPr/>
        </p:nvSpPr>
        <p:spPr>
          <a:xfrm>
            <a:off x="1600525" y="2576588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085200" y="2513825"/>
            <a:ext cx="1031025" cy="1042600"/>
          </a:xfrm>
          <a:custGeom>
            <a:rect b="b" l="l" r="r" t="t"/>
            <a:pathLst>
              <a:path extrusionOk="0" h="41704" w="41241">
                <a:moveTo>
                  <a:pt x="0" y="0"/>
                </a:moveTo>
                <a:cubicBezTo>
                  <a:pt x="4557" y="850"/>
                  <a:pt x="22010" y="-1004"/>
                  <a:pt x="27339" y="5097"/>
                </a:cubicBezTo>
                <a:cubicBezTo>
                  <a:pt x="32668" y="11198"/>
                  <a:pt x="29656" y="30506"/>
                  <a:pt x="31973" y="36607"/>
                </a:cubicBezTo>
                <a:cubicBezTo>
                  <a:pt x="34290" y="42708"/>
                  <a:pt x="39696" y="40855"/>
                  <a:pt x="41241" y="417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19"/>
          <p:cNvSpPr/>
          <p:nvPr/>
        </p:nvSpPr>
        <p:spPr>
          <a:xfrm>
            <a:off x="6697925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947875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217800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487725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757650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 flipH="1" rot="10800000">
            <a:off x="815125" y="4159250"/>
            <a:ext cx="13785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/>
          <p:nvPr/>
        </p:nvCxnSpPr>
        <p:spPr>
          <a:xfrm flipH="1" rot="10800000">
            <a:off x="2193625" y="3006950"/>
            <a:ext cx="9600" cy="115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1141400" y="3006575"/>
            <a:ext cx="10521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rot="10800000">
            <a:off x="1151075" y="3007000"/>
            <a:ext cx="13500" cy="7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817175" y="3802600"/>
            <a:ext cx="347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/>
          <p:nvPr/>
        </p:nvCxnSpPr>
        <p:spPr>
          <a:xfrm flipH="1">
            <a:off x="815125" y="3805900"/>
            <a:ext cx="300" cy="35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/>
          <p:nvPr/>
        </p:nvCxnSpPr>
        <p:spPr>
          <a:xfrm flipH="1" rot="-5400000">
            <a:off x="8031900" y="0"/>
            <a:ext cx="1112100" cy="1112100"/>
          </a:xfrm>
          <a:prstGeom prst="bentConnector3">
            <a:avLst>
              <a:gd fmla="val 9895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/>
          <p:nvPr/>
        </p:nvSpPr>
        <p:spPr>
          <a:xfrm>
            <a:off x="2408125" y="1019425"/>
            <a:ext cx="302643" cy="1007828"/>
          </a:xfrm>
          <a:custGeom>
            <a:rect b="b" l="l" r="r" t="t"/>
            <a:pathLst>
              <a:path extrusionOk="0" h="40778" w="11179">
                <a:moveTo>
                  <a:pt x="9789" y="0"/>
                </a:moveTo>
                <a:cubicBezTo>
                  <a:pt x="8167" y="3707"/>
                  <a:pt x="-174" y="15446"/>
                  <a:pt x="58" y="22242"/>
                </a:cubicBezTo>
                <a:cubicBezTo>
                  <a:pt x="290" y="29038"/>
                  <a:pt x="9326" y="37689"/>
                  <a:pt x="11179" y="4077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Google Shape;182;p19"/>
          <p:cNvSpPr/>
          <p:nvPr/>
        </p:nvSpPr>
        <p:spPr>
          <a:xfrm>
            <a:off x="2838200" y="2143125"/>
            <a:ext cx="405450" cy="984675"/>
          </a:xfrm>
          <a:custGeom>
            <a:rect b="b" l="l" r="r" t="t"/>
            <a:pathLst>
              <a:path extrusionOk="0" h="39387" w="16218">
                <a:moveTo>
                  <a:pt x="0" y="0"/>
                </a:moveTo>
                <a:cubicBezTo>
                  <a:pt x="2162" y="2858"/>
                  <a:pt x="10271" y="10581"/>
                  <a:pt x="12974" y="17145"/>
                </a:cubicBezTo>
                <a:cubicBezTo>
                  <a:pt x="15677" y="23710"/>
                  <a:pt x="15677" y="35680"/>
                  <a:pt x="16218" y="393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3" name="Google Shape;183;p19"/>
          <p:cNvCxnSpPr/>
          <p:nvPr/>
        </p:nvCxnSpPr>
        <p:spPr>
          <a:xfrm rot="10800000">
            <a:off x="1353550" y="822150"/>
            <a:ext cx="1119000" cy="13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9"/>
          <p:cNvSpPr/>
          <p:nvPr/>
        </p:nvSpPr>
        <p:spPr>
          <a:xfrm>
            <a:off x="2692250" y="1974850"/>
            <a:ext cx="180900" cy="180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326550" y="559900"/>
            <a:ext cx="11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Physical </a:t>
            </a:r>
            <a:r>
              <a:rPr lang="en" sz="800"/>
              <a:t>Connection</a:t>
            </a:r>
            <a:endParaRPr sz="800"/>
          </a:p>
        </p:txBody>
      </p:sp>
      <p:sp>
        <p:nvSpPr>
          <p:cNvPr id="186" name="Google Shape;186;p19"/>
          <p:cNvSpPr txBox="1"/>
          <p:nvPr/>
        </p:nvSpPr>
        <p:spPr>
          <a:xfrm>
            <a:off x="7436175" y="152580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87" name="Google Shape;187;p19"/>
          <p:cNvSpPr txBox="1"/>
          <p:nvPr/>
        </p:nvSpPr>
        <p:spPr>
          <a:xfrm>
            <a:off x="6878825" y="87367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88" name="Google Shape;188;p19"/>
          <p:cNvSpPr txBox="1"/>
          <p:nvPr/>
        </p:nvSpPr>
        <p:spPr>
          <a:xfrm>
            <a:off x="2193500" y="11472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89" name="Google Shape;189;p19"/>
          <p:cNvSpPr txBox="1"/>
          <p:nvPr/>
        </p:nvSpPr>
        <p:spPr>
          <a:xfrm>
            <a:off x="595113" y="1517150"/>
            <a:ext cx="11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Physical Connection</a:t>
            </a:r>
            <a:endParaRPr sz="800"/>
          </a:p>
        </p:txBody>
      </p:sp>
      <p:sp>
        <p:nvSpPr>
          <p:cNvPr id="190" name="Google Shape;190;p19"/>
          <p:cNvSpPr txBox="1"/>
          <p:nvPr/>
        </p:nvSpPr>
        <p:spPr>
          <a:xfrm>
            <a:off x="6886500" y="31211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191" name="Google Shape;191;p19"/>
          <p:cNvSpPr/>
          <p:nvPr/>
        </p:nvSpPr>
        <p:spPr>
          <a:xfrm>
            <a:off x="2195775" y="2636925"/>
            <a:ext cx="4822650" cy="1685675"/>
          </a:xfrm>
          <a:custGeom>
            <a:rect b="b" l="l" r="r" t="t"/>
            <a:pathLst>
              <a:path extrusionOk="0" h="67427" w="192906">
                <a:moveTo>
                  <a:pt x="0" y="53340"/>
                </a:moveTo>
                <a:cubicBezTo>
                  <a:pt x="7152" y="55680"/>
                  <a:pt x="14972" y="67177"/>
                  <a:pt x="42912" y="67377"/>
                </a:cubicBezTo>
                <a:cubicBezTo>
                  <a:pt x="70852" y="67578"/>
                  <a:pt x="142641" y="65773"/>
                  <a:pt x="167640" y="54543"/>
                </a:cubicBezTo>
                <a:cubicBezTo>
                  <a:pt x="192639" y="43314"/>
                  <a:pt x="188695" y="9091"/>
                  <a:pt x="1929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19"/>
          <p:cNvSpPr txBox="1"/>
          <p:nvPr/>
        </p:nvSpPr>
        <p:spPr>
          <a:xfrm>
            <a:off x="4585988" y="312117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On/Off</a:t>
            </a:r>
            <a:endParaRPr sz="800"/>
          </a:p>
        </p:txBody>
      </p:sp>
      <p:sp>
        <p:nvSpPr>
          <p:cNvPr id="193" name="Google Shape;193;p19"/>
          <p:cNvSpPr txBox="1"/>
          <p:nvPr/>
        </p:nvSpPr>
        <p:spPr>
          <a:xfrm>
            <a:off x="6276825" y="27634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Negative</a:t>
            </a:r>
            <a:endParaRPr sz="800"/>
          </a:p>
        </p:txBody>
      </p:sp>
      <p:sp>
        <p:nvSpPr>
          <p:cNvPr id="194" name="Google Shape;194;p19"/>
          <p:cNvSpPr txBox="1"/>
          <p:nvPr/>
        </p:nvSpPr>
        <p:spPr>
          <a:xfrm>
            <a:off x="3123750" y="23989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5" name="Google Shape;195;p19"/>
          <p:cNvSpPr txBox="1"/>
          <p:nvPr/>
        </p:nvSpPr>
        <p:spPr>
          <a:xfrm>
            <a:off x="774575" y="2398000"/>
            <a:ext cx="4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6" name="Google Shape;196;p19"/>
          <p:cNvSpPr txBox="1"/>
          <p:nvPr/>
        </p:nvSpPr>
        <p:spPr>
          <a:xfrm>
            <a:off x="2400750" y="26084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7" name="Google Shape;197;p19"/>
          <p:cNvSpPr/>
          <p:nvPr/>
        </p:nvSpPr>
        <p:spPr>
          <a:xfrm>
            <a:off x="2195775" y="3358825"/>
            <a:ext cx="3439025" cy="626550"/>
          </a:xfrm>
          <a:custGeom>
            <a:rect b="b" l="l" r="r" t="t"/>
            <a:pathLst>
              <a:path extrusionOk="0" h="25062" w="137561">
                <a:moveTo>
                  <a:pt x="137561" y="0"/>
                </a:moveTo>
                <a:cubicBezTo>
                  <a:pt x="136358" y="2941"/>
                  <a:pt x="140101" y="13636"/>
                  <a:pt x="130342" y="17646"/>
                </a:cubicBezTo>
                <a:cubicBezTo>
                  <a:pt x="120583" y="21657"/>
                  <a:pt x="95985" y="23060"/>
                  <a:pt x="79007" y="24063"/>
                </a:cubicBezTo>
                <a:cubicBezTo>
                  <a:pt x="62029" y="25066"/>
                  <a:pt x="41642" y="25801"/>
                  <a:pt x="28474" y="23662"/>
                </a:cubicBezTo>
                <a:cubicBezTo>
                  <a:pt x="15306" y="21523"/>
                  <a:pt x="4746" y="13301"/>
                  <a:pt x="0" y="112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19"/>
          <p:cNvSpPr txBox="1"/>
          <p:nvPr/>
        </p:nvSpPr>
        <p:spPr>
          <a:xfrm>
            <a:off x="4385950" y="36503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</a:t>
            </a:r>
            <a:endParaRPr sz="800"/>
          </a:p>
        </p:txBody>
      </p:sp>
      <p:sp>
        <p:nvSpPr>
          <p:cNvPr id="199" name="Google Shape;199;p19"/>
          <p:cNvSpPr txBox="1"/>
          <p:nvPr/>
        </p:nvSpPr>
        <p:spPr>
          <a:xfrm>
            <a:off x="6807875" y="42311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7687878" y="1068300"/>
            <a:ext cx="155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Pressurized Air</a:t>
            </a:r>
            <a:endParaRPr sz="1300"/>
          </a:p>
        </p:txBody>
      </p:sp>
      <p:sp>
        <p:nvSpPr>
          <p:cNvPr id="205" name="Google Shape;205;p20"/>
          <p:cNvSpPr/>
          <p:nvPr/>
        </p:nvSpPr>
        <p:spPr>
          <a:xfrm>
            <a:off x="5805782" y="1687625"/>
            <a:ext cx="1555500" cy="94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5774564" y="12773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Valves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7363675" y="713275"/>
            <a:ext cx="668247" cy="1376290"/>
          </a:xfrm>
          <a:custGeom>
            <a:rect b="b" l="l" r="r" t="t"/>
            <a:pathLst>
              <a:path extrusionOk="0" h="72733" w="21297">
                <a:moveTo>
                  <a:pt x="21297" y="0"/>
                </a:moveTo>
                <a:cubicBezTo>
                  <a:pt x="19757" y="3215"/>
                  <a:pt x="13595" y="10314"/>
                  <a:pt x="12055" y="19288"/>
                </a:cubicBezTo>
                <a:cubicBezTo>
                  <a:pt x="10515" y="28262"/>
                  <a:pt x="14064" y="44939"/>
                  <a:pt x="12055" y="53846"/>
                </a:cubicBezTo>
                <a:cubicBezTo>
                  <a:pt x="10046" y="62754"/>
                  <a:pt x="2009" y="69585"/>
                  <a:pt x="0" y="7273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08" name="Google Shape;208;p20"/>
          <p:cNvGrpSpPr/>
          <p:nvPr/>
        </p:nvGrpSpPr>
        <p:grpSpPr>
          <a:xfrm>
            <a:off x="2481350" y="246125"/>
            <a:ext cx="3406800" cy="771900"/>
            <a:chOff x="1135075" y="554175"/>
            <a:chExt cx="3406800" cy="771900"/>
          </a:xfrm>
        </p:grpSpPr>
        <p:sp>
          <p:nvSpPr>
            <p:cNvPr id="209" name="Google Shape;209;p20"/>
            <p:cNvSpPr/>
            <p:nvPr/>
          </p:nvSpPr>
          <p:spPr>
            <a:xfrm>
              <a:off x="1135075" y="954375"/>
              <a:ext cx="3406800" cy="371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2297875" y="554175"/>
              <a:ext cx="10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BPA</a:t>
              </a:r>
              <a:endParaRPr/>
            </a:p>
          </p:txBody>
        </p:sp>
      </p:grpSp>
      <p:sp>
        <p:nvSpPr>
          <p:cNvPr id="211" name="Google Shape;211;p20"/>
          <p:cNvSpPr txBox="1"/>
          <p:nvPr/>
        </p:nvSpPr>
        <p:spPr>
          <a:xfrm>
            <a:off x="633175" y="4197125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408113" y="1584213"/>
            <a:ext cx="2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Sensor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4209250" y="3295075"/>
            <a:ext cx="1356200" cy="110500"/>
          </a:xfrm>
          <a:custGeom>
            <a:rect b="b" l="l" r="r" t="t"/>
            <a:pathLst>
              <a:path extrusionOk="0" h="4420" w="54248">
                <a:moveTo>
                  <a:pt x="0" y="4420"/>
                </a:moveTo>
                <a:cubicBezTo>
                  <a:pt x="9041" y="3683"/>
                  <a:pt x="45207" y="737"/>
                  <a:pt x="5424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20"/>
          <p:cNvSpPr/>
          <p:nvPr/>
        </p:nvSpPr>
        <p:spPr>
          <a:xfrm>
            <a:off x="3117650" y="3121178"/>
            <a:ext cx="1081200" cy="684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3106775" y="2753413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5736225" y="2642100"/>
            <a:ext cx="602750" cy="622825"/>
          </a:xfrm>
          <a:custGeom>
            <a:rect b="b" l="l" r="r" t="t"/>
            <a:pathLst>
              <a:path extrusionOk="0" h="24913" w="24110">
                <a:moveTo>
                  <a:pt x="0" y="24913"/>
                </a:moveTo>
                <a:cubicBezTo>
                  <a:pt x="3416" y="23909"/>
                  <a:pt x="16476" y="23038"/>
                  <a:pt x="20494" y="18886"/>
                </a:cubicBezTo>
                <a:cubicBezTo>
                  <a:pt x="24512" y="14734"/>
                  <a:pt x="23507" y="3148"/>
                  <a:pt x="2411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7" name="Google Shape;217;p20"/>
          <p:cNvGrpSpPr/>
          <p:nvPr/>
        </p:nvGrpSpPr>
        <p:grpSpPr>
          <a:xfrm>
            <a:off x="4599125" y="2763450"/>
            <a:ext cx="2093400" cy="612050"/>
            <a:chOff x="4599125" y="2763450"/>
            <a:chExt cx="2093400" cy="612050"/>
          </a:xfrm>
        </p:grpSpPr>
        <p:sp>
          <p:nvSpPr>
            <p:cNvPr id="218" name="Google Shape;218;p20"/>
            <p:cNvSpPr/>
            <p:nvPr/>
          </p:nvSpPr>
          <p:spPr>
            <a:xfrm>
              <a:off x="5555375" y="3194600"/>
              <a:ext cx="180900" cy="180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4599125" y="2763450"/>
              <a:ext cx="20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Transistors</a:t>
              </a:r>
              <a:endParaRPr/>
            </a:p>
          </p:txBody>
        </p:sp>
      </p:grpSp>
      <p:sp>
        <p:nvSpPr>
          <p:cNvPr id="220" name="Google Shape;220;p20"/>
          <p:cNvSpPr/>
          <p:nvPr/>
        </p:nvSpPr>
        <p:spPr>
          <a:xfrm>
            <a:off x="5896950" y="833800"/>
            <a:ext cx="1229375" cy="853900"/>
          </a:xfrm>
          <a:custGeom>
            <a:rect b="b" l="l" r="r" t="t"/>
            <a:pathLst>
              <a:path extrusionOk="0" h="34156" w="49175">
                <a:moveTo>
                  <a:pt x="48622" y="34156"/>
                </a:moveTo>
                <a:cubicBezTo>
                  <a:pt x="47885" y="30607"/>
                  <a:pt x="52306" y="18552"/>
                  <a:pt x="44202" y="12859"/>
                </a:cubicBezTo>
                <a:cubicBezTo>
                  <a:pt x="36098" y="7166"/>
                  <a:pt x="7367" y="2143"/>
                  <a:pt x="0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20"/>
          <p:cNvSpPr txBox="1"/>
          <p:nvPr/>
        </p:nvSpPr>
        <p:spPr>
          <a:xfrm>
            <a:off x="547975" y="1911363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5888150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158075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6428000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1726075" y="2397975"/>
            <a:ext cx="351600" cy="23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637150" y="2270550"/>
            <a:ext cx="1088925" cy="231700"/>
          </a:xfrm>
          <a:custGeom>
            <a:rect b="b" l="l" r="r" t="t"/>
            <a:pathLst>
              <a:path extrusionOk="0" h="9268" w="43557">
                <a:moveTo>
                  <a:pt x="0" y="0"/>
                </a:moveTo>
                <a:cubicBezTo>
                  <a:pt x="927" y="1004"/>
                  <a:pt x="-1699" y="4479"/>
                  <a:pt x="5560" y="6024"/>
                </a:cubicBezTo>
                <a:cubicBezTo>
                  <a:pt x="12820" y="7569"/>
                  <a:pt x="37224" y="8727"/>
                  <a:pt x="43557" y="92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7" name="Google Shape;227;p20"/>
          <p:cNvGrpSpPr/>
          <p:nvPr/>
        </p:nvGrpSpPr>
        <p:grpSpPr>
          <a:xfrm>
            <a:off x="449737" y="1865183"/>
            <a:ext cx="351621" cy="400236"/>
            <a:chOff x="-1138122" y="2304187"/>
            <a:chExt cx="813750" cy="1054363"/>
          </a:xfrm>
        </p:grpSpPr>
        <p:cxnSp>
          <p:nvCxnSpPr>
            <p:cNvPr id="228" name="Google Shape;228;p20"/>
            <p:cNvCxnSpPr/>
            <p:nvPr/>
          </p:nvCxnSpPr>
          <p:spPr>
            <a:xfrm rot="10800000">
              <a:off x="-1129399" y="3350337"/>
              <a:ext cx="79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 rot="10800000">
              <a:off x="-895460" y="2530208"/>
              <a:ext cx="56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-1135275" y="3146750"/>
              <a:ext cx="0" cy="21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 rot="10800000">
              <a:off x="-1135220" y="3148367"/>
              <a:ext cx="56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 rot="10800000">
              <a:off x="-1135220" y="3002492"/>
              <a:ext cx="56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-579770" y="3003016"/>
              <a:ext cx="600" cy="147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-895136" y="2523094"/>
              <a:ext cx="600" cy="147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0"/>
            <p:cNvCxnSpPr/>
            <p:nvPr/>
          </p:nvCxnSpPr>
          <p:spPr>
            <a:xfrm rot="10800000">
              <a:off x="-895460" y="2663051"/>
              <a:ext cx="56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0"/>
            <p:cNvCxnSpPr/>
            <p:nvPr/>
          </p:nvCxnSpPr>
          <p:spPr>
            <a:xfrm>
              <a:off x="-330072" y="2663051"/>
              <a:ext cx="5700" cy="69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0"/>
            <p:cNvCxnSpPr/>
            <p:nvPr/>
          </p:nvCxnSpPr>
          <p:spPr>
            <a:xfrm>
              <a:off x="-330075" y="2317475"/>
              <a:ext cx="0" cy="21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0"/>
            <p:cNvCxnSpPr/>
            <p:nvPr/>
          </p:nvCxnSpPr>
          <p:spPr>
            <a:xfrm rot="10800000">
              <a:off x="-1135274" y="2304187"/>
              <a:ext cx="810900" cy="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0"/>
            <p:cNvCxnSpPr/>
            <p:nvPr/>
          </p:nvCxnSpPr>
          <p:spPr>
            <a:xfrm>
              <a:off x="-1138122" y="2305976"/>
              <a:ext cx="5700" cy="69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0"/>
          <p:cNvSpPr txBox="1"/>
          <p:nvPr/>
        </p:nvSpPr>
        <p:spPr>
          <a:xfrm>
            <a:off x="1600525" y="2576588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</a:t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085200" y="2513825"/>
            <a:ext cx="1031025" cy="1042600"/>
          </a:xfrm>
          <a:custGeom>
            <a:rect b="b" l="l" r="r" t="t"/>
            <a:pathLst>
              <a:path extrusionOk="0" h="41704" w="41241">
                <a:moveTo>
                  <a:pt x="0" y="0"/>
                </a:moveTo>
                <a:cubicBezTo>
                  <a:pt x="4557" y="850"/>
                  <a:pt x="22010" y="-1004"/>
                  <a:pt x="27339" y="5097"/>
                </a:cubicBezTo>
                <a:cubicBezTo>
                  <a:pt x="32668" y="11198"/>
                  <a:pt x="29656" y="30506"/>
                  <a:pt x="31973" y="36607"/>
                </a:cubicBezTo>
                <a:cubicBezTo>
                  <a:pt x="34290" y="42708"/>
                  <a:pt x="39696" y="40855"/>
                  <a:pt x="41241" y="417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0"/>
          <p:cNvSpPr/>
          <p:nvPr/>
        </p:nvSpPr>
        <p:spPr>
          <a:xfrm>
            <a:off x="6697925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5947875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6217800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6487725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6757650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0"/>
          <p:cNvCxnSpPr/>
          <p:nvPr/>
        </p:nvCxnSpPr>
        <p:spPr>
          <a:xfrm flipH="1" rot="10800000">
            <a:off x="815125" y="4159250"/>
            <a:ext cx="13785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0"/>
          <p:cNvCxnSpPr/>
          <p:nvPr/>
        </p:nvCxnSpPr>
        <p:spPr>
          <a:xfrm flipH="1" rot="10800000">
            <a:off x="2193625" y="3006950"/>
            <a:ext cx="9600" cy="115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1141400" y="3006575"/>
            <a:ext cx="10521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0"/>
          <p:cNvCxnSpPr/>
          <p:nvPr/>
        </p:nvCxnSpPr>
        <p:spPr>
          <a:xfrm rot="10800000">
            <a:off x="1151075" y="3007000"/>
            <a:ext cx="13500" cy="7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/>
          <p:nvPr/>
        </p:nvCxnSpPr>
        <p:spPr>
          <a:xfrm rot="10800000">
            <a:off x="817175" y="3802600"/>
            <a:ext cx="347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0"/>
          <p:cNvCxnSpPr/>
          <p:nvPr/>
        </p:nvCxnSpPr>
        <p:spPr>
          <a:xfrm flipH="1">
            <a:off x="815125" y="3805900"/>
            <a:ext cx="300" cy="35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0"/>
          <p:cNvCxnSpPr/>
          <p:nvPr/>
        </p:nvCxnSpPr>
        <p:spPr>
          <a:xfrm flipH="1" rot="-5400000">
            <a:off x="8031900" y="0"/>
            <a:ext cx="1112100" cy="1112100"/>
          </a:xfrm>
          <a:prstGeom prst="bentConnector3">
            <a:avLst>
              <a:gd fmla="val 9895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0"/>
          <p:cNvSpPr/>
          <p:nvPr/>
        </p:nvSpPr>
        <p:spPr>
          <a:xfrm>
            <a:off x="2408125" y="1019425"/>
            <a:ext cx="302643" cy="1007828"/>
          </a:xfrm>
          <a:custGeom>
            <a:rect b="b" l="l" r="r" t="t"/>
            <a:pathLst>
              <a:path extrusionOk="0" h="40778" w="11179">
                <a:moveTo>
                  <a:pt x="9789" y="0"/>
                </a:moveTo>
                <a:cubicBezTo>
                  <a:pt x="8167" y="3707"/>
                  <a:pt x="-174" y="15446"/>
                  <a:pt x="58" y="22242"/>
                </a:cubicBezTo>
                <a:cubicBezTo>
                  <a:pt x="290" y="29038"/>
                  <a:pt x="9326" y="37689"/>
                  <a:pt x="11179" y="4077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20"/>
          <p:cNvSpPr/>
          <p:nvPr/>
        </p:nvSpPr>
        <p:spPr>
          <a:xfrm>
            <a:off x="2838200" y="2143125"/>
            <a:ext cx="405450" cy="984675"/>
          </a:xfrm>
          <a:custGeom>
            <a:rect b="b" l="l" r="r" t="t"/>
            <a:pathLst>
              <a:path extrusionOk="0" h="39387" w="16218">
                <a:moveTo>
                  <a:pt x="0" y="0"/>
                </a:moveTo>
                <a:cubicBezTo>
                  <a:pt x="2162" y="2858"/>
                  <a:pt x="10271" y="10581"/>
                  <a:pt x="12974" y="17145"/>
                </a:cubicBezTo>
                <a:cubicBezTo>
                  <a:pt x="15677" y="23710"/>
                  <a:pt x="15677" y="35680"/>
                  <a:pt x="16218" y="393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20"/>
          <p:cNvSpPr/>
          <p:nvPr/>
        </p:nvSpPr>
        <p:spPr>
          <a:xfrm>
            <a:off x="2692250" y="1974850"/>
            <a:ext cx="180900" cy="180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7436175" y="152580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258" name="Google Shape;258;p20"/>
          <p:cNvSpPr txBox="1"/>
          <p:nvPr/>
        </p:nvSpPr>
        <p:spPr>
          <a:xfrm>
            <a:off x="6878825" y="87367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259" name="Google Shape;259;p20"/>
          <p:cNvSpPr txBox="1"/>
          <p:nvPr/>
        </p:nvSpPr>
        <p:spPr>
          <a:xfrm>
            <a:off x="2193500" y="11472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260" name="Google Shape;260;p20"/>
          <p:cNvSpPr txBox="1"/>
          <p:nvPr/>
        </p:nvSpPr>
        <p:spPr>
          <a:xfrm>
            <a:off x="6886500" y="31211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261" name="Google Shape;261;p20"/>
          <p:cNvSpPr/>
          <p:nvPr/>
        </p:nvSpPr>
        <p:spPr>
          <a:xfrm>
            <a:off x="2195775" y="2636925"/>
            <a:ext cx="4822650" cy="1685675"/>
          </a:xfrm>
          <a:custGeom>
            <a:rect b="b" l="l" r="r" t="t"/>
            <a:pathLst>
              <a:path extrusionOk="0" h="67427" w="192906">
                <a:moveTo>
                  <a:pt x="0" y="53340"/>
                </a:moveTo>
                <a:cubicBezTo>
                  <a:pt x="7152" y="55680"/>
                  <a:pt x="14972" y="67177"/>
                  <a:pt x="42912" y="67377"/>
                </a:cubicBezTo>
                <a:cubicBezTo>
                  <a:pt x="70852" y="67578"/>
                  <a:pt x="142641" y="65773"/>
                  <a:pt x="167640" y="54543"/>
                </a:cubicBezTo>
                <a:cubicBezTo>
                  <a:pt x="192639" y="43314"/>
                  <a:pt x="188695" y="9091"/>
                  <a:pt x="1929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Google Shape;262;p20"/>
          <p:cNvSpPr txBox="1"/>
          <p:nvPr/>
        </p:nvSpPr>
        <p:spPr>
          <a:xfrm>
            <a:off x="4585988" y="312117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On/Off</a:t>
            </a:r>
            <a:endParaRPr sz="800"/>
          </a:p>
        </p:txBody>
      </p:sp>
      <p:sp>
        <p:nvSpPr>
          <p:cNvPr id="263" name="Google Shape;263;p20"/>
          <p:cNvSpPr txBox="1"/>
          <p:nvPr/>
        </p:nvSpPr>
        <p:spPr>
          <a:xfrm>
            <a:off x="6276825" y="27634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Negative</a:t>
            </a:r>
            <a:endParaRPr sz="800"/>
          </a:p>
        </p:txBody>
      </p:sp>
      <p:sp>
        <p:nvSpPr>
          <p:cNvPr id="264" name="Google Shape;264;p20"/>
          <p:cNvSpPr txBox="1"/>
          <p:nvPr/>
        </p:nvSpPr>
        <p:spPr>
          <a:xfrm>
            <a:off x="3123750" y="23989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265" name="Google Shape;265;p20"/>
          <p:cNvSpPr txBox="1"/>
          <p:nvPr/>
        </p:nvSpPr>
        <p:spPr>
          <a:xfrm>
            <a:off x="774575" y="2398000"/>
            <a:ext cx="4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266" name="Google Shape;266;p20"/>
          <p:cNvSpPr txBox="1"/>
          <p:nvPr/>
        </p:nvSpPr>
        <p:spPr>
          <a:xfrm>
            <a:off x="2400750" y="26084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267" name="Google Shape;267;p20"/>
          <p:cNvSpPr/>
          <p:nvPr/>
        </p:nvSpPr>
        <p:spPr>
          <a:xfrm>
            <a:off x="621625" y="785604"/>
            <a:ext cx="1864900" cy="1079300"/>
          </a:xfrm>
          <a:custGeom>
            <a:rect b="b" l="l" r="r" t="t"/>
            <a:pathLst>
              <a:path extrusionOk="0" h="43172" w="74596">
                <a:moveTo>
                  <a:pt x="0" y="43172"/>
                </a:moveTo>
                <a:cubicBezTo>
                  <a:pt x="2273" y="36755"/>
                  <a:pt x="1203" y="11823"/>
                  <a:pt x="13636" y="4671"/>
                </a:cubicBezTo>
                <a:cubicBezTo>
                  <a:pt x="26069" y="-2481"/>
                  <a:pt x="64436" y="994"/>
                  <a:pt x="74596" y="259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20"/>
          <p:cNvSpPr txBox="1"/>
          <p:nvPr/>
        </p:nvSpPr>
        <p:spPr>
          <a:xfrm>
            <a:off x="676400" y="522025"/>
            <a:ext cx="19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Physical Connection</a:t>
            </a:r>
            <a:endParaRPr sz="800"/>
          </a:p>
        </p:txBody>
      </p:sp>
      <p:sp>
        <p:nvSpPr>
          <p:cNvPr id="269" name="Google Shape;269;p20"/>
          <p:cNvSpPr/>
          <p:nvPr/>
        </p:nvSpPr>
        <p:spPr>
          <a:xfrm>
            <a:off x="2195775" y="3358825"/>
            <a:ext cx="3439025" cy="626550"/>
          </a:xfrm>
          <a:custGeom>
            <a:rect b="b" l="l" r="r" t="t"/>
            <a:pathLst>
              <a:path extrusionOk="0" h="25062" w="137561">
                <a:moveTo>
                  <a:pt x="137561" y="0"/>
                </a:moveTo>
                <a:cubicBezTo>
                  <a:pt x="136358" y="2941"/>
                  <a:pt x="140101" y="13636"/>
                  <a:pt x="130342" y="17646"/>
                </a:cubicBezTo>
                <a:cubicBezTo>
                  <a:pt x="120583" y="21657"/>
                  <a:pt x="95985" y="23060"/>
                  <a:pt x="79007" y="24063"/>
                </a:cubicBezTo>
                <a:cubicBezTo>
                  <a:pt x="62029" y="25066"/>
                  <a:pt x="41642" y="25801"/>
                  <a:pt x="28474" y="23662"/>
                </a:cubicBezTo>
                <a:cubicBezTo>
                  <a:pt x="15306" y="21523"/>
                  <a:pt x="4746" y="13301"/>
                  <a:pt x="0" y="112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20"/>
          <p:cNvSpPr txBox="1"/>
          <p:nvPr/>
        </p:nvSpPr>
        <p:spPr>
          <a:xfrm>
            <a:off x="4385950" y="36503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</a:t>
            </a:r>
            <a:endParaRPr sz="800"/>
          </a:p>
        </p:txBody>
      </p:sp>
      <p:sp>
        <p:nvSpPr>
          <p:cNvPr id="271" name="Google Shape;271;p20"/>
          <p:cNvSpPr txBox="1"/>
          <p:nvPr/>
        </p:nvSpPr>
        <p:spPr>
          <a:xfrm>
            <a:off x="7008400" y="40406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7008400" y="44617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BPA </a:t>
            </a:r>
            <a:r>
              <a:rPr lang="en"/>
              <a:t>characterization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/>
        </p:nvSpPr>
        <p:spPr>
          <a:xfrm>
            <a:off x="7687878" y="1068300"/>
            <a:ext cx="155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Pressurized Air</a:t>
            </a:r>
            <a:endParaRPr sz="1300"/>
          </a:p>
        </p:txBody>
      </p:sp>
      <p:sp>
        <p:nvSpPr>
          <p:cNvPr id="278" name="Google Shape;278;p21"/>
          <p:cNvSpPr/>
          <p:nvPr/>
        </p:nvSpPr>
        <p:spPr>
          <a:xfrm>
            <a:off x="5805782" y="1687625"/>
            <a:ext cx="1555500" cy="94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5774564" y="127735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Valves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7363675" y="713275"/>
            <a:ext cx="668247" cy="1376290"/>
          </a:xfrm>
          <a:custGeom>
            <a:rect b="b" l="l" r="r" t="t"/>
            <a:pathLst>
              <a:path extrusionOk="0" h="72733" w="21297">
                <a:moveTo>
                  <a:pt x="21297" y="0"/>
                </a:moveTo>
                <a:cubicBezTo>
                  <a:pt x="19757" y="3215"/>
                  <a:pt x="13595" y="10314"/>
                  <a:pt x="12055" y="19288"/>
                </a:cubicBezTo>
                <a:cubicBezTo>
                  <a:pt x="10515" y="28262"/>
                  <a:pt x="14064" y="44939"/>
                  <a:pt x="12055" y="53846"/>
                </a:cubicBezTo>
                <a:cubicBezTo>
                  <a:pt x="10046" y="62754"/>
                  <a:pt x="2009" y="69585"/>
                  <a:pt x="0" y="7273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1" name="Google Shape;281;p21"/>
          <p:cNvGrpSpPr/>
          <p:nvPr/>
        </p:nvGrpSpPr>
        <p:grpSpPr>
          <a:xfrm>
            <a:off x="2481350" y="246125"/>
            <a:ext cx="3406800" cy="771900"/>
            <a:chOff x="1135075" y="554175"/>
            <a:chExt cx="3406800" cy="771900"/>
          </a:xfrm>
        </p:grpSpPr>
        <p:sp>
          <p:nvSpPr>
            <p:cNvPr id="282" name="Google Shape;282;p21"/>
            <p:cNvSpPr/>
            <p:nvPr/>
          </p:nvSpPr>
          <p:spPr>
            <a:xfrm>
              <a:off x="1135075" y="954375"/>
              <a:ext cx="3406800" cy="371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 txBox="1"/>
            <p:nvPr/>
          </p:nvSpPr>
          <p:spPr>
            <a:xfrm>
              <a:off x="2297875" y="554175"/>
              <a:ext cx="10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BPA</a:t>
              </a:r>
              <a:endParaRPr/>
            </a:p>
          </p:txBody>
        </p:sp>
      </p:grpSp>
      <p:sp>
        <p:nvSpPr>
          <p:cNvPr id="284" name="Google Shape;284;p21"/>
          <p:cNvSpPr txBox="1"/>
          <p:nvPr/>
        </p:nvSpPr>
        <p:spPr>
          <a:xfrm>
            <a:off x="633175" y="4197125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2408113" y="1584213"/>
            <a:ext cx="2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Sensor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4209250" y="3295075"/>
            <a:ext cx="1356200" cy="110500"/>
          </a:xfrm>
          <a:custGeom>
            <a:rect b="b" l="l" r="r" t="t"/>
            <a:pathLst>
              <a:path extrusionOk="0" h="4420" w="54248">
                <a:moveTo>
                  <a:pt x="0" y="4420"/>
                </a:moveTo>
                <a:cubicBezTo>
                  <a:pt x="9041" y="3683"/>
                  <a:pt x="45207" y="737"/>
                  <a:pt x="5424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Google Shape;287;p21"/>
          <p:cNvSpPr/>
          <p:nvPr/>
        </p:nvSpPr>
        <p:spPr>
          <a:xfrm>
            <a:off x="3117650" y="3121178"/>
            <a:ext cx="1081200" cy="684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3106775" y="2753413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5736225" y="2642100"/>
            <a:ext cx="602750" cy="622825"/>
          </a:xfrm>
          <a:custGeom>
            <a:rect b="b" l="l" r="r" t="t"/>
            <a:pathLst>
              <a:path extrusionOk="0" h="24913" w="24110">
                <a:moveTo>
                  <a:pt x="0" y="24913"/>
                </a:moveTo>
                <a:cubicBezTo>
                  <a:pt x="3416" y="23909"/>
                  <a:pt x="16476" y="23038"/>
                  <a:pt x="20494" y="18886"/>
                </a:cubicBezTo>
                <a:cubicBezTo>
                  <a:pt x="24512" y="14734"/>
                  <a:pt x="23507" y="3148"/>
                  <a:pt x="2411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90" name="Google Shape;290;p21"/>
          <p:cNvGrpSpPr/>
          <p:nvPr/>
        </p:nvGrpSpPr>
        <p:grpSpPr>
          <a:xfrm>
            <a:off x="4599125" y="2763450"/>
            <a:ext cx="2093400" cy="612050"/>
            <a:chOff x="4599125" y="2763450"/>
            <a:chExt cx="2093400" cy="612050"/>
          </a:xfrm>
        </p:grpSpPr>
        <p:sp>
          <p:nvSpPr>
            <p:cNvPr id="291" name="Google Shape;291;p21"/>
            <p:cNvSpPr/>
            <p:nvPr/>
          </p:nvSpPr>
          <p:spPr>
            <a:xfrm>
              <a:off x="5555375" y="3194600"/>
              <a:ext cx="180900" cy="180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 txBox="1"/>
            <p:nvPr/>
          </p:nvSpPr>
          <p:spPr>
            <a:xfrm>
              <a:off x="4599125" y="2763450"/>
              <a:ext cx="20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Transistors</a:t>
              </a:r>
              <a:endParaRPr/>
            </a:p>
          </p:txBody>
        </p:sp>
      </p:grpSp>
      <p:sp>
        <p:nvSpPr>
          <p:cNvPr id="293" name="Google Shape;293;p21"/>
          <p:cNvSpPr/>
          <p:nvPr/>
        </p:nvSpPr>
        <p:spPr>
          <a:xfrm>
            <a:off x="5896950" y="833800"/>
            <a:ext cx="1229375" cy="853900"/>
          </a:xfrm>
          <a:custGeom>
            <a:rect b="b" l="l" r="r" t="t"/>
            <a:pathLst>
              <a:path extrusionOk="0" h="34156" w="49175">
                <a:moveTo>
                  <a:pt x="48622" y="34156"/>
                </a:moveTo>
                <a:cubicBezTo>
                  <a:pt x="47885" y="30607"/>
                  <a:pt x="52306" y="18552"/>
                  <a:pt x="44202" y="12859"/>
                </a:cubicBezTo>
                <a:cubicBezTo>
                  <a:pt x="36098" y="7166"/>
                  <a:pt x="7367" y="2143"/>
                  <a:pt x="0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p21"/>
          <p:cNvSpPr/>
          <p:nvPr/>
        </p:nvSpPr>
        <p:spPr>
          <a:xfrm>
            <a:off x="5888150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6158075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6428000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6697925" y="23329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5947875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6217800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6487725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6757650" y="2135125"/>
            <a:ext cx="180900" cy="18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1"/>
          <p:cNvCxnSpPr/>
          <p:nvPr/>
        </p:nvCxnSpPr>
        <p:spPr>
          <a:xfrm flipH="1" rot="10800000">
            <a:off x="815125" y="4159250"/>
            <a:ext cx="13785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1"/>
          <p:cNvCxnSpPr/>
          <p:nvPr/>
        </p:nvCxnSpPr>
        <p:spPr>
          <a:xfrm flipH="1" rot="10800000">
            <a:off x="2193625" y="3006950"/>
            <a:ext cx="9600" cy="115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1141400" y="3006575"/>
            <a:ext cx="10521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1"/>
          <p:cNvCxnSpPr/>
          <p:nvPr/>
        </p:nvCxnSpPr>
        <p:spPr>
          <a:xfrm rot="10800000">
            <a:off x="1151075" y="3007000"/>
            <a:ext cx="13500" cy="7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1"/>
          <p:cNvCxnSpPr/>
          <p:nvPr/>
        </p:nvCxnSpPr>
        <p:spPr>
          <a:xfrm rot="10800000">
            <a:off x="817175" y="3802600"/>
            <a:ext cx="347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1"/>
          <p:cNvCxnSpPr/>
          <p:nvPr/>
        </p:nvCxnSpPr>
        <p:spPr>
          <a:xfrm flipH="1">
            <a:off x="815125" y="3805900"/>
            <a:ext cx="300" cy="35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1"/>
          <p:cNvCxnSpPr/>
          <p:nvPr/>
        </p:nvCxnSpPr>
        <p:spPr>
          <a:xfrm flipH="1" rot="-5400000">
            <a:off x="8031900" y="0"/>
            <a:ext cx="1112100" cy="1112100"/>
          </a:xfrm>
          <a:prstGeom prst="bentConnector3">
            <a:avLst>
              <a:gd fmla="val 9895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1"/>
          <p:cNvSpPr/>
          <p:nvPr/>
        </p:nvSpPr>
        <p:spPr>
          <a:xfrm>
            <a:off x="2408125" y="1019425"/>
            <a:ext cx="302643" cy="1007828"/>
          </a:xfrm>
          <a:custGeom>
            <a:rect b="b" l="l" r="r" t="t"/>
            <a:pathLst>
              <a:path extrusionOk="0" h="40778" w="11179">
                <a:moveTo>
                  <a:pt x="9789" y="0"/>
                </a:moveTo>
                <a:cubicBezTo>
                  <a:pt x="8167" y="3707"/>
                  <a:pt x="-174" y="15446"/>
                  <a:pt x="58" y="22242"/>
                </a:cubicBezTo>
                <a:cubicBezTo>
                  <a:pt x="290" y="29038"/>
                  <a:pt x="9326" y="37689"/>
                  <a:pt x="11179" y="4077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21"/>
          <p:cNvSpPr/>
          <p:nvPr/>
        </p:nvSpPr>
        <p:spPr>
          <a:xfrm>
            <a:off x="2838200" y="2143125"/>
            <a:ext cx="405450" cy="984675"/>
          </a:xfrm>
          <a:custGeom>
            <a:rect b="b" l="l" r="r" t="t"/>
            <a:pathLst>
              <a:path extrusionOk="0" h="39387" w="16218">
                <a:moveTo>
                  <a:pt x="0" y="0"/>
                </a:moveTo>
                <a:cubicBezTo>
                  <a:pt x="2162" y="2858"/>
                  <a:pt x="10271" y="10581"/>
                  <a:pt x="12974" y="17145"/>
                </a:cubicBezTo>
                <a:cubicBezTo>
                  <a:pt x="15677" y="23710"/>
                  <a:pt x="15677" y="35680"/>
                  <a:pt x="16218" y="393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21"/>
          <p:cNvSpPr/>
          <p:nvPr/>
        </p:nvSpPr>
        <p:spPr>
          <a:xfrm>
            <a:off x="2692250" y="1974850"/>
            <a:ext cx="180900" cy="180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7436175" y="152580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313" name="Google Shape;313;p21"/>
          <p:cNvSpPr txBox="1"/>
          <p:nvPr/>
        </p:nvSpPr>
        <p:spPr>
          <a:xfrm>
            <a:off x="6878825" y="87367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314" name="Google Shape;314;p21"/>
          <p:cNvSpPr txBox="1"/>
          <p:nvPr/>
        </p:nvSpPr>
        <p:spPr>
          <a:xfrm>
            <a:off x="2193500" y="11472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315" name="Google Shape;315;p21"/>
          <p:cNvSpPr txBox="1"/>
          <p:nvPr/>
        </p:nvSpPr>
        <p:spPr>
          <a:xfrm>
            <a:off x="6886500" y="31211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316" name="Google Shape;316;p21"/>
          <p:cNvSpPr/>
          <p:nvPr/>
        </p:nvSpPr>
        <p:spPr>
          <a:xfrm>
            <a:off x="2195775" y="2636925"/>
            <a:ext cx="4822650" cy="1685675"/>
          </a:xfrm>
          <a:custGeom>
            <a:rect b="b" l="l" r="r" t="t"/>
            <a:pathLst>
              <a:path extrusionOk="0" h="67427" w="192906">
                <a:moveTo>
                  <a:pt x="0" y="53340"/>
                </a:moveTo>
                <a:cubicBezTo>
                  <a:pt x="7152" y="55680"/>
                  <a:pt x="14972" y="67177"/>
                  <a:pt x="42912" y="67377"/>
                </a:cubicBezTo>
                <a:cubicBezTo>
                  <a:pt x="70852" y="67578"/>
                  <a:pt x="142641" y="65773"/>
                  <a:pt x="167640" y="54543"/>
                </a:cubicBezTo>
                <a:cubicBezTo>
                  <a:pt x="192639" y="43314"/>
                  <a:pt x="188695" y="9091"/>
                  <a:pt x="1929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Google Shape;317;p21"/>
          <p:cNvSpPr txBox="1"/>
          <p:nvPr/>
        </p:nvSpPr>
        <p:spPr>
          <a:xfrm>
            <a:off x="4585988" y="312117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On/Off</a:t>
            </a:r>
            <a:endParaRPr sz="800"/>
          </a:p>
        </p:txBody>
      </p:sp>
      <p:sp>
        <p:nvSpPr>
          <p:cNvPr id="318" name="Google Shape;318;p21"/>
          <p:cNvSpPr txBox="1"/>
          <p:nvPr/>
        </p:nvSpPr>
        <p:spPr>
          <a:xfrm>
            <a:off x="6276825" y="27634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Negative</a:t>
            </a:r>
            <a:endParaRPr sz="800"/>
          </a:p>
        </p:txBody>
      </p:sp>
      <p:sp>
        <p:nvSpPr>
          <p:cNvPr id="319" name="Google Shape;319;p21"/>
          <p:cNvSpPr txBox="1"/>
          <p:nvPr/>
        </p:nvSpPr>
        <p:spPr>
          <a:xfrm>
            <a:off x="3123750" y="23989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320" name="Google Shape;320;p21"/>
          <p:cNvSpPr/>
          <p:nvPr/>
        </p:nvSpPr>
        <p:spPr>
          <a:xfrm>
            <a:off x="2195775" y="3358825"/>
            <a:ext cx="3439025" cy="626550"/>
          </a:xfrm>
          <a:custGeom>
            <a:rect b="b" l="l" r="r" t="t"/>
            <a:pathLst>
              <a:path extrusionOk="0" h="25062" w="137561">
                <a:moveTo>
                  <a:pt x="137561" y="0"/>
                </a:moveTo>
                <a:cubicBezTo>
                  <a:pt x="136358" y="2941"/>
                  <a:pt x="140101" y="13636"/>
                  <a:pt x="130342" y="17646"/>
                </a:cubicBezTo>
                <a:cubicBezTo>
                  <a:pt x="120583" y="21657"/>
                  <a:pt x="95985" y="23060"/>
                  <a:pt x="79007" y="24063"/>
                </a:cubicBezTo>
                <a:cubicBezTo>
                  <a:pt x="62029" y="25066"/>
                  <a:pt x="41642" y="25801"/>
                  <a:pt x="28474" y="23662"/>
                </a:cubicBezTo>
                <a:cubicBezTo>
                  <a:pt x="15306" y="21523"/>
                  <a:pt x="4746" y="13301"/>
                  <a:pt x="0" y="112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Google Shape;321;p21"/>
          <p:cNvSpPr txBox="1"/>
          <p:nvPr/>
        </p:nvSpPr>
        <p:spPr>
          <a:xfrm>
            <a:off x="4385950" y="36503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</a:t>
            </a:r>
            <a:endParaRPr sz="800"/>
          </a:p>
        </p:txBody>
      </p:sp>
      <p:sp>
        <p:nvSpPr>
          <p:cNvPr id="322" name="Google Shape;322;p21"/>
          <p:cNvSpPr txBox="1"/>
          <p:nvPr/>
        </p:nvSpPr>
        <p:spPr>
          <a:xfrm>
            <a:off x="7249025" y="431132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Leak/fill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