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51206400" cy="38404800"/>
  <p:notesSz cx="6858000" cy="9144000"/>
  <p:defaultTextStyle>
    <a:defPPr>
      <a:defRPr lang="en-US"/>
    </a:defPPr>
    <a:lvl1pPr marL="0" algn="l" defTabSz="2560320" rtl="0" eaLnBrk="1" latinLnBrk="0" hangingPunct="1">
      <a:defRPr sz="10100" kern="1200">
        <a:solidFill>
          <a:schemeClr val="tx1"/>
        </a:solidFill>
        <a:latin typeface="+mn-lt"/>
        <a:ea typeface="+mn-ea"/>
        <a:cs typeface="+mn-cs"/>
      </a:defRPr>
    </a:lvl1pPr>
    <a:lvl2pPr marL="2560320" algn="l" defTabSz="2560320" rtl="0" eaLnBrk="1" latinLnBrk="0" hangingPunct="1">
      <a:defRPr sz="10100" kern="1200">
        <a:solidFill>
          <a:schemeClr val="tx1"/>
        </a:solidFill>
        <a:latin typeface="+mn-lt"/>
        <a:ea typeface="+mn-ea"/>
        <a:cs typeface="+mn-cs"/>
      </a:defRPr>
    </a:lvl2pPr>
    <a:lvl3pPr marL="5120640" algn="l" defTabSz="2560320" rtl="0" eaLnBrk="1" latinLnBrk="0" hangingPunct="1">
      <a:defRPr sz="10100" kern="1200">
        <a:solidFill>
          <a:schemeClr val="tx1"/>
        </a:solidFill>
        <a:latin typeface="+mn-lt"/>
        <a:ea typeface="+mn-ea"/>
        <a:cs typeface="+mn-cs"/>
      </a:defRPr>
    </a:lvl3pPr>
    <a:lvl4pPr marL="7680960" algn="l" defTabSz="2560320" rtl="0" eaLnBrk="1" latinLnBrk="0" hangingPunct="1">
      <a:defRPr sz="10100" kern="1200">
        <a:solidFill>
          <a:schemeClr val="tx1"/>
        </a:solidFill>
        <a:latin typeface="+mn-lt"/>
        <a:ea typeface="+mn-ea"/>
        <a:cs typeface="+mn-cs"/>
      </a:defRPr>
    </a:lvl4pPr>
    <a:lvl5pPr marL="10241280" algn="l" defTabSz="2560320" rtl="0" eaLnBrk="1" latinLnBrk="0" hangingPunct="1">
      <a:defRPr sz="10100" kern="1200">
        <a:solidFill>
          <a:schemeClr val="tx1"/>
        </a:solidFill>
        <a:latin typeface="+mn-lt"/>
        <a:ea typeface="+mn-ea"/>
        <a:cs typeface="+mn-cs"/>
      </a:defRPr>
    </a:lvl5pPr>
    <a:lvl6pPr marL="12801600" algn="l" defTabSz="2560320" rtl="0" eaLnBrk="1" latinLnBrk="0" hangingPunct="1">
      <a:defRPr sz="10100" kern="1200">
        <a:solidFill>
          <a:schemeClr val="tx1"/>
        </a:solidFill>
        <a:latin typeface="+mn-lt"/>
        <a:ea typeface="+mn-ea"/>
        <a:cs typeface="+mn-cs"/>
      </a:defRPr>
    </a:lvl6pPr>
    <a:lvl7pPr marL="15361920" algn="l" defTabSz="2560320" rtl="0" eaLnBrk="1" latinLnBrk="0" hangingPunct="1">
      <a:defRPr sz="10100" kern="1200">
        <a:solidFill>
          <a:schemeClr val="tx1"/>
        </a:solidFill>
        <a:latin typeface="+mn-lt"/>
        <a:ea typeface="+mn-ea"/>
        <a:cs typeface="+mn-cs"/>
      </a:defRPr>
    </a:lvl7pPr>
    <a:lvl8pPr marL="17922240" algn="l" defTabSz="2560320" rtl="0" eaLnBrk="1" latinLnBrk="0" hangingPunct="1">
      <a:defRPr sz="10100" kern="1200">
        <a:solidFill>
          <a:schemeClr val="tx1"/>
        </a:solidFill>
        <a:latin typeface="+mn-lt"/>
        <a:ea typeface="+mn-ea"/>
        <a:cs typeface="+mn-cs"/>
      </a:defRPr>
    </a:lvl8pPr>
    <a:lvl9pPr marL="20482560" algn="l" defTabSz="2560320" rtl="0" eaLnBrk="1" latinLnBrk="0" hangingPunct="1">
      <a:defRPr sz="10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4">
          <p15:clr>
            <a:srgbClr val="A4A3A4"/>
          </p15:clr>
        </p15:guide>
        <p15:guide id="2" orient="horz" pos="575">
          <p15:clr>
            <a:srgbClr val="A4A3A4"/>
          </p15:clr>
        </p15:guide>
        <p15:guide id="3" orient="horz" pos="23614">
          <p15:clr>
            <a:srgbClr val="A4A3A4"/>
          </p15:clr>
        </p15:guide>
        <p15:guide id="4" orient="horz" pos="4321">
          <p15:clr>
            <a:srgbClr val="A4A3A4"/>
          </p15:clr>
        </p15:guide>
        <p15:guide id="5" orient="horz" pos="23329">
          <p15:clr>
            <a:srgbClr val="A4A3A4"/>
          </p15:clr>
        </p15:guide>
        <p15:guide id="6" orient="horz" pos="865">
          <p15:clr>
            <a:srgbClr val="A4A3A4"/>
          </p15:clr>
        </p15:guide>
        <p15:guide id="7" orient="horz" pos="4033">
          <p15:clr>
            <a:srgbClr val="A4A3A4"/>
          </p15:clr>
        </p15:guide>
        <p15:guide id="8" orient="horz" pos="4607">
          <p15:clr>
            <a:srgbClr val="A4A3A4"/>
          </p15:clr>
        </p15:guide>
        <p15:guide id="9" pos="16128">
          <p15:clr>
            <a:srgbClr val="A4A3A4"/>
          </p15:clr>
        </p15:guide>
        <p15:guide id="10" pos="575">
          <p15:clr>
            <a:srgbClr val="A4A3A4"/>
          </p15:clr>
        </p15:guide>
        <p15:guide id="11" pos="31678">
          <p15:clr>
            <a:srgbClr val="A4A3A4"/>
          </p15:clr>
        </p15:guide>
        <p15:guide id="12" pos="23905">
          <p15:clr>
            <a:srgbClr val="A4A3A4"/>
          </p15:clr>
        </p15:guide>
        <p15:guide id="13" pos="8351">
          <p15:clr>
            <a:srgbClr val="A4A3A4"/>
          </p15:clr>
        </p15:guide>
        <p15:guide id="14" pos="862">
          <p15:clr>
            <a:srgbClr val="A4A3A4"/>
          </p15:clr>
        </p15:guide>
        <p15:guide id="15" pos="8063">
          <p15:clr>
            <a:srgbClr val="A4A3A4"/>
          </p15:clr>
        </p15:guide>
        <p15:guide id="16" pos="8642">
          <p15:clr>
            <a:srgbClr val="A4A3A4"/>
          </p15:clr>
        </p15:guide>
        <p15:guide id="17" pos="15841">
          <p15:clr>
            <a:srgbClr val="A4A3A4"/>
          </p15:clr>
        </p15:guide>
        <p15:guide id="18" pos="16418">
          <p15:clr>
            <a:srgbClr val="A4A3A4"/>
          </p15:clr>
        </p15:guide>
        <p15:guide id="19" pos="23615">
          <p15:clr>
            <a:srgbClr val="A4A3A4"/>
          </p15:clr>
        </p15:guide>
        <p15:guide id="20" pos="24192">
          <p15:clr>
            <a:srgbClr val="A4A3A4"/>
          </p15:clr>
        </p15:guide>
        <p15:guide id="21" pos="31390">
          <p15:clr>
            <a:srgbClr val="A4A3A4"/>
          </p15:clr>
        </p15:guide>
        <p15:guide id="22" pos="4463">
          <p15:clr>
            <a:srgbClr val="A4A3A4"/>
          </p15:clr>
        </p15:guide>
        <p15:guide id="23" pos="27790">
          <p15:clr>
            <a:srgbClr val="A4A3A4"/>
          </p15:clr>
        </p15:guide>
        <p15:guide id="24" pos="20018">
          <p15:clr>
            <a:srgbClr val="A4A3A4"/>
          </p15:clr>
        </p15:guide>
        <p15:guide id="25" pos="122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0C2"/>
    <a:srgbClr val="7C96B4"/>
    <a:srgbClr val="80B9FF"/>
    <a:srgbClr val="010000"/>
    <a:srgbClr val="1F52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62" autoAdjust="0"/>
    <p:restoredTop sz="94660"/>
  </p:normalViewPr>
  <p:slideViewPr>
    <p:cSldViewPr snapToGrid="0" snapToObjects="1">
      <p:cViewPr varScale="1">
        <p:scale>
          <a:sx n="20" d="100"/>
          <a:sy n="20" d="100"/>
        </p:scale>
        <p:origin x="1992" y="54"/>
      </p:cViewPr>
      <p:guideLst>
        <p:guide orient="horz" pos="12094"/>
        <p:guide orient="horz" pos="575"/>
        <p:guide orient="horz" pos="23614"/>
        <p:guide orient="horz" pos="4321"/>
        <p:guide orient="horz" pos="23329"/>
        <p:guide orient="horz" pos="865"/>
        <p:guide orient="horz" pos="4033"/>
        <p:guide orient="horz" pos="4607"/>
        <p:guide pos="16128"/>
        <p:guide pos="575"/>
        <p:guide pos="31678"/>
        <p:guide pos="23905"/>
        <p:guide pos="8351"/>
        <p:guide pos="862"/>
        <p:guide pos="8063"/>
        <p:guide pos="8642"/>
        <p:guide pos="15841"/>
        <p:guide pos="16418"/>
        <p:guide pos="23615"/>
        <p:guide pos="24192"/>
        <p:guide pos="31390"/>
        <p:guide pos="4463"/>
        <p:guide pos="27790"/>
        <p:guide pos="20018"/>
        <p:guide pos="1224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3"/>
            <a:ext cx="4352544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320" indent="0" algn="ctr">
              <a:buNone/>
              <a:defRPr>
                <a:solidFill>
                  <a:schemeClr val="tx1">
                    <a:tint val="75000"/>
                  </a:schemeClr>
                </a:solidFill>
              </a:defRPr>
            </a:lvl2pPr>
            <a:lvl3pPr marL="5120640" indent="0" algn="ctr">
              <a:buNone/>
              <a:defRPr>
                <a:solidFill>
                  <a:schemeClr val="tx1">
                    <a:tint val="75000"/>
                  </a:schemeClr>
                </a:solidFill>
              </a:defRPr>
            </a:lvl3pPr>
            <a:lvl4pPr marL="7680960" indent="0" algn="ctr">
              <a:buNone/>
              <a:defRPr>
                <a:solidFill>
                  <a:schemeClr val="tx1">
                    <a:tint val="75000"/>
                  </a:schemeClr>
                </a:solidFill>
              </a:defRPr>
            </a:lvl4pPr>
            <a:lvl5pPr marL="10241280" indent="0" algn="ctr">
              <a:buNone/>
              <a:defRPr>
                <a:solidFill>
                  <a:schemeClr val="tx1">
                    <a:tint val="75000"/>
                  </a:schemeClr>
                </a:solidFill>
              </a:defRPr>
            </a:lvl5pPr>
            <a:lvl6pPr marL="12801600" indent="0" algn="ctr">
              <a:buNone/>
              <a:defRPr>
                <a:solidFill>
                  <a:schemeClr val="tx1">
                    <a:tint val="75000"/>
                  </a:schemeClr>
                </a:solidFill>
              </a:defRPr>
            </a:lvl6pPr>
            <a:lvl7pPr marL="15361920" indent="0" algn="ctr">
              <a:buNone/>
              <a:defRPr>
                <a:solidFill>
                  <a:schemeClr val="tx1">
                    <a:tint val="75000"/>
                  </a:schemeClr>
                </a:solidFill>
              </a:defRPr>
            </a:lvl7pPr>
            <a:lvl8pPr marL="17922240" indent="0" algn="ctr">
              <a:buNone/>
              <a:defRPr>
                <a:solidFill>
                  <a:schemeClr val="tx1">
                    <a:tint val="75000"/>
                  </a:schemeClr>
                </a:solidFill>
              </a:defRPr>
            </a:lvl8pPr>
            <a:lvl9pPr marL="204825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21A8F8-12FB-9047-986D-A7D2219D88A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1A8F8-12FB-9047-986D-A7D2219D88A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8614416"/>
            <a:ext cx="64514733" cy="183498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339576" y="8614416"/>
            <a:ext cx="192708527" cy="183498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1A8F8-12FB-9047-986D-A7D2219D88A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1A8F8-12FB-9047-986D-A7D2219D88A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4678643"/>
            <a:ext cx="43525440" cy="7627620"/>
          </a:xfrm>
        </p:spPr>
        <p:txBody>
          <a:bodyPr anchor="t"/>
          <a:lstStyle>
            <a:lvl1pPr algn="l">
              <a:defRPr sz="224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6277596"/>
            <a:ext cx="43525440" cy="8401047"/>
          </a:xfrm>
        </p:spPr>
        <p:txBody>
          <a:bodyPr anchor="b"/>
          <a:lstStyle>
            <a:lvl1pPr marL="0" indent="0">
              <a:buNone/>
              <a:defRPr sz="11200">
                <a:solidFill>
                  <a:schemeClr val="tx1">
                    <a:tint val="75000"/>
                  </a:schemeClr>
                </a:solidFill>
              </a:defRPr>
            </a:lvl1pPr>
            <a:lvl2pPr marL="2560320" indent="0">
              <a:buNone/>
              <a:defRPr sz="10100">
                <a:solidFill>
                  <a:schemeClr val="tx1">
                    <a:tint val="75000"/>
                  </a:schemeClr>
                </a:solidFill>
              </a:defRPr>
            </a:lvl2pPr>
            <a:lvl3pPr marL="5120640" indent="0">
              <a:buNone/>
              <a:defRPr sz="9000">
                <a:solidFill>
                  <a:schemeClr val="tx1">
                    <a:tint val="75000"/>
                  </a:schemeClr>
                </a:solidFill>
              </a:defRPr>
            </a:lvl3pPr>
            <a:lvl4pPr marL="7680960" indent="0">
              <a:buNone/>
              <a:defRPr sz="7800">
                <a:solidFill>
                  <a:schemeClr val="tx1">
                    <a:tint val="75000"/>
                  </a:schemeClr>
                </a:solidFill>
              </a:defRPr>
            </a:lvl4pPr>
            <a:lvl5pPr marL="10241280" indent="0">
              <a:buNone/>
              <a:defRPr sz="7800">
                <a:solidFill>
                  <a:schemeClr val="tx1">
                    <a:tint val="75000"/>
                  </a:schemeClr>
                </a:solidFill>
              </a:defRPr>
            </a:lvl5pPr>
            <a:lvl6pPr marL="12801600" indent="0">
              <a:buNone/>
              <a:defRPr sz="7800">
                <a:solidFill>
                  <a:schemeClr val="tx1">
                    <a:tint val="75000"/>
                  </a:schemeClr>
                </a:solidFill>
              </a:defRPr>
            </a:lvl6pPr>
            <a:lvl7pPr marL="15361920" indent="0">
              <a:buNone/>
              <a:defRPr sz="7800">
                <a:solidFill>
                  <a:schemeClr val="tx1">
                    <a:tint val="75000"/>
                  </a:schemeClr>
                </a:solidFill>
              </a:defRPr>
            </a:lvl7pPr>
            <a:lvl8pPr marL="17922240" indent="0">
              <a:buNone/>
              <a:defRPr sz="7800">
                <a:solidFill>
                  <a:schemeClr val="tx1">
                    <a:tint val="75000"/>
                  </a:schemeClr>
                </a:solidFill>
              </a:defRPr>
            </a:lvl8pPr>
            <a:lvl9pPr marL="20482560" indent="0">
              <a:buNone/>
              <a:defRPr sz="7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1A8F8-12FB-9047-986D-A7D2219D88A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339573" y="50184056"/>
            <a:ext cx="128611627" cy="141928847"/>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3804643" y="50184056"/>
            <a:ext cx="128611633" cy="141928847"/>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21A8F8-12FB-9047-986D-A7D2219D88A2}"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37973"/>
            <a:ext cx="4608576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8596633"/>
            <a:ext cx="22625053"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4" name="Content Placeholder 3"/>
          <p:cNvSpPr>
            <a:spLocks noGrp="1"/>
          </p:cNvSpPr>
          <p:nvPr>
            <p:ph sz="half" idx="2"/>
          </p:nvPr>
        </p:nvSpPr>
        <p:spPr>
          <a:xfrm>
            <a:off x="2560320" y="12179300"/>
            <a:ext cx="22625053"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8596633"/>
            <a:ext cx="22633940"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6" name="Content Placeholder 5"/>
          <p:cNvSpPr>
            <a:spLocks noGrp="1"/>
          </p:cNvSpPr>
          <p:nvPr>
            <p:ph sz="quarter" idx="4"/>
          </p:nvPr>
        </p:nvSpPr>
        <p:spPr>
          <a:xfrm>
            <a:off x="26012143" y="12179300"/>
            <a:ext cx="22633940"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21A8F8-12FB-9047-986D-A7D2219D88A2}"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21A8F8-12FB-9047-986D-A7D2219D88A2}"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1A8F8-12FB-9047-986D-A7D2219D88A2}"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529080"/>
            <a:ext cx="16846553" cy="6507480"/>
          </a:xfrm>
        </p:spPr>
        <p:txBody>
          <a:bodyPr anchor="b"/>
          <a:lstStyle>
            <a:lvl1pPr algn="l">
              <a:defRPr sz="11200" b="1"/>
            </a:lvl1pPr>
          </a:lstStyle>
          <a:p>
            <a:r>
              <a:rPr lang="en-US" smtClean="0"/>
              <a:t>Click to edit Master title style</a:t>
            </a:r>
            <a:endParaRPr lang="en-US"/>
          </a:p>
        </p:txBody>
      </p:sp>
      <p:sp>
        <p:nvSpPr>
          <p:cNvPr id="3" name="Content Placeholder 2"/>
          <p:cNvSpPr>
            <a:spLocks noGrp="1"/>
          </p:cNvSpPr>
          <p:nvPr>
            <p:ph idx="1"/>
          </p:nvPr>
        </p:nvSpPr>
        <p:spPr>
          <a:xfrm>
            <a:off x="20020280" y="1529083"/>
            <a:ext cx="28625800" cy="32777433"/>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3" y="8036563"/>
            <a:ext cx="16846553" cy="26269953"/>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3"/>
          </a:xfrm>
        </p:spPr>
        <p:txBody>
          <a:bodyPr anchor="b"/>
          <a:lstStyle>
            <a:lvl1pPr algn="l">
              <a:defRPr sz="11200" b="1"/>
            </a:lvl1pPr>
          </a:lstStyle>
          <a:p>
            <a:r>
              <a:rPr lang="en-US" smtClean="0"/>
              <a:t>Click to edit Master title style</a:t>
            </a:r>
            <a:endParaRPr lang="en-US"/>
          </a:p>
        </p:txBody>
      </p:sp>
      <p:sp>
        <p:nvSpPr>
          <p:cNvPr id="3" name="Picture Placeholder 2"/>
          <p:cNvSpPr>
            <a:spLocks noGrp="1"/>
          </p:cNvSpPr>
          <p:nvPr>
            <p:ph type="pic" idx="1"/>
          </p:nvPr>
        </p:nvSpPr>
        <p:spPr>
          <a:xfrm>
            <a:off x="10036813" y="3431540"/>
            <a:ext cx="30723840" cy="23042880"/>
          </a:xfrm>
        </p:spPr>
        <p:txBody>
          <a:bodyPr/>
          <a:lstStyle>
            <a:lvl1pPr marL="0" indent="0">
              <a:buNone/>
              <a:defRPr sz="17900"/>
            </a:lvl1pPr>
            <a:lvl2pPr marL="2560320" indent="0">
              <a:buNone/>
              <a:defRPr sz="15700"/>
            </a:lvl2pPr>
            <a:lvl3pPr marL="5120640" indent="0">
              <a:buNone/>
              <a:defRPr sz="1340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endParaRPr lang="en-US"/>
          </a:p>
        </p:txBody>
      </p:sp>
      <p:sp>
        <p:nvSpPr>
          <p:cNvPr id="4" name="Text Placeholder 3"/>
          <p:cNvSpPr>
            <a:spLocks noGrp="1"/>
          </p:cNvSpPr>
          <p:nvPr>
            <p:ph type="body" sz="half" idx="2"/>
          </p:nvPr>
        </p:nvSpPr>
        <p:spPr>
          <a:xfrm>
            <a:off x="10036813" y="30057093"/>
            <a:ext cx="30723840" cy="4507227"/>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3"/>
            <a:ext cx="46085760" cy="6400800"/>
          </a:xfrm>
          <a:prstGeom prst="rect">
            <a:avLst/>
          </a:prstGeom>
        </p:spPr>
        <p:txBody>
          <a:bodyPr vert="horz" lIns="512064" tIns="256032" rIns="512064" bIns="25603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8961123"/>
            <a:ext cx="46085760" cy="25345393"/>
          </a:xfrm>
          <a:prstGeom prst="rect">
            <a:avLst/>
          </a:prstGeom>
        </p:spPr>
        <p:txBody>
          <a:bodyPr vert="horz" lIns="512064" tIns="256032" rIns="512064" bIns="2560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5595563"/>
            <a:ext cx="11948160" cy="2044700"/>
          </a:xfrm>
          <a:prstGeom prst="rect">
            <a:avLst/>
          </a:prstGeom>
        </p:spPr>
        <p:txBody>
          <a:bodyPr vert="horz" lIns="512064" tIns="256032" rIns="512064" bIns="256032" rtlCol="0" anchor="ctr"/>
          <a:lstStyle>
            <a:lvl1pPr algn="l">
              <a:defRPr sz="6700">
                <a:solidFill>
                  <a:schemeClr val="tx1">
                    <a:tint val="75000"/>
                  </a:schemeClr>
                </a:solidFill>
              </a:defRPr>
            </a:lvl1pPr>
          </a:lstStyle>
          <a:p>
            <a:fld id="{7B21A8F8-12FB-9047-986D-A7D2219D88A2}" type="datetimeFigureOut">
              <a:rPr lang="en-US" smtClean="0"/>
              <a:t>5/14/2019</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512064" tIns="256032" rIns="512064" bIns="256032" rtlCol="0" anchor="ctr"/>
          <a:lstStyle>
            <a:lvl1pPr algn="ctr">
              <a:defRPr sz="6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512064" tIns="256032" rIns="512064" bIns="256032" rtlCol="0" anchor="ctr"/>
          <a:lstStyle>
            <a:lvl1pPr algn="r">
              <a:defRPr sz="6700">
                <a:solidFill>
                  <a:schemeClr val="tx1">
                    <a:tint val="75000"/>
                  </a:schemeClr>
                </a:solidFill>
              </a:defRPr>
            </a:lvl1pPr>
          </a:lstStyle>
          <a:p>
            <a:fld id="{9F7F3120-54EB-0847-9BC0-B8649F4264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60320" rtl="0" eaLnBrk="1" latinLnBrk="0" hangingPunct="1">
        <a:spcBef>
          <a:spcPct val="0"/>
        </a:spcBef>
        <a:buNone/>
        <a:defRPr sz="24600" kern="1200">
          <a:solidFill>
            <a:schemeClr val="tx1"/>
          </a:solidFill>
          <a:latin typeface="+mj-lt"/>
          <a:ea typeface="+mj-ea"/>
          <a:cs typeface="+mj-cs"/>
        </a:defRPr>
      </a:lvl1pPr>
    </p:titleStyle>
    <p:bodyStyle>
      <a:lvl1pPr marL="1920240" indent="-1920240" algn="l" defTabSz="2560320" rtl="0" eaLnBrk="1" latinLnBrk="0" hangingPunct="1">
        <a:spcBef>
          <a:spcPct val="20000"/>
        </a:spcBef>
        <a:buFont typeface="Arial"/>
        <a:buChar char="•"/>
        <a:defRPr sz="17900" kern="1200">
          <a:solidFill>
            <a:schemeClr val="tx1"/>
          </a:solidFill>
          <a:latin typeface="+mn-lt"/>
          <a:ea typeface="+mn-ea"/>
          <a:cs typeface="+mn-cs"/>
        </a:defRPr>
      </a:lvl1pPr>
      <a:lvl2pPr marL="4160520" indent="-1600200" algn="l" defTabSz="2560320" rtl="0" eaLnBrk="1" latinLnBrk="0" hangingPunct="1">
        <a:spcBef>
          <a:spcPct val="20000"/>
        </a:spcBef>
        <a:buFont typeface="Arial"/>
        <a:buChar char="–"/>
        <a:defRPr sz="15700" kern="1200">
          <a:solidFill>
            <a:schemeClr val="tx1"/>
          </a:solidFill>
          <a:latin typeface="+mn-lt"/>
          <a:ea typeface="+mn-ea"/>
          <a:cs typeface="+mn-cs"/>
        </a:defRPr>
      </a:lvl2pPr>
      <a:lvl3pPr marL="6400800" indent="-1280160" algn="l" defTabSz="2560320" rtl="0" eaLnBrk="1" latinLnBrk="0" hangingPunct="1">
        <a:spcBef>
          <a:spcPct val="20000"/>
        </a:spcBef>
        <a:buFont typeface="Arial"/>
        <a:buChar char="•"/>
        <a:defRPr sz="13400" kern="1200">
          <a:solidFill>
            <a:schemeClr val="tx1"/>
          </a:solidFill>
          <a:latin typeface="+mn-lt"/>
          <a:ea typeface="+mn-ea"/>
          <a:cs typeface="+mn-cs"/>
        </a:defRPr>
      </a:lvl3pPr>
      <a:lvl4pPr marL="8961120" indent="-1280160" algn="l" defTabSz="2560320" rtl="0" eaLnBrk="1" latinLnBrk="0" hangingPunct="1">
        <a:spcBef>
          <a:spcPct val="20000"/>
        </a:spcBef>
        <a:buFont typeface="Arial"/>
        <a:buChar char="–"/>
        <a:defRPr sz="11200" kern="1200">
          <a:solidFill>
            <a:schemeClr val="tx1"/>
          </a:solidFill>
          <a:latin typeface="+mn-lt"/>
          <a:ea typeface="+mn-ea"/>
          <a:cs typeface="+mn-cs"/>
        </a:defRPr>
      </a:lvl4pPr>
      <a:lvl5pPr marL="11521440" indent="-1280160" algn="l" defTabSz="2560320" rtl="0" eaLnBrk="1" latinLnBrk="0" hangingPunct="1">
        <a:spcBef>
          <a:spcPct val="20000"/>
        </a:spcBef>
        <a:buFont typeface="Arial"/>
        <a:buChar char="»"/>
        <a:defRPr sz="11200" kern="1200">
          <a:solidFill>
            <a:schemeClr val="tx1"/>
          </a:solidFill>
          <a:latin typeface="+mn-lt"/>
          <a:ea typeface="+mn-ea"/>
          <a:cs typeface="+mn-cs"/>
        </a:defRPr>
      </a:lvl5pPr>
      <a:lvl6pPr marL="14081760" indent="-1280160" algn="l" defTabSz="2560320" rtl="0" eaLnBrk="1" latinLnBrk="0" hangingPunct="1">
        <a:spcBef>
          <a:spcPct val="20000"/>
        </a:spcBef>
        <a:buFont typeface="Arial"/>
        <a:buChar char="•"/>
        <a:defRPr sz="11200" kern="1200">
          <a:solidFill>
            <a:schemeClr val="tx1"/>
          </a:solidFill>
          <a:latin typeface="+mn-lt"/>
          <a:ea typeface="+mn-ea"/>
          <a:cs typeface="+mn-cs"/>
        </a:defRPr>
      </a:lvl6pPr>
      <a:lvl7pPr marL="16642080" indent="-1280160" algn="l" defTabSz="2560320" rtl="0" eaLnBrk="1" latinLnBrk="0" hangingPunct="1">
        <a:spcBef>
          <a:spcPct val="20000"/>
        </a:spcBef>
        <a:buFont typeface="Arial"/>
        <a:buChar char="•"/>
        <a:defRPr sz="11200" kern="1200">
          <a:solidFill>
            <a:schemeClr val="tx1"/>
          </a:solidFill>
          <a:latin typeface="+mn-lt"/>
          <a:ea typeface="+mn-ea"/>
          <a:cs typeface="+mn-cs"/>
        </a:defRPr>
      </a:lvl7pPr>
      <a:lvl8pPr marL="19202400" indent="-1280160" algn="l" defTabSz="2560320" rtl="0" eaLnBrk="1" latinLnBrk="0" hangingPunct="1">
        <a:spcBef>
          <a:spcPct val="20000"/>
        </a:spcBef>
        <a:buFont typeface="Arial"/>
        <a:buChar char="•"/>
        <a:defRPr sz="11200" kern="1200">
          <a:solidFill>
            <a:schemeClr val="tx1"/>
          </a:solidFill>
          <a:latin typeface="+mn-lt"/>
          <a:ea typeface="+mn-ea"/>
          <a:cs typeface="+mn-cs"/>
        </a:defRPr>
      </a:lvl8pPr>
      <a:lvl9pPr marL="21762720" indent="-1280160" algn="l" defTabSz="2560320" rtl="0" eaLnBrk="1" latinLnBrk="0" hangingPunct="1">
        <a:spcBef>
          <a:spcPct val="20000"/>
        </a:spcBef>
        <a:buFont typeface="Arial"/>
        <a:buChar char="•"/>
        <a:defRPr sz="11200" kern="1200">
          <a:solidFill>
            <a:schemeClr val="tx1"/>
          </a:solidFill>
          <a:latin typeface="+mn-lt"/>
          <a:ea typeface="+mn-ea"/>
          <a:cs typeface="+mn-cs"/>
        </a:defRPr>
      </a:lvl9pPr>
    </p:bodyStyle>
    <p:otherStyle>
      <a:defPPr>
        <a:defRPr lang="en-US"/>
      </a:defPPr>
      <a:lvl1pPr marL="0" algn="l" defTabSz="2560320" rtl="0" eaLnBrk="1" latinLnBrk="0" hangingPunct="1">
        <a:defRPr sz="10100" kern="1200">
          <a:solidFill>
            <a:schemeClr val="tx1"/>
          </a:solidFill>
          <a:latin typeface="+mn-lt"/>
          <a:ea typeface="+mn-ea"/>
          <a:cs typeface="+mn-cs"/>
        </a:defRPr>
      </a:lvl1pPr>
      <a:lvl2pPr marL="2560320" algn="l" defTabSz="2560320" rtl="0" eaLnBrk="1" latinLnBrk="0" hangingPunct="1">
        <a:defRPr sz="10100" kern="1200">
          <a:solidFill>
            <a:schemeClr val="tx1"/>
          </a:solidFill>
          <a:latin typeface="+mn-lt"/>
          <a:ea typeface="+mn-ea"/>
          <a:cs typeface="+mn-cs"/>
        </a:defRPr>
      </a:lvl2pPr>
      <a:lvl3pPr marL="5120640" algn="l" defTabSz="2560320" rtl="0" eaLnBrk="1" latinLnBrk="0" hangingPunct="1">
        <a:defRPr sz="10100" kern="1200">
          <a:solidFill>
            <a:schemeClr val="tx1"/>
          </a:solidFill>
          <a:latin typeface="+mn-lt"/>
          <a:ea typeface="+mn-ea"/>
          <a:cs typeface="+mn-cs"/>
        </a:defRPr>
      </a:lvl3pPr>
      <a:lvl4pPr marL="7680960" algn="l" defTabSz="2560320" rtl="0" eaLnBrk="1" latinLnBrk="0" hangingPunct="1">
        <a:defRPr sz="10100" kern="1200">
          <a:solidFill>
            <a:schemeClr val="tx1"/>
          </a:solidFill>
          <a:latin typeface="+mn-lt"/>
          <a:ea typeface="+mn-ea"/>
          <a:cs typeface="+mn-cs"/>
        </a:defRPr>
      </a:lvl4pPr>
      <a:lvl5pPr marL="10241280" algn="l" defTabSz="2560320" rtl="0" eaLnBrk="1" latinLnBrk="0" hangingPunct="1">
        <a:defRPr sz="10100" kern="1200">
          <a:solidFill>
            <a:schemeClr val="tx1"/>
          </a:solidFill>
          <a:latin typeface="+mn-lt"/>
          <a:ea typeface="+mn-ea"/>
          <a:cs typeface="+mn-cs"/>
        </a:defRPr>
      </a:lvl5pPr>
      <a:lvl6pPr marL="12801600" algn="l" defTabSz="2560320" rtl="0" eaLnBrk="1" latinLnBrk="0" hangingPunct="1">
        <a:defRPr sz="10100" kern="1200">
          <a:solidFill>
            <a:schemeClr val="tx1"/>
          </a:solidFill>
          <a:latin typeface="+mn-lt"/>
          <a:ea typeface="+mn-ea"/>
          <a:cs typeface="+mn-cs"/>
        </a:defRPr>
      </a:lvl6pPr>
      <a:lvl7pPr marL="15361920" algn="l" defTabSz="2560320" rtl="0" eaLnBrk="1" latinLnBrk="0" hangingPunct="1">
        <a:defRPr sz="10100" kern="1200">
          <a:solidFill>
            <a:schemeClr val="tx1"/>
          </a:solidFill>
          <a:latin typeface="+mn-lt"/>
          <a:ea typeface="+mn-ea"/>
          <a:cs typeface="+mn-cs"/>
        </a:defRPr>
      </a:lvl7pPr>
      <a:lvl8pPr marL="17922240" algn="l" defTabSz="2560320" rtl="0" eaLnBrk="1" latinLnBrk="0" hangingPunct="1">
        <a:defRPr sz="10100" kern="1200">
          <a:solidFill>
            <a:schemeClr val="tx1"/>
          </a:solidFill>
          <a:latin typeface="+mn-lt"/>
          <a:ea typeface="+mn-ea"/>
          <a:cs typeface="+mn-cs"/>
        </a:defRPr>
      </a:lvl8pPr>
      <a:lvl9pPr marL="20482560" algn="l" defTabSz="2560320" rtl="0"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14234975" y="27259921"/>
            <a:ext cx="23410668" cy="9571851"/>
          </a:xfrm>
          <a:custGeom>
            <a:avLst/>
            <a:gdLst>
              <a:gd name="connsiteX0" fmla="*/ 0 w 11201400"/>
              <a:gd name="connsiteY0" fmla="*/ 1866900 h 13031331"/>
              <a:gd name="connsiteX1" fmla="*/ 1866900 w 11201400"/>
              <a:gd name="connsiteY1" fmla="*/ 0 h 13031331"/>
              <a:gd name="connsiteX2" fmla="*/ 9334500 w 11201400"/>
              <a:gd name="connsiteY2" fmla="*/ 0 h 13031331"/>
              <a:gd name="connsiteX3" fmla="*/ 11201400 w 11201400"/>
              <a:gd name="connsiteY3" fmla="*/ 1866900 h 13031331"/>
              <a:gd name="connsiteX4" fmla="*/ 11201400 w 11201400"/>
              <a:gd name="connsiteY4" fmla="*/ 11164431 h 13031331"/>
              <a:gd name="connsiteX5" fmla="*/ 9334500 w 11201400"/>
              <a:gd name="connsiteY5" fmla="*/ 13031331 h 13031331"/>
              <a:gd name="connsiteX6" fmla="*/ 1866900 w 11201400"/>
              <a:gd name="connsiteY6" fmla="*/ 13031331 h 13031331"/>
              <a:gd name="connsiteX7" fmla="*/ 0 w 11201400"/>
              <a:gd name="connsiteY7" fmla="*/ 11164431 h 13031331"/>
              <a:gd name="connsiteX8" fmla="*/ 0 w 11201400"/>
              <a:gd name="connsiteY8" fmla="*/ 1866900 h 13031331"/>
              <a:gd name="connsiteX0" fmla="*/ 637 w 11202037"/>
              <a:gd name="connsiteY0" fmla="*/ 1866900 h 13031331"/>
              <a:gd name="connsiteX1" fmla="*/ 972187 w 11202037"/>
              <a:gd name="connsiteY1" fmla="*/ 0 h 13031331"/>
              <a:gd name="connsiteX2" fmla="*/ 9335137 w 11202037"/>
              <a:gd name="connsiteY2" fmla="*/ 0 h 13031331"/>
              <a:gd name="connsiteX3" fmla="*/ 11202037 w 11202037"/>
              <a:gd name="connsiteY3" fmla="*/ 1866900 h 13031331"/>
              <a:gd name="connsiteX4" fmla="*/ 11202037 w 11202037"/>
              <a:gd name="connsiteY4" fmla="*/ 11164431 h 13031331"/>
              <a:gd name="connsiteX5" fmla="*/ 9335137 w 11202037"/>
              <a:gd name="connsiteY5" fmla="*/ 13031331 h 13031331"/>
              <a:gd name="connsiteX6" fmla="*/ 1867537 w 11202037"/>
              <a:gd name="connsiteY6" fmla="*/ 13031331 h 13031331"/>
              <a:gd name="connsiteX7" fmla="*/ 637 w 11202037"/>
              <a:gd name="connsiteY7" fmla="*/ 11164431 h 13031331"/>
              <a:gd name="connsiteX8" fmla="*/ 637 w 11202037"/>
              <a:gd name="connsiteY8" fmla="*/ 1866900 h 13031331"/>
              <a:gd name="connsiteX0" fmla="*/ 637 w 11202037"/>
              <a:gd name="connsiteY0" fmla="*/ 990814 h 13031545"/>
              <a:gd name="connsiteX1" fmla="*/ 972187 w 11202037"/>
              <a:gd name="connsiteY1" fmla="*/ 214 h 13031545"/>
              <a:gd name="connsiteX2" fmla="*/ 9335137 w 11202037"/>
              <a:gd name="connsiteY2" fmla="*/ 214 h 13031545"/>
              <a:gd name="connsiteX3" fmla="*/ 11202037 w 11202037"/>
              <a:gd name="connsiteY3" fmla="*/ 1867114 h 13031545"/>
              <a:gd name="connsiteX4" fmla="*/ 11202037 w 11202037"/>
              <a:gd name="connsiteY4" fmla="*/ 11164645 h 13031545"/>
              <a:gd name="connsiteX5" fmla="*/ 9335137 w 11202037"/>
              <a:gd name="connsiteY5" fmla="*/ 13031545 h 13031545"/>
              <a:gd name="connsiteX6" fmla="*/ 1867537 w 11202037"/>
              <a:gd name="connsiteY6" fmla="*/ 13031545 h 13031545"/>
              <a:gd name="connsiteX7" fmla="*/ 637 w 11202037"/>
              <a:gd name="connsiteY7" fmla="*/ 11164645 h 13031545"/>
              <a:gd name="connsiteX8" fmla="*/ 637 w 11202037"/>
              <a:gd name="connsiteY8" fmla="*/ 990814 h 13031545"/>
              <a:gd name="connsiteX0" fmla="*/ 637 w 11220019"/>
              <a:gd name="connsiteY0" fmla="*/ 990814 h 13031545"/>
              <a:gd name="connsiteX1" fmla="*/ 972187 w 11220019"/>
              <a:gd name="connsiteY1" fmla="*/ 214 h 13031545"/>
              <a:gd name="connsiteX2" fmla="*/ 10382887 w 11220019"/>
              <a:gd name="connsiteY2" fmla="*/ 214 h 13031545"/>
              <a:gd name="connsiteX3" fmla="*/ 11202037 w 11220019"/>
              <a:gd name="connsiteY3" fmla="*/ 1867114 h 13031545"/>
              <a:gd name="connsiteX4" fmla="*/ 11202037 w 11220019"/>
              <a:gd name="connsiteY4" fmla="*/ 11164645 h 13031545"/>
              <a:gd name="connsiteX5" fmla="*/ 9335137 w 11220019"/>
              <a:gd name="connsiteY5" fmla="*/ 13031545 h 13031545"/>
              <a:gd name="connsiteX6" fmla="*/ 1867537 w 11220019"/>
              <a:gd name="connsiteY6" fmla="*/ 13031545 h 13031545"/>
              <a:gd name="connsiteX7" fmla="*/ 637 w 11220019"/>
              <a:gd name="connsiteY7" fmla="*/ 11164645 h 13031545"/>
              <a:gd name="connsiteX8" fmla="*/ 637 w 11220019"/>
              <a:gd name="connsiteY8" fmla="*/ 990814 h 13031545"/>
              <a:gd name="connsiteX0" fmla="*/ 637 w 11251186"/>
              <a:gd name="connsiteY0" fmla="*/ 990814 h 13031545"/>
              <a:gd name="connsiteX1" fmla="*/ 972187 w 11251186"/>
              <a:gd name="connsiteY1" fmla="*/ 214 h 13031545"/>
              <a:gd name="connsiteX2" fmla="*/ 10382887 w 11251186"/>
              <a:gd name="connsiteY2" fmla="*/ 214 h 13031545"/>
              <a:gd name="connsiteX3" fmla="*/ 11240137 w 11251186"/>
              <a:gd name="connsiteY3" fmla="*/ 1047964 h 13031545"/>
              <a:gd name="connsiteX4" fmla="*/ 11202037 w 11251186"/>
              <a:gd name="connsiteY4" fmla="*/ 11164645 h 13031545"/>
              <a:gd name="connsiteX5" fmla="*/ 9335137 w 11251186"/>
              <a:gd name="connsiteY5" fmla="*/ 13031545 h 13031545"/>
              <a:gd name="connsiteX6" fmla="*/ 1867537 w 11251186"/>
              <a:gd name="connsiteY6" fmla="*/ 13031545 h 13031545"/>
              <a:gd name="connsiteX7" fmla="*/ 637 w 11251186"/>
              <a:gd name="connsiteY7" fmla="*/ 11164645 h 13031545"/>
              <a:gd name="connsiteX8" fmla="*/ 637 w 11251186"/>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18675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102114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9794"/>
              <a:gd name="connsiteX1" fmla="*/ 972187 w 11240137"/>
              <a:gd name="connsiteY1" fmla="*/ 214 h 13039794"/>
              <a:gd name="connsiteX2" fmla="*/ 10382887 w 11240137"/>
              <a:gd name="connsiteY2" fmla="*/ 214 h 13039794"/>
              <a:gd name="connsiteX3" fmla="*/ 11240137 w 11240137"/>
              <a:gd name="connsiteY3" fmla="*/ 1047964 h 13039794"/>
              <a:gd name="connsiteX4" fmla="*/ 11202037 w 11240137"/>
              <a:gd name="connsiteY4" fmla="*/ 12155245 h 13039794"/>
              <a:gd name="connsiteX5" fmla="*/ 10211437 w 11240137"/>
              <a:gd name="connsiteY5" fmla="*/ 13031545 h 13039794"/>
              <a:gd name="connsiteX6" fmla="*/ 991237 w 11240137"/>
              <a:gd name="connsiteY6" fmla="*/ 13031545 h 13039794"/>
              <a:gd name="connsiteX7" fmla="*/ 19687 w 11240137"/>
              <a:gd name="connsiteY7" fmla="*/ 12117145 h 13039794"/>
              <a:gd name="connsiteX8" fmla="*/ 637 w 11240137"/>
              <a:gd name="connsiteY8" fmla="*/ 990814 h 13039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0137" h="13039794">
                <a:moveTo>
                  <a:pt x="637" y="990814"/>
                </a:moveTo>
                <a:cubicBezTo>
                  <a:pt x="637" y="-40246"/>
                  <a:pt x="-58873" y="214"/>
                  <a:pt x="972187" y="214"/>
                </a:cubicBezTo>
                <a:lnTo>
                  <a:pt x="10382887" y="214"/>
                </a:lnTo>
                <a:cubicBezTo>
                  <a:pt x="11413947" y="214"/>
                  <a:pt x="11202037" y="188354"/>
                  <a:pt x="11240137" y="1047964"/>
                </a:cubicBezTo>
                <a:lnTo>
                  <a:pt x="11202037" y="12155245"/>
                </a:lnTo>
                <a:cubicBezTo>
                  <a:pt x="11202037" y="13186305"/>
                  <a:pt x="11242497" y="13031545"/>
                  <a:pt x="10211437" y="13031545"/>
                </a:cubicBezTo>
                <a:lnTo>
                  <a:pt x="991237" y="13031545"/>
                </a:lnTo>
                <a:cubicBezTo>
                  <a:pt x="-39823" y="13031545"/>
                  <a:pt x="19687" y="13148205"/>
                  <a:pt x="19687" y="12117145"/>
                </a:cubicBezTo>
                <a:lnTo>
                  <a:pt x="637" y="990814"/>
                </a:lnTo>
                <a:close/>
              </a:path>
            </a:pathLst>
          </a:custGeom>
          <a:solidFill>
            <a:schemeClr val="accent4">
              <a:lumMod val="20000"/>
              <a:lumOff val="80000"/>
            </a:schemeClr>
          </a:solidFill>
          <a:ln w="57150" cap="rnd" cmpd="sng">
            <a:solidFill>
              <a:schemeClr val="bg1"/>
            </a:solidFill>
            <a:bevel/>
          </a:ln>
        </p:spPr>
        <p:style>
          <a:lnRef idx="2">
            <a:schemeClr val="dk1"/>
          </a:lnRef>
          <a:fillRef idx="1">
            <a:schemeClr val="lt1"/>
          </a:fillRef>
          <a:effectRef idx="0">
            <a:schemeClr val="dk1"/>
          </a:effectRef>
          <a:fontRef idx="minor">
            <a:schemeClr val="dk1"/>
          </a:fontRef>
        </p:style>
        <p:txBody>
          <a:bodyPr wrap="square" rtlCol="0">
            <a:spAutoFit/>
          </a:bodyPr>
          <a:lstStyle/>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p:txBody>
      </p:sp>
      <p:sp>
        <p:nvSpPr>
          <p:cNvPr id="4" name="Rounded Rectangle 3"/>
          <p:cNvSpPr/>
          <p:nvPr/>
        </p:nvSpPr>
        <p:spPr>
          <a:xfrm>
            <a:off x="855663" y="912813"/>
            <a:ext cx="49376012" cy="36574412"/>
          </a:xfrm>
          <a:prstGeom prst="roundRect">
            <a:avLst>
              <a:gd name="adj" fmla="val 2519"/>
            </a:avLst>
          </a:prstGeom>
          <a:noFill/>
          <a:ln w="63500"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flipH="1">
            <a:off x="8361968" y="1373188"/>
            <a:ext cx="34482463" cy="4678204"/>
          </a:xfrm>
          <a:prstGeom prst="rect">
            <a:avLst/>
          </a:prstGeom>
          <a:noFill/>
        </p:spPr>
        <p:txBody>
          <a:bodyPr wrap="square" rtlCol="0">
            <a:spAutoFit/>
          </a:bodyPr>
          <a:lstStyle/>
          <a:p>
            <a:pPr algn="ctr"/>
            <a:r>
              <a:rPr lang="en-US" sz="9600" b="1" dirty="0"/>
              <a:t>Development of a Bio-inspired </a:t>
            </a:r>
            <a:endParaRPr lang="en-US" sz="9600" b="1" dirty="0" smtClean="0"/>
          </a:p>
          <a:p>
            <a:pPr algn="ctr"/>
            <a:r>
              <a:rPr lang="en-US" sz="9600" b="1" dirty="0" smtClean="0"/>
              <a:t>Knee </a:t>
            </a:r>
            <a:r>
              <a:rPr lang="en-US" sz="9600" b="1" dirty="0"/>
              <a:t>Joint Mechanism for a Bipedal Robot</a:t>
            </a:r>
            <a:r>
              <a:rPr lang="en-US" sz="9600" dirty="0"/>
              <a:t/>
            </a:r>
            <a:br>
              <a:rPr lang="en-US" sz="9600" dirty="0"/>
            </a:br>
            <a:endParaRPr lang="en-US" sz="9600" dirty="0">
              <a:latin typeface="Arial"/>
              <a:cs typeface="Arial"/>
            </a:endParaRPr>
          </a:p>
        </p:txBody>
      </p:sp>
      <p:sp>
        <p:nvSpPr>
          <p:cNvPr id="7" name="TextBox 6"/>
          <p:cNvSpPr txBox="1"/>
          <p:nvPr/>
        </p:nvSpPr>
        <p:spPr>
          <a:xfrm flipH="1">
            <a:off x="8353367" y="4652250"/>
            <a:ext cx="34491064" cy="830997"/>
          </a:xfrm>
          <a:prstGeom prst="rect">
            <a:avLst/>
          </a:prstGeom>
          <a:noFill/>
        </p:spPr>
        <p:txBody>
          <a:bodyPr wrap="square" rtlCol="0">
            <a:spAutoFit/>
          </a:bodyPr>
          <a:lstStyle/>
          <a:p>
            <a:pPr algn="ctr"/>
            <a:r>
              <a:rPr lang="en-US" sz="4800" dirty="0" smtClean="0">
                <a:latin typeface="Arial"/>
                <a:cs typeface="Arial"/>
              </a:rPr>
              <a:t>Alexander G. Steele</a:t>
            </a:r>
            <a:r>
              <a:rPr lang="en-US" sz="4800" baseline="30000" dirty="0">
                <a:solidFill>
                  <a:srgbClr val="7F7F7F"/>
                </a:solidFill>
                <a:latin typeface="Arial"/>
                <a:cs typeface="Arial"/>
              </a:rPr>
              <a:t>1</a:t>
            </a:r>
            <a:r>
              <a:rPr lang="en-US" sz="4800" dirty="0" smtClean="0">
                <a:latin typeface="Arial"/>
                <a:cs typeface="Arial"/>
              </a:rPr>
              <a:t>, Alexander Hunt</a:t>
            </a:r>
            <a:r>
              <a:rPr lang="en-US" sz="4800" baseline="30000" dirty="0">
                <a:solidFill>
                  <a:srgbClr val="7F7F7F"/>
                </a:solidFill>
                <a:latin typeface="Arial"/>
                <a:cs typeface="Arial"/>
              </a:rPr>
              <a:t>1</a:t>
            </a:r>
            <a:r>
              <a:rPr lang="en-US" sz="4800" dirty="0" smtClean="0">
                <a:latin typeface="Arial"/>
                <a:cs typeface="Arial"/>
              </a:rPr>
              <a:t>, and </a:t>
            </a:r>
            <a:r>
              <a:rPr lang="en-US" sz="4800" dirty="0">
                <a:latin typeface="Arial"/>
                <a:cs typeface="Arial"/>
              </a:rPr>
              <a:t>Appolinaire Etoundi</a:t>
            </a:r>
            <a:r>
              <a:rPr lang="en-US" sz="4800" baseline="30000" dirty="0" smtClean="0">
                <a:solidFill>
                  <a:srgbClr val="7F7F7F"/>
                </a:solidFill>
                <a:latin typeface="Arial"/>
                <a:cs typeface="Arial"/>
              </a:rPr>
              <a:t>2</a:t>
            </a:r>
            <a:endParaRPr lang="en-US" sz="4800" baseline="30000" dirty="0">
              <a:solidFill>
                <a:srgbClr val="7F7F7F"/>
              </a:solidFill>
              <a:latin typeface="Arial"/>
              <a:cs typeface="Arial"/>
            </a:endParaRPr>
          </a:p>
        </p:txBody>
      </p:sp>
      <p:sp>
        <p:nvSpPr>
          <p:cNvPr id="8" name="TextBox 7"/>
          <p:cNvSpPr txBox="1"/>
          <p:nvPr/>
        </p:nvSpPr>
        <p:spPr>
          <a:xfrm flipH="1">
            <a:off x="8353367" y="5694502"/>
            <a:ext cx="34491064" cy="707886"/>
          </a:xfrm>
          <a:prstGeom prst="rect">
            <a:avLst/>
          </a:prstGeom>
          <a:noFill/>
        </p:spPr>
        <p:txBody>
          <a:bodyPr wrap="square" rtlCol="0">
            <a:spAutoFit/>
          </a:bodyPr>
          <a:lstStyle/>
          <a:p>
            <a:pPr algn="ctr"/>
            <a:r>
              <a:rPr lang="en-US" sz="4000" dirty="0" smtClean="0">
                <a:solidFill>
                  <a:schemeClr val="tx1">
                    <a:lumMod val="50000"/>
                    <a:lumOff val="50000"/>
                  </a:schemeClr>
                </a:solidFill>
                <a:latin typeface="Arial"/>
                <a:cs typeface="Arial"/>
              </a:rPr>
              <a:t>1) Dept. of Mechanical Engineering and 2</a:t>
            </a:r>
            <a:r>
              <a:rPr lang="en-US" sz="4000" dirty="0">
                <a:solidFill>
                  <a:schemeClr val="tx1">
                    <a:lumMod val="50000"/>
                    <a:lumOff val="50000"/>
                  </a:schemeClr>
                </a:solidFill>
                <a:latin typeface="Arial"/>
                <a:cs typeface="Arial"/>
              </a:rPr>
              <a:t>) Bristol Robotics Laboratory, University of the West of England, Bristol</a:t>
            </a:r>
          </a:p>
        </p:txBody>
      </p:sp>
      <p:cxnSp>
        <p:nvCxnSpPr>
          <p:cNvPr id="13" name="Straight Connector 12"/>
          <p:cNvCxnSpPr/>
          <p:nvPr/>
        </p:nvCxnSpPr>
        <p:spPr>
          <a:xfrm rot="16200000" flipH="1">
            <a:off x="-1092541" y="22288320"/>
            <a:ext cx="29721178" cy="1"/>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3086214" y="22174203"/>
            <a:ext cx="29721179" cy="1590"/>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370013" y="6859587"/>
            <a:ext cx="48474512" cy="1"/>
          </a:xfrm>
          <a:prstGeom prst="line">
            <a:avLst/>
          </a:prstGeom>
          <a:ln w="76200">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38414525" y="7667570"/>
            <a:ext cx="11430000" cy="6124754"/>
          </a:xfrm>
          <a:prstGeom prst="rect">
            <a:avLst/>
          </a:prstGeom>
          <a:solidFill>
            <a:schemeClr val="bg1">
              <a:lumMod val="95000"/>
            </a:schemeClr>
          </a:solidFill>
        </p:spPr>
        <p:txBody>
          <a:bodyPr wrap="square" lIns="457200" tIns="457200" rIns="457200" bIns="457200" rtlCol="0">
            <a:spAutoFit/>
          </a:bodyPr>
          <a:lstStyle/>
          <a:p>
            <a:pPr algn="just"/>
            <a:r>
              <a:rPr lang="en-US" sz="2800" b="1" dirty="0" smtClean="0">
                <a:latin typeface="Arial"/>
                <a:cs typeface="Arial"/>
              </a:rPr>
              <a:t>References</a:t>
            </a:r>
          </a:p>
          <a:p>
            <a:pPr algn="just"/>
            <a:endParaRPr lang="en-US" sz="2000" dirty="0" smtClean="0">
              <a:latin typeface="Times New Roman"/>
              <a:cs typeface="Times New Roman"/>
            </a:endParaRPr>
          </a:p>
          <a:p>
            <a:pPr marL="457200" indent="-457200" algn="just">
              <a:spcAft>
                <a:spcPts val="1200"/>
              </a:spcAft>
              <a:buFont typeface="+mj-lt"/>
              <a:buAutoNum type="arabicPeriod"/>
            </a:pPr>
            <a:r>
              <a:rPr lang="en-US" sz="2000" dirty="0">
                <a:latin typeface="Times New Roman"/>
                <a:cs typeface="Times New Roman"/>
              </a:rPr>
              <a:t>Z.-K. Ling, H. </a:t>
            </a:r>
            <a:r>
              <a:rPr lang="en-US" sz="2000" dirty="0" err="1">
                <a:latin typeface="Times New Roman"/>
                <a:cs typeface="Times New Roman"/>
              </a:rPr>
              <a:t>Guo</a:t>
            </a:r>
            <a:r>
              <a:rPr lang="en-US" sz="2000" dirty="0">
                <a:latin typeface="Times New Roman"/>
                <a:cs typeface="Times New Roman"/>
              </a:rPr>
              <a:t>, and S. </a:t>
            </a:r>
            <a:r>
              <a:rPr lang="en-US" sz="2000" dirty="0" err="1">
                <a:latin typeface="Times New Roman"/>
                <a:cs typeface="Times New Roman"/>
              </a:rPr>
              <a:t>Boersma</a:t>
            </a:r>
            <a:r>
              <a:rPr lang="en-US" sz="2000" dirty="0">
                <a:latin typeface="Times New Roman"/>
                <a:cs typeface="Times New Roman"/>
              </a:rPr>
              <a:t>, “Analytical study on the kinematic and </a:t>
            </a:r>
            <a:r>
              <a:rPr lang="en-US" sz="2000" dirty="0" smtClean="0">
                <a:latin typeface="Times New Roman"/>
                <a:cs typeface="Times New Roman"/>
              </a:rPr>
              <a:t>dynamic behaviors </a:t>
            </a:r>
            <a:r>
              <a:rPr lang="en-US" sz="2000" dirty="0">
                <a:latin typeface="Times New Roman"/>
                <a:cs typeface="Times New Roman"/>
              </a:rPr>
              <a:t>of a knee joint,” Med. Eng. Phys., vol. 19, no. 1, pp. 29–36, </a:t>
            </a:r>
            <a:r>
              <a:rPr lang="en-US" sz="2000" dirty="0" smtClean="0">
                <a:latin typeface="Times New Roman"/>
                <a:cs typeface="Times New Roman"/>
              </a:rPr>
              <a:t>Jan.1997.</a:t>
            </a:r>
          </a:p>
          <a:p>
            <a:pPr marL="457200" indent="-457200" algn="just">
              <a:spcAft>
                <a:spcPts val="1200"/>
              </a:spcAft>
              <a:buFont typeface="+mj-lt"/>
              <a:buAutoNum type="arabicPeriod"/>
            </a:pPr>
            <a:r>
              <a:rPr lang="en-US" sz="2000" dirty="0">
                <a:latin typeface="Times New Roman"/>
                <a:cs typeface="Times New Roman"/>
              </a:rPr>
              <a:t>S. D. </a:t>
            </a:r>
            <a:r>
              <a:rPr lang="en-US" sz="2000" dirty="0" err="1">
                <a:latin typeface="Times New Roman"/>
                <a:cs typeface="Times New Roman"/>
              </a:rPr>
              <a:t>Masouros</a:t>
            </a:r>
            <a:r>
              <a:rPr lang="en-US" sz="2000" dirty="0">
                <a:latin typeface="Times New Roman"/>
                <a:cs typeface="Times New Roman"/>
              </a:rPr>
              <a:t>, A. M. J. Bull, and A. A. Amis, “Biomechanics of the knee joint</a:t>
            </a:r>
            <a:r>
              <a:rPr lang="en-US" sz="2000" dirty="0" smtClean="0">
                <a:latin typeface="Times New Roman"/>
                <a:cs typeface="Times New Roman"/>
              </a:rPr>
              <a:t>,” </a:t>
            </a:r>
            <a:r>
              <a:rPr lang="en-US" sz="2000" dirty="0" err="1" smtClean="0">
                <a:latin typeface="Times New Roman"/>
                <a:cs typeface="Times New Roman"/>
              </a:rPr>
              <a:t>Orthop</a:t>
            </a:r>
            <a:r>
              <a:rPr lang="en-US" sz="2000" dirty="0">
                <a:latin typeface="Times New Roman"/>
                <a:cs typeface="Times New Roman"/>
              </a:rPr>
              <a:t>. TRAUMA, vol. 24, no. 2, pp. 84–91, Apr. 2010</a:t>
            </a:r>
            <a:r>
              <a:rPr lang="en-US" sz="2000" dirty="0" smtClean="0">
                <a:latin typeface="Times New Roman"/>
                <a:cs typeface="Times New Roman"/>
              </a:rPr>
              <a:t>.</a:t>
            </a:r>
          </a:p>
          <a:p>
            <a:pPr marL="457200" indent="-457200" algn="just">
              <a:spcAft>
                <a:spcPts val="1200"/>
              </a:spcAft>
              <a:buFont typeface="+mj-lt"/>
              <a:buAutoNum type="arabicPeriod"/>
            </a:pPr>
            <a:r>
              <a:rPr lang="en-US" sz="2000" dirty="0">
                <a:latin typeface="Times New Roman"/>
                <a:cs typeface="Times New Roman"/>
              </a:rPr>
              <a:t>G. </a:t>
            </a:r>
            <a:r>
              <a:rPr lang="en-US" sz="2000" dirty="0" err="1">
                <a:latin typeface="Times New Roman"/>
                <a:cs typeface="Times New Roman"/>
              </a:rPr>
              <a:t>Fekete</a:t>
            </a:r>
            <a:r>
              <a:rPr lang="en-US" sz="2000" dirty="0">
                <a:latin typeface="Times New Roman"/>
                <a:cs typeface="Times New Roman"/>
              </a:rPr>
              <a:t>, “Kinetics and Kinematics of the Human Knee Joint under Standard </a:t>
            </a:r>
            <a:r>
              <a:rPr lang="en-US" sz="2000" dirty="0" smtClean="0">
                <a:latin typeface="Times New Roman"/>
                <a:cs typeface="Times New Roman"/>
              </a:rPr>
              <a:t>and Non-Standard </a:t>
            </a:r>
            <a:r>
              <a:rPr lang="en-US" sz="2000" dirty="0">
                <a:latin typeface="Times New Roman"/>
                <a:cs typeface="Times New Roman"/>
              </a:rPr>
              <a:t>Squat Movement,” Ghent University, 2013</a:t>
            </a:r>
            <a:r>
              <a:rPr lang="en-US" sz="2000" dirty="0" smtClean="0">
                <a:latin typeface="Times New Roman"/>
                <a:cs typeface="Times New Roman"/>
              </a:rPr>
              <a:t>.</a:t>
            </a:r>
          </a:p>
          <a:p>
            <a:pPr marL="457200" indent="-457200" algn="just">
              <a:spcAft>
                <a:spcPts val="1200"/>
              </a:spcAft>
              <a:buFont typeface="+mj-lt"/>
              <a:buAutoNum type="arabicPeriod"/>
            </a:pPr>
            <a:r>
              <a:rPr lang="en-US" sz="2000" dirty="0">
                <a:latin typeface="Times New Roman"/>
                <a:cs typeface="Times New Roman"/>
              </a:rPr>
              <a:t>Appolinaire C. </a:t>
            </a:r>
            <a:r>
              <a:rPr lang="en-US" sz="2000" dirty="0" err="1">
                <a:latin typeface="Times New Roman"/>
                <a:cs typeface="Times New Roman"/>
              </a:rPr>
              <a:t>Etoundi</a:t>
            </a:r>
            <a:r>
              <a:rPr lang="en-US" sz="2000" dirty="0">
                <a:latin typeface="Times New Roman"/>
                <a:cs typeface="Times New Roman"/>
              </a:rPr>
              <a:t>, “A bio-inspired condylar hinge joint for mobile robots</a:t>
            </a:r>
            <a:r>
              <a:rPr lang="en-US" sz="2000" dirty="0" smtClean="0">
                <a:latin typeface="Times New Roman"/>
                <a:cs typeface="Times New Roman"/>
              </a:rPr>
              <a:t>,” Int</a:t>
            </a:r>
            <a:r>
              <a:rPr lang="en-US" sz="2000" dirty="0">
                <a:latin typeface="Times New Roman"/>
                <a:cs typeface="Times New Roman"/>
              </a:rPr>
              <a:t>. Conf. </a:t>
            </a:r>
            <a:r>
              <a:rPr lang="en-US" sz="2000" dirty="0" err="1">
                <a:latin typeface="Times New Roman"/>
                <a:cs typeface="Times New Roman"/>
              </a:rPr>
              <a:t>Intell</a:t>
            </a:r>
            <a:r>
              <a:rPr lang="en-US" sz="2000" dirty="0">
                <a:latin typeface="Times New Roman"/>
                <a:cs typeface="Times New Roman"/>
              </a:rPr>
              <a:t>. Robots Syst., Sep. 2011</a:t>
            </a:r>
            <a:r>
              <a:rPr lang="en-US" sz="2000" dirty="0" smtClean="0">
                <a:latin typeface="Times New Roman"/>
                <a:cs typeface="Times New Roman"/>
              </a:rPr>
              <a:t>.</a:t>
            </a:r>
          </a:p>
          <a:p>
            <a:pPr marL="457200" indent="-457200" algn="just">
              <a:spcAft>
                <a:spcPts val="1200"/>
              </a:spcAft>
              <a:buFont typeface="+mj-lt"/>
              <a:buAutoNum type="arabicPeriod"/>
            </a:pPr>
            <a:r>
              <a:rPr lang="en-US" sz="2000" dirty="0">
                <a:latin typeface="Times New Roman"/>
                <a:cs typeface="Times New Roman"/>
              </a:rPr>
              <a:t>A. </a:t>
            </a:r>
            <a:r>
              <a:rPr lang="en-US" sz="2000" dirty="0" err="1">
                <a:latin typeface="Times New Roman"/>
                <a:cs typeface="Times New Roman"/>
              </a:rPr>
              <a:t>Etoundi</a:t>
            </a:r>
            <a:r>
              <a:rPr lang="en-US" sz="2000" dirty="0">
                <a:latin typeface="Times New Roman"/>
                <a:cs typeface="Times New Roman"/>
              </a:rPr>
              <a:t>, S. Burgess, and R. </a:t>
            </a:r>
            <a:r>
              <a:rPr lang="en-US" sz="2000" dirty="0" err="1">
                <a:latin typeface="Times New Roman"/>
                <a:cs typeface="Times New Roman"/>
              </a:rPr>
              <a:t>Vaidyanathan</a:t>
            </a:r>
            <a:r>
              <a:rPr lang="en-US" sz="2000" dirty="0">
                <a:latin typeface="Times New Roman"/>
                <a:cs typeface="Times New Roman"/>
              </a:rPr>
              <a:t>, “A Bio-Inspired Condylar Hinge </a:t>
            </a:r>
            <a:r>
              <a:rPr lang="en-US" sz="2000" dirty="0" smtClean="0">
                <a:latin typeface="Times New Roman"/>
                <a:cs typeface="Times New Roman"/>
              </a:rPr>
              <a:t>for Robotic </a:t>
            </a:r>
            <a:r>
              <a:rPr lang="en-US" sz="2000" dirty="0">
                <a:latin typeface="Times New Roman"/>
                <a:cs typeface="Times New Roman"/>
              </a:rPr>
              <a:t>Limbs,” J. Mech. Robot., vol. 5, p. 8, Aug. 2013</a:t>
            </a:r>
            <a:r>
              <a:rPr lang="en-US" sz="2000" dirty="0" smtClean="0">
                <a:latin typeface="Times New Roman"/>
                <a:cs typeface="Times New Roman"/>
              </a:rPr>
              <a:t>.</a:t>
            </a:r>
          </a:p>
          <a:p>
            <a:pPr marL="457200" indent="-457200" algn="just">
              <a:spcAft>
                <a:spcPts val="1200"/>
              </a:spcAft>
              <a:buFont typeface="+mj-lt"/>
              <a:buAutoNum type="arabicPeriod"/>
            </a:pPr>
            <a:r>
              <a:rPr lang="en-US" sz="2000" dirty="0">
                <a:latin typeface="Times New Roman"/>
                <a:cs typeface="Times New Roman"/>
              </a:rPr>
              <a:t>S. C. Burgess and A. C. </a:t>
            </a:r>
            <a:r>
              <a:rPr lang="en-US" sz="2000" dirty="0" err="1">
                <a:latin typeface="Times New Roman"/>
                <a:cs typeface="Times New Roman"/>
              </a:rPr>
              <a:t>Etoundi</a:t>
            </a:r>
            <a:r>
              <a:rPr lang="en-US" sz="2000" dirty="0">
                <a:latin typeface="Times New Roman"/>
                <a:cs typeface="Times New Roman"/>
              </a:rPr>
              <a:t>, “Performance Maps for a Bio-Inspired </a:t>
            </a:r>
            <a:r>
              <a:rPr lang="en-US" sz="2000" dirty="0" smtClean="0">
                <a:latin typeface="Times New Roman"/>
                <a:cs typeface="Times New Roman"/>
              </a:rPr>
              <a:t>Robotic Condylar </a:t>
            </a:r>
            <a:r>
              <a:rPr lang="en-US" sz="2000" dirty="0">
                <a:latin typeface="Times New Roman"/>
                <a:cs typeface="Times New Roman"/>
              </a:rPr>
              <a:t>Hinge Joint,” J. Mech. Des., vol. 136, no. 11, pp. 115002-115002–7, </a:t>
            </a:r>
            <a:r>
              <a:rPr lang="en-US" sz="2000" dirty="0" smtClean="0">
                <a:latin typeface="Times New Roman"/>
                <a:cs typeface="Times New Roman"/>
              </a:rPr>
              <a:t>Oct. 2014</a:t>
            </a:r>
            <a:r>
              <a:rPr lang="en-US" sz="2000" dirty="0">
                <a:latin typeface="Times New Roman"/>
                <a:cs typeface="Times New Roman"/>
              </a:rPr>
              <a:t>.</a:t>
            </a:r>
            <a:endParaRPr lang="en-US" sz="2000" dirty="0" smtClean="0">
              <a:latin typeface="Times New Roman"/>
              <a:cs typeface="Times New Roman"/>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442" y="2107914"/>
            <a:ext cx="12093181" cy="3240594"/>
          </a:xfrm>
          <a:prstGeom prst="rect">
            <a:avLst/>
          </a:prstGeom>
        </p:spPr>
      </p:pic>
      <p:sp>
        <p:nvSpPr>
          <p:cNvPr id="3" name="TextBox 2"/>
          <p:cNvSpPr txBox="1"/>
          <p:nvPr/>
        </p:nvSpPr>
        <p:spPr>
          <a:xfrm>
            <a:off x="1370013" y="7372600"/>
            <a:ext cx="11931108" cy="12418784"/>
          </a:xfrm>
          <a:custGeom>
            <a:avLst/>
            <a:gdLst>
              <a:gd name="connsiteX0" fmla="*/ 0 w 11201400"/>
              <a:gd name="connsiteY0" fmla="*/ 1866900 h 13031331"/>
              <a:gd name="connsiteX1" fmla="*/ 1866900 w 11201400"/>
              <a:gd name="connsiteY1" fmla="*/ 0 h 13031331"/>
              <a:gd name="connsiteX2" fmla="*/ 9334500 w 11201400"/>
              <a:gd name="connsiteY2" fmla="*/ 0 h 13031331"/>
              <a:gd name="connsiteX3" fmla="*/ 11201400 w 11201400"/>
              <a:gd name="connsiteY3" fmla="*/ 1866900 h 13031331"/>
              <a:gd name="connsiteX4" fmla="*/ 11201400 w 11201400"/>
              <a:gd name="connsiteY4" fmla="*/ 11164431 h 13031331"/>
              <a:gd name="connsiteX5" fmla="*/ 9334500 w 11201400"/>
              <a:gd name="connsiteY5" fmla="*/ 13031331 h 13031331"/>
              <a:gd name="connsiteX6" fmla="*/ 1866900 w 11201400"/>
              <a:gd name="connsiteY6" fmla="*/ 13031331 h 13031331"/>
              <a:gd name="connsiteX7" fmla="*/ 0 w 11201400"/>
              <a:gd name="connsiteY7" fmla="*/ 11164431 h 13031331"/>
              <a:gd name="connsiteX8" fmla="*/ 0 w 11201400"/>
              <a:gd name="connsiteY8" fmla="*/ 1866900 h 13031331"/>
              <a:gd name="connsiteX0" fmla="*/ 637 w 11202037"/>
              <a:gd name="connsiteY0" fmla="*/ 1866900 h 13031331"/>
              <a:gd name="connsiteX1" fmla="*/ 972187 w 11202037"/>
              <a:gd name="connsiteY1" fmla="*/ 0 h 13031331"/>
              <a:gd name="connsiteX2" fmla="*/ 9335137 w 11202037"/>
              <a:gd name="connsiteY2" fmla="*/ 0 h 13031331"/>
              <a:gd name="connsiteX3" fmla="*/ 11202037 w 11202037"/>
              <a:gd name="connsiteY3" fmla="*/ 1866900 h 13031331"/>
              <a:gd name="connsiteX4" fmla="*/ 11202037 w 11202037"/>
              <a:gd name="connsiteY4" fmla="*/ 11164431 h 13031331"/>
              <a:gd name="connsiteX5" fmla="*/ 9335137 w 11202037"/>
              <a:gd name="connsiteY5" fmla="*/ 13031331 h 13031331"/>
              <a:gd name="connsiteX6" fmla="*/ 1867537 w 11202037"/>
              <a:gd name="connsiteY6" fmla="*/ 13031331 h 13031331"/>
              <a:gd name="connsiteX7" fmla="*/ 637 w 11202037"/>
              <a:gd name="connsiteY7" fmla="*/ 11164431 h 13031331"/>
              <a:gd name="connsiteX8" fmla="*/ 637 w 11202037"/>
              <a:gd name="connsiteY8" fmla="*/ 1866900 h 13031331"/>
              <a:gd name="connsiteX0" fmla="*/ 637 w 11202037"/>
              <a:gd name="connsiteY0" fmla="*/ 990814 h 13031545"/>
              <a:gd name="connsiteX1" fmla="*/ 972187 w 11202037"/>
              <a:gd name="connsiteY1" fmla="*/ 214 h 13031545"/>
              <a:gd name="connsiteX2" fmla="*/ 9335137 w 11202037"/>
              <a:gd name="connsiteY2" fmla="*/ 214 h 13031545"/>
              <a:gd name="connsiteX3" fmla="*/ 11202037 w 11202037"/>
              <a:gd name="connsiteY3" fmla="*/ 1867114 h 13031545"/>
              <a:gd name="connsiteX4" fmla="*/ 11202037 w 11202037"/>
              <a:gd name="connsiteY4" fmla="*/ 11164645 h 13031545"/>
              <a:gd name="connsiteX5" fmla="*/ 9335137 w 11202037"/>
              <a:gd name="connsiteY5" fmla="*/ 13031545 h 13031545"/>
              <a:gd name="connsiteX6" fmla="*/ 1867537 w 11202037"/>
              <a:gd name="connsiteY6" fmla="*/ 13031545 h 13031545"/>
              <a:gd name="connsiteX7" fmla="*/ 637 w 11202037"/>
              <a:gd name="connsiteY7" fmla="*/ 11164645 h 13031545"/>
              <a:gd name="connsiteX8" fmla="*/ 637 w 11202037"/>
              <a:gd name="connsiteY8" fmla="*/ 990814 h 13031545"/>
              <a:gd name="connsiteX0" fmla="*/ 637 w 11220019"/>
              <a:gd name="connsiteY0" fmla="*/ 990814 h 13031545"/>
              <a:gd name="connsiteX1" fmla="*/ 972187 w 11220019"/>
              <a:gd name="connsiteY1" fmla="*/ 214 h 13031545"/>
              <a:gd name="connsiteX2" fmla="*/ 10382887 w 11220019"/>
              <a:gd name="connsiteY2" fmla="*/ 214 h 13031545"/>
              <a:gd name="connsiteX3" fmla="*/ 11202037 w 11220019"/>
              <a:gd name="connsiteY3" fmla="*/ 1867114 h 13031545"/>
              <a:gd name="connsiteX4" fmla="*/ 11202037 w 11220019"/>
              <a:gd name="connsiteY4" fmla="*/ 11164645 h 13031545"/>
              <a:gd name="connsiteX5" fmla="*/ 9335137 w 11220019"/>
              <a:gd name="connsiteY5" fmla="*/ 13031545 h 13031545"/>
              <a:gd name="connsiteX6" fmla="*/ 1867537 w 11220019"/>
              <a:gd name="connsiteY6" fmla="*/ 13031545 h 13031545"/>
              <a:gd name="connsiteX7" fmla="*/ 637 w 11220019"/>
              <a:gd name="connsiteY7" fmla="*/ 11164645 h 13031545"/>
              <a:gd name="connsiteX8" fmla="*/ 637 w 11220019"/>
              <a:gd name="connsiteY8" fmla="*/ 990814 h 13031545"/>
              <a:gd name="connsiteX0" fmla="*/ 637 w 11251186"/>
              <a:gd name="connsiteY0" fmla="*/ 990814 h 13031545"/>
              <a:gd name="connsiteX1" fmla="*/ 972187 w 11251186"/>
              <a:gd name="connsiteY1" fmla="*/ 214 h 13031545"/>
              <a:gd name="connsiteX2" fmla="*/ 10382887 w 11251186"/>
              <a:gd name="connsiteY2" fmla="*/ 214 h 13031545"/>
              <a:gd name="connsiteX3" fmla="*/ 11240137 w 11251186"/>
              <a:gd name="connsiteY3" fmla="*/ 1047964 h 13031545"/>
              <a:gd name="connsiteX4" fmla="*/ 11202037 w 11251186"/>
              <a:gd name="connsiteY4" fmla="*/ 11164645 h 13031545"/>
              <a:gd name="connsiteX5" fmla="*/ 9335137 w 11251186"/>
              <a:gd name="connsiteY5" fmla="*/ 13031545 h 13031545"/>
              <a:gd name="connsiteX6" fmla="*/ 1867537 w 11251186"/>
              <a:gd name="connsiteY6" fmla="*/ 13031545 h 13031545"/>
              <a:gd name="connsiteX7" fmla="*/ 637 w 11251186"/>
              <a:gd name="connsiteY7" fmla="*/ 11164645 h 13031545"/>
              <a:gd name="connsiteX8" fmla="*/ 637 w 11251186"/>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18675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102114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9794"/>
              <a:gd name="connsiteX1" fmla="*/ 972187 w 11240137"/>
              <a:gd name="connsiteY1" fmla="*/ 214 h 13039794"/>
              <a:gd name="connsiteX2" fmla="*/ 10382887 w 11240137"/>
              <a:gd name="connsiteY2" fmla="*/ 214 h 13039794"/>
              <a:gd name="connsiteX3" fmla="*/ 11240137 w 11240137"/>
              <a:gd name="connsiteY3" fmla="*/ 1047964 h 13039794"/>
              <a:gd name="connsiteX4" fmla="*/ 11202037 w 11240137"/>
              <a:gd name="connsiteY4" fmla="*/ 12155245 h 13039794"/>
              <a:gd name="connsiteX5" fmla="*/ 10211437 w 11240137"/>
              <a:gd name="connsiteY5" fmla="*/ 13031545 h 13039794"/>
              <a:gd name="connsiteX6" fmla="*/ 991237 w 11240137"/>
              <a:gd name="connsiteY6" fmla="*/ 13031545 h 13039794"/>
              <a:gd name="connsiteX7" fmla="*/ 19687 w 11240137"/>
              <a:gd name="connsiteY7" fmla="*/ 12117145 h 13039794"/>
              <a:gd name="connsiteX8" fmla="*/ 637 w 11240137"/>
              <a:gd name="connsiteY8" fmla="*/ 990814 h 13039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0137" h="13039794">
                <a:moveTo>
                  <a:pt x="637" y="990814"/>
                </a:moveTo>
                <a:cubicBezTo>
                  <a:pt x="637" y="-40246"/>
                  <a:pt x="-58873" y="214"/>
                  <a:pt x="972187" y="214"/>
                </a:cubicBezTo>
                <a:lnTo>
                  <a:pt x="10382887" y="214"/>
                </a:lnTo>
                <a:cubicBezTo>
                  <a:pt x="11413947" y="214"/>
                  <a:pt x="11202037" y="188354"/>
                  <a:pt x="11240137" y="1047964"/>
                </a:cubicBezTo>
                <a:lnTo>
                  <a:pt x="11202037" y="12155245"/>
                </a:lnTo>
                <a:cubicBezTo>
                  <a:pt x="11202037" y="13186305"/>
                  <a:pt x="11242497" y="13031545"/>
                  <a:pt x="10211437" y="13031545"/>
                </a:cubicBezTo>
                <a:lnTo>
                  <a:pt x="991237" y="13031545"/>
                </a:lnTo>
                <a:cubicBezTo>
                  <a:pt x="-39823" y="13031545"/>
                  <a:pt x="19687" y="13148205"/>
                  <a:pt x="19687" y="12117145"/>
                </a:cubicBezTo>
                <a:lnTo>
                  <a:pt x="637" y="990814"/>
                </a:lnTo>
                <a:close/>
              </a:path>
            </a:pathLst>
          </a:custGeom>
          <a:solidFill>
            <a:schemeClr val="accent1">
              <a:lumMod val="20000"/>
              <a:lumOff val="80000"/>
            </a:schemeClr>
          </a:solidFill>
          <a:ln w="57150" cap="rnd" cmpd="sng">
            <a:solidFill>
              <a:schemeClr val="bg1"/>
            </a:solidFill>
            <a:beve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500" b="1" dirty="0" smtClean="0"/>
              <a:t>Abstract</a:t>
            </a:r>
            <a:r>
              <a:rPr lang="en-US" b="1" dirty="0" smtClean="0"/>
              <a:t> </a:t>
            </a:r>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smtClean="0"/>
          </a:p>
          <a:p>
            <a:pPr algn="just"/>
            <a:endParaRPr lang="en-US" sz="2800" b="1" dirty="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p:txBody>
      </p:sp>
      <p:sp>
        <p:nvSpPr>
          <p:cNvPr id="14" name="TextBox 13"/>
          <p:cNvSpPr txBox="1"/>
          <p:nvPr/>
        </p:nvSpPr>
        <p:spPr>
          <a:xfrm>
            <a:off x="1878622" y="8869276"/>
            <a:ext cx="10834489" cy="10433625"/>
          </a:xfrm>
          <a:prstGeom prst="rect">
            <a:avLst/>
          </a:prstGeom>
          <a:noFill/>
        </p:spPr>
        <p:txBody>
          <a:bodyPr wrap="square" rtlCol="0">
            <a:spAutoFit/>
          </a:bodyPr>
          <a:lstStyle/>
          <a:p>
            <a:pPr algn="just">
              <a:lnSpc>
                <a:spcPct val="150000"/>
              </a:lnSpc>
            </a:pPr>
            <a:r>
              <a:rPr lang="en-US" sz="2800" dirty="0"/>
              <a:t>This </a:t>
            </a:r>
            <a:r>
              <a:rPr lang="en-US" sz="2800" dirty="0" smtClean="0"/>
              <a:t>paper </a:t>
            </a:r>
            <a:r>
              <a:rPr lang="en-US" sz="2800" dirty="0"/>
              <a:t>presents the design and development of a novel biologically inspired knee design for humanoid robots. The robotic joint presented mimics the design of the human knee joint by copying the condylar surfaces of the femur and tibia. The </a:t>
            </a:r>
            <a:r>
              <a:rPr lang="en-US" sz="2800" dirty="0" smtClean="0"/>
              <a:t>human knee is a remarkable joint with six degrees of translation and rotation capable of dynamically adjusting internal properties to optimize it’s performance for a given task. Our developed joint is also multifunctional through the separation of structural </a:t>
            </a:r>
            <a:r>
              <a:rPr lang="en-US" sz="2800" dirty="0"/>
              <a:t>and kinematic </a:t>
            </a:r>
            <a:r>
              <a:rPr lang="en-US" sz="2800" dirty="0" smtClean="0"/>
              <a:t>functions. The joint integrates shock </a:t>
            </a:r>
            <a:r>
              <a:rPr lang="en-US" sz="2800" dirty="0"/>
              <a:t>absorption </a:t>
            </a:r>
            <a:r>
              <a:rPr lang="en-US" sz="2800" dirty="0" smtClean="0"/>
              <a:t>through a dynamic </a:t>
            </a:r>
            <a:r>
              <a:rPr lang="en-US" sz="2800" dirty="0"/>
              <a:t>variation of pressure between the articular surfaces and </a:t>
            </a:r>
            <a:r>
              <a:rPr lang="en-US" sz="2800" dirty="0" smtClean="0"/>
              <a:t>while its </a:t>
            </a:r>
            <a:r>
              <a:rPr lang="en-US" sz="2800" dirty="0"/>
              <a:t>curved profile </a:t>
            </a:r>
            <a:r>
              <a:rPr lang="en-US" sz="2800" dirty="0" smtClean="0"/>
              <a:t>provides a high </a:t>
            </a:r>
            <a:r>
              <a:rPr lang="en-US" sz="2800" dirty="0"/>
              <a:t>mechanical advantage due to its moving center of rotation. </a:t>
            </a:r>
            <a:r>
              <a:rPr lang="en-US" sz="2800" dirty="0" smtClean="0"/>
              <a:t>This </a:t>
            </a:r>
            <a:r>
              <a:rPr lang="en-US" sz="2800" dirty="0"/>
              <a:t>dynamically controlled pressure </a:t>
            </a:r>
            <a:r>
              <a:rPr lang="en-US" sz="2800" dirty="0" smtClean="0"/>
              <a:t>also enables </a:t>
            </a:r>
            <a:r>
              <a:rPr lang="en-US" sz="2800" dirty="0"/>
              <a:t>accurate joint movement by mimicking the human knee property of the same feature. A prototype of the joint has been developed for testing the beneficial properties designed into the </a:t>
            </a:r>
            <a:r>
              <a:rPr lang="en-US" sz="2800" dirty="0" smtClean="0"/>
              <a:t>model. The </a:t>
            </a:r>
            <a:r>
              <a:rPr lang="en-US" sz="2800" dirty="0"/>
              <a:t>joint significantly reduces the complexity, while preserving the mechanisms of the human knee’s motion, and the torque requirements</a:t>
            </a:r>
            <a:r>
              <a:rPr lang="en-US" sz="2800" dirty="0" smtClean="0"/>
              <a:t>.</a:t>
            </a:r>
            <a:endParaRPr lang="en-US" sz="2800" dirty="0"/>
          </a:p>
        </p:txBody>
      </p:sp>
      <p:sp>
        <p:nvSpPr>
          <p:cNvPr id="23" name="TextBox 22"/>
          <p:cNvSpPr txBox="1"/>
          <p:nvPr/>
        </p:nvSpPr>
        <p:spPr>
          <a:xfrm>
            <a:off x="38300068" y="27498369"/>
            <a:ext cx="11544457" cy="9140964"/>
          </a:xfrm>
          <a:custGeom>
            <a:avLst/>
            <a:gdLst>
              <a:gd name="connsiteX0" fmla="*/ 0 w 11201400"/>
              <a:gd name="connsiteY0" fmla="*/ 1866900 h 13031331"/>
              <a:gd name="connsiteX1" fmla="*/ 1866900 w 11201400"/>
              <a:gd name="connsiteY1" fmla="*/ 0 h 13031331"/>
              <a:gd name="connsiteX2" fmla="*/ 9334500 w 11201400"/>
              <a:gd name="connsiteY2" fmla="*/ 0 h 13031331"/>
              <a:gd name="connsiteX3" fmla="*/ 11201400 w 11201400"/>
              <a:gd name="connsiteY3" fmla="*/ 1866900 h 13031331"/>
              <a:gd name="connsiteX4" fmla="*/ 11201400 w 11201400"/>
              <a:gd name="connsiteY4" fmla="*/ 11164431 h 13031331"/>
              <a:gd name="connsiteX5" fmla="*/ 9334500 w 11201400"/>
              <a:gd name="connsiteY5" fmla="*/ 13031331 h 13031331"/>
              <a:gd name="connsiteX6" fmla="*/ 1866900 w 11201400"/>
              <a:gd name="connsiteY6" fmla="*/ 13031331 h 13031331"/>
              <a:gd name="connsiteX7" fmla="*/ 0 w 11201400"/>
              <a:gd name="connsiteY7" fmla="*/ 11164431 h 13031331"/>
              <a:gd name="connsiteX8" fmla="*/ 0 w 11201400"/>
              <a:gd name="connsiteY8" fmla="*/ 1866900 h 13031331"/>
              <a:gd name="connsiteX0" fmla="*/ 637 w 11202037"/>
              <a:gd name="connsiteY0" fmla="*/ 1866900 h 13031331"/>
              <a:gd name="connsiteX1" fmla="*/ 972187 w 11202037"/>
              <a:gd name="connsiteY1" fmla="*/ 0 h 13031331"/>
              <a:gd name="connsiteX2" fmla="*/ 9335137 w 11202037"/>
              <a:gd name="connsiteY2" fmla="*/ 0 h 13031331"/>
              <a:gd name="connsiteX3" fmla="*/ 11202037 w 11202037"/>
              <a:gd name="connsiteY3" fmla="*/ 1866900 h 13031331"/>
              <a:gd name="connsiteX4" fmla="*/ 11202037 w 11202037"/>
              <a:gd name="connsiteY4" fmla="*/ 11164431 h 13031331"/>
              <a:gd name="connsiteX5" fmla="*/ 9335137 w 11202037"/>
              <a:gd name="connsiteY5" fmla="*/ 13031331 h 13031331"/>
              <a:gd name="connsiteX6" fmla="*/ 1867537 w 11202037"/>
              <a:gd name="connsiteY6" fmla="*/ 13031331 h 13031331"/>
              <a:gd name="connsiteX7" fmla="*/ 637 w 11202037"/>
              <a:gd name="connsiteY7" fmla="*/ 11164431 h 13031331"/>
              <a:gd name="connsiteX8" fmla="*/ 637 w 11202037"/>
              <a:gd name="connsiteY8" fmla="*/ 1866900 h 13031331"/>
              <a:gd name="connsiteX0" fmla="*/ 637 w 11202037"/>
              <a:gd name="connsiteY0" fmla="*/ 990814 h 13031545"/>
              <a:gd name="connsiteX1" fmla="*/ 972187 w 11202037"/>
              <a:gd name="connsiteY1" fmla="*/ 214 h 13031545"/>
              <a:gd name="connsiteX2" fmla="*/ 9335137 w 11202037"/>
              <a:gd name="connsiteY2" fmla="*/ 214 h 13031545"/>
              <a:gd name="connsiteX3" fmla="*/ 11202037 w 11202037"/>
              <a:gd name="connsiteY3" fmla="*/ 1867114 h 13031545"/>
              <a:gd name="connsiteX4" fmla="*/ 11202037 w 11202037"/>
              <a:gd name="connsiteY4" fmla="*/ 11164645 h 13031545"/>
              <a:gd name="connsiteX5" fmla="*/ 9335137 w 11202037"/>
              <a:gd name="connsiteY5" fmla="*/ 13031545 h 13031545"/>
              <a:gd name="connsiteX6" fmla="*/ 1867537 w 11202037"/>
              <a:gd name="connsiteY6" fmla="*/ 13031545 h 13031545"/>
              <a:gd name="connsiteX7" fmla="*/ 637 w 11202037"/>
              <a:gd name="connsiteY7" fmla="*/ 11164645 h 13031545"/>
              <a:gd name="connsiteX8" fmla="*/ 637 w 11202037"/>
              <a:gd name="connsiteY8" fmla="*/ 990814 h 13031545"/>
              <a:gd name="connsiteX0" fmla="*/ 637 w 11220019"/>
              <a:gd name="connsiteY0" fmla="*/ 990814 h 13031545"/>
              <a:gd name="connsiteX1" fmla="*/ 972187 w 11220019"/>
              <a:gd name="connsiteY1" fmla="*/ 214 h 13031545"/>
              <a:gd name="connsiteX2" fmla="*/ 10382887 w 11220019"/>
              <a:gd name="connsiteY2" fmla="*/ 214 h 13031545"/>
              <a:gd name="connsiteX3" fmla="*/ 11202037 w 11220019"/>
              <a:gd name="connsiteY3" fmla="*/ 1867114 h 13031545"/>
              <a:gd name="connsiteX4" fmla="*/ 11202037 w 11220019"/>
              <a:gd name="connsiteY4" fmla="*/ 11164645 h 13031545"/>
              <a:gd name="connsiteX5" fmla="*/ 9335137 w 11220019"/>
              <a:gd name="connsiteY5" fmla="*/ 13031545 h 13031545"/>
              <a:gd name="connsiteX6" fmla="*/ 1867537 w 11220019"/>
              <a:gd name="connsiteY6" fmla="*/ 13031545 h 13031545"/>
              <a:gd name="connsiteX7" fmla="*/ 637 w 11220019"/>
              <a:gd name="connsiteY7" fmla="*/ 11164645 h 13031545"/>
              <a:gd name="connsiteX8" fmla="*/ 637 w 11220019"/>
              <a:gd name="connsiteY8" fmla="*/ 990814 h 13031545"/>
              <a:gd name="connsiteX0" fmla="*/ 637 w 11251186"/>
              <a:gd name="connsiteY0" fmla="*/ 990814 h 13031545"/>
              <a:gd name="connsiteX1" fmla="*/ 972187 w 11251186"/>
              <a:gd name="connsiteY1" fmla="*/ 214 h 13031545"/>
              <a:gd name="connsiteX2" fmla="*/ 10382887 w 11251186"/>
              <a:gd name="connsiteY2" fmla="*/ 214 h 13031545"/>
              <a:gd name="connsiteX3" fmla="*/ 11240137 w 11251186"/>
              <a:gd name="connsiteY3" fmla="*/ 1047964 h 13031545"/>
              <a:gd name="connsiteX4" fmla="*/ 11202037 w 11251186"/>
              <a:gd name="connsiteY4" fmla="*/ 11164645 h 13031545"/>
              <a:gd name="connsiteX5" fmla="*/ 9335137 w 11251186"/>
              <a:gd name="connsiteY5" fmla="*/ 13031545 h 13031545"/>
              <a:gd name="connsiteX6" fmla="*/ 1867537 w 11251186"/>
              <a:gd name="connsiteY6" fmla="*/ 13031545 h 13031545"/>
              <a:gd name="connsiteX7" fmla="*/ 637 w 11251186"/>
              <a:gd name="connsiteY7" fmla="*/ 11164645 h 13031545"/>
              <a:gd name="connsiteX8" fmla="*/ 637 w 11251186"/>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18675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102114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9794"/>
              <a:gd name="connsiteX1" fmla="*/ 972187 w 11240137"/>
              <a:gd name="connsiteY1" fmla="*/ 214 h 13039794"/>
              <a:gd name="connsiteX2" fmla="*/ 10382887 w 11240137"/>
              <a:gd name="connsiteY2" fmla="*/ 214 h 13039794"/>
              <a:gd name="connsiteX3" fmla="*/ 11240137 w 11240137"/>
              <a:gd name="connsiteY3" fmla="*/ 1047964 h 13039794"/>
              <a:gd name="connsiteX4" fmla="*/ 11202037 w 11240137"/>
              <a:gd name="connsiteY4" fmla="*/ 12155245 h 13039794"/>
              <a:gd name="connsiteX5" fmla="*/ 10211437 w 11240137"/>
              <a:gd name="connsiteY5" fmla="*/ 13031545 h 13039794"/>
              <a:gd name="connsiteX6" fmla="*/ 991237 w 11240137"/>
              <a:gd name="connsiteY6" fmla="*/ 13031545 h 13039794"/>
              <a:gd name="connsiteX7" fmla="*/ 19687 w 11240137"/>
              <a:gd name="connsiteY7" fmla="*/ 12117145 h 13039794"/>
              <a:gd name="connsiteX8" fmla="*/ 637 w 11240137"/>
              <a:gd name="connsiteY8" fmla="*/ 990814 h 13039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0137" h="13039794">
                <a:moveTo>
                  <a:pt x="637" y="990814"/>
                </a:moveTo>
                <a:cubicBezTo>
                  <a:pt x="637" y="-40246"/>
                  <a:pt x="-58873" y="214"/>
                  <a:pt x="972187" y="214"/>
                </a:cubicBezTo>
                <a:lnTo>
                  <a:pt x="10382887" y="214"/>
                </a:lnTo>
                <a:cubicBezTo>
                  <a:pt x="11413947" y="214"/>
                  <a:pt x="11202037" y="188354"/>
                  <a:pt x="11240137" y="1047964"/>
                </a:cubicBezTo>
                <a:lnTo>
                  <a:pt x="11202037" y="12155245"/>
                </a:lnTo>
                <a:cubicBezTo>
                  <a:pt x="11202037" y="13186305"/>
                  <a:pt x="11242497" y="13031545"/>
                  <a:pt x="10211437" y="13031545"/>
                </a:cubicBezTo>
                <a:lnTo>
                  <a:pt x="991237" y="13031545"/>
                </a:lnTo>
                <a:cubicBezTo>
                  <a:pt x="-39823" y="13031545"/>
                  <a:pt x="19687" y="13148205"/>
                  <a:pt x="19687" y="12117145"/>
                </a:cubicBezTo>
                <a:lnTo>
                  <a:pt x="637" y="990814"/>
                </a:lnTo>
                <a:close/>
              </a:path>
            </a:pathLst>
          </a:custGeom>
          <a:solidFill>
            <a:schemeClr val="accent2">
              <a:lumMod val="20000"/>
              <a:lumOff val="80000"/>
            </a:schemeClr>
          </a:solidFill>
          <a:ln w="57150" cap="rnd" cmpd="sng">
            <a:solidFill>
              <a:schemeClr val="bg1"/>
            </a:solidFill>
            <a:bevel/>
          </a:ln>
        </p:spPr>
        <p:style>
          <a:lnRef idx="2">
            <a:schemeClr val="dk1"/>
          </a:lnRef>
          <a:fillRef idx="1">
            <a:schemeClr val="lt1"/>
          </a:fillRef>
          <a:effectRef idx="0">
            <a:schemeClr val="dk1"/>
          </a:effectRef>
          <a:fontRef idx="minor">
            <a:schemeClr val="dk1"/>
          </a:fontRef>
        </p:style>
        <p:txBody>
          <a:bodyPr wrap="square" rtlCol="0">
            <a:spAutoFit/>
          </a:bodyPr>
          <a:lstStyle/>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a:p>
        </p:txBody>
      </p:sp>
      <p:sp>
        <p:nvSpPr>
          <p:cNvPr id="15" name="TextBox 14"/>
          <p:cNvSpPr txBox="1"/>
          <p:nvPr/>
        </p:nvSpPr>
        <p:spPr>
          <a:xfrm>
            <a:off x="38645132" y="27536772"/>
            <a:ext cx="11084936" cy="8356134"/>
          </a:xfrm>
          <a:prstGeom prst="rect">
            <a:avLst/>
          </a:prstGeom>
          <a:noFill/>
        </p:spPr>
        <p:txBody>
          <a:bodyPr wrap="square" rtlCol="0">
            <a:spAutoFit/>
          </a:bodyPr>
          <a:lstStyle/>
          <a:p>
            <a:pPr algn="ctr"/>
            <a:r>
              <a:rPr lang="en-US" sz="7500" b="1" dirty="0"/>
              <a:t>Conclusions</a:t>
            </a:r>
          </a:p>
          <a:p>
            <a:pPr algn="just">
              <a:lnSpc>
                <a:spcPct val="150000"/>
              </a:lnSpc>
            </a:pPr>
            <a:r>
              <a:rPr lang="en-US" sz="2800" dirty="0"/>
              <a:t>In this paper, we present a bio-inspired design alternative to the hinge </a:t>
            </a:r>
            <a:r>
              <a:rPr lang="en-US" sz="2800" dirty="0" smtClean="0"/>
              <a:t>joint. This</a:t>
            </a:r>
            <a:r>
              <a:rPr lang="en-US" sz="2800" dirty="0"/>
              <a:t> </a:t>
            </a:r>
            <a:r>
              <a:rPr lang="en-US" sz="2800" dirty="0" smtClean="0"/>
              <a:t>design </a:t>
            </a:r>
            <a:r>
              <a:rPr lang="en-US" sz="2800" dirty="0"/>
              <a:t>mimics the tibiofemoral joint of the human body and has applications in </a:t>
            </a:r>
            <a:r>
              <a:rPr lang="en-US" sz="2800" dirty="0" smtClean="0"/>
              <a:t>mobile and </a:t>
            </a:r>
            <a:r>
              <a:rPr lang="en-US" sz="2800" dirty="0"/>
              <a:t>agile robotics. The bio-inspired design has the same features that make the </a:t>
            </a:r>
            <a:r>
              <a:rPr lang="en-US" sz="2800" dirty="0" smtClean="0"/>
              <a:t>human knee </a:t>
            </a:r>
            <a:r>
              <a:rPr lang="en-US" sz="2800" dirty="0"/>
              <a:t>joint so efficient. This includes the moving center of rotation, locking in the </a:t>
            </a:r>
            <a:r>
              <a:rPr lang="en-US" sz="2800" dirty="0" smtClean="0"/>
              <a:t>upright position</a:t>
            </a:r>
            <a:r>
              <a:rPr lang="en-US" sz="2800" dirty="0"/>
              <a:t>, compactness, and dynamic control over the contact forces of the joint.</a:t>
            </a:r>
          </a:p>
          <a:p>
            <a:pPr algn="just">
              <a:lnSpc>
                <a:spcPct val="150000"/>
              </a:lnSpc>
            </a:pPr>
            <a:endParaRPr lang="en-US" sz="2800" dirty="0" smtClean="0"/>
          </a:p>
          <a:p>
            <a:pPr algn="just">
              <a:lnSpc>
                <a:spcPct val="150000"/>
              </a:lnSpc>
            </a:pPr>
            <a:r>
              <a:rPr lang="en-US" sz="2800" dirty="0" smtClean="0"/>
              <a:t>The </a:t>
            </a:r>
            <a:r>
              <a:rPr lang="en-US" sz="2800" dirty="0"/>
              <a:t>prototype condylar hinge joint has a significantly better </a:t>
            </a:r>
            <a:r>
              <a:rPr lang="en-US" sz="2800" dirty="0" smtClean="0"/>
              <a:t>mechanical advantage</a:t>
            </a:r>
            <a:r>
              <a:rPr lang="en-US" sz="2800" dirty="0"/>
              <a:t> </a:t>
            </a:r>
            <a:r>
              <a:rPr lang="en-US" sz="2800" dirty="0" smtClean="0"/>
              <a:t>when </a:t>
            </a:r>
            <a:r>
              <a:rPr lang="en-US" sz="2800" dirty="0"/>
              <a:t>compared to the typical hinge joint of the same size. This has the potential </a:t>
            </a:r>
            <a:r>
              <a:rPr lang="en-US" sz="2800" dirty="0" smtClean="0"/>
              <a:t>to reduce </a:t>
            </a:r>
            <a:r>
              <a:rPr lang="en-US" sz="2800" dirty="0"/>
              <a:t>weight through a reduction in the joint actuator size.</a:t>
            </a:r>
          </a:p>
        </p:txBody>
      </p:sp>
      <p:sp>
        <p:nvSpPr>
          <p:cNvPr id="18" name="TextBox 17"/>
          <p:cNvSpPr txBox="1"/>
          <p:nvPr/>
        </p:nvSpPr>
        <p:spPr>
          <a:xfrm>
            <a:off x="1552179" y="20276584"/>
            <a:ext cx="11494489" cy="1371145"/>
          </a:xfrm>
          <a:prstGeom prst="rect">
            <a:avLst/>
          </a:prstGeom>
          <a:noFill/>
        </p:spPr>
        <p:txBody>
          <a:bodyPr wrap="square" rtlCol="0">
            <a:spAutoFit/>
          </a:bodyPr>
          <a:lstStyle/>
          <a:p>
            <a:r>
              <a:rPr lang="en-US" sz="7500" b="1" dirty="0" smtClean="0"/>
              <a:t>Modeling </a:t>
            </a:r>
            <a:r>
              <a:rPr lang="en-US" sz="7500" b="1" dirty="0"/>
              <a:t>the Human Knee</a:t>
            </a:r>
            <a:endParaRPr lang="en-US" sz="75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9799" y="22653518"/>
            <a:ext cx="8896678" cy="7036774"/>
          </a:xfrm>
          <a:prstGeom prst="rect">
            <a:avLst/>
          </a:prstGeom>
        </p:spPr>
      </p:pic>
      <p:sp>
        <p:nvSpPr>
          <p:cNvPr id="43" name="TextBox 42"/>
          <p:cNvSpPr txBox="1"/>
          <p:nvPr/>
        </p:nvSpPr>
        <p:spPr>
          <a:xfrm>
            <a:off x="14142940" y="14695150"/>
            <a:ext cx="23410668" cy="12157174"/>
          </a:xfrm>
          <a:custGeom>
            <a:avLst/>
            <a:gdLst>
              <a:gd name="connsiteX0" fmla="*/ 0 w 11201400"/>
              <a:gd name="connsiteY0" fmla="*/ 1866900 h 13031331"/>
              <a:gd name="connsiteX1" fmla="*/ 1866900 w 11201400"/>
              <a:gd name="connsiteY1" fmla="*/ 0 h 13031331"/>
              <a:gd name="connsiteX2" fmla="*/ 9334500 w 11201400"/>
              <a:gd name="connsiteY2" fmla="*/ 0 h 13031331"/>
              <a:gd name="connsiteX3" fmla="*/ 11201400 w 11201400"/>
              <a:gd name="connsiteY3" fmla="*/ 1866900 h 13031331"/>
              <a:gd name="connsiteX4" fmla="*/ 11201400 w 11201400"/>
              <a:gd name="connsiteY4" fmla="*/ 11164431 h 13031331"/>
              <a:gd name="connsiteX5" fmla="*/ 9334500 w 11201400"/>
              <a:gd name="connsiteY5" fmla="*/ 13031331 h 13031331"/>
              <a:gd name="connsiteX6" fmla="*/ 1866900 w 11201400"/>
              <a:gd name="connsiteY6" fmla="*/ 13031331 h 13031331"/>
              <a:gd name="connsiteX7" fmla="*/ 0 w 11201400"/>
              <a:gd name="connsiteY7" fmla="*/ 11164431 h 13031331"/>
              <a:gd name="connsiteX8" fmla="*/ 0 w 11201400"/>
              <a:gd name="connsiteY8" fmla="*/ 1866900 h 13031331"/>
              <a:gd name="connsiteX0" fmla="*/ 637 w 11202037"/>
              <a:gd name="connsiteY0" fmla="*/ 1866900 h 13031331"/>
              <a:gd name="connsiteX1" fmla="*/ 972187 w 11202037"/>
              <a:gd name="connsiteY1" fmla="*/ 0 h 13031331"/>
              <a:gd name="connsiteX2" fmla="*/ 9335137 w 11202037"/>
              <a:gd name="connsiteY2" fmla="*/ 0 h 13031331"/>
              <a:gd name="connsiteX3" fmla="*/ 11202037 w 11202037"/>
              <a:gd name="connsiteY3" fmla="*/ 1866900 h 13031331"/>
              <a:gd name="connsiteX4" fmla="*/ 11202037 w 11202037"/>
              <a:gd name="connsiteY4" fmla="*/ 11164431 h 13031331"/>
              <a:gd name="connsiteX5" fmla="*/ 9335137 w 11202037"/>
              <a:gd name="connsiteY5" fmla="*/ 13031331 h 13031331"/>
              <a:gd name="connsiteX6" fmla="*/ 1867537 w 11202037"/>
              <a:gd name="connsiteY6" fmla="*/ 13031331 h 13031331"/>
              <a:gd name="connsiteX7" fmla="*/ 637 w 11202037"/>
              <a:gd name="connsiteY7" fmla="*/ 11164431 h 13031331"/>
              <a:gd name="connsiteX8" fmla="*/ 637 w 11202037"/>
              <a:gd name="connsiteY8" fmla="*/ 1866900 h 13031331"/>
              <a:gd name="connsiteX0" fmla="*/ 637 w 11202037"/>
              <a:gd name="connsiteY0" fmla="*/ 990814 h 13031545"/>
              <a:gd name="connsiteX1" fmla="*/ 972187 w 11202037"/>
              <a:gd name="connsiteY1" fmla="*/ 214 h 13031545"/>
              <a:gd name="connsiteX2" fmla="*/ 9335137 w 11202037"/>
              <a:gd name="connsiteY2" fmla="*/ 214 h 13031545"/>
              <a:gd name="connsiteX3" fmla="*/ 11202037 w 11202037"/>
              <a:gd name="connsiteY3" fmla="*/ 1867114 h 13031545"/>
              <a:gd name="connsiteX4" fmla="*/ 11202037 w 11202037"/>
              <a:gd name="connsiteY4" fmla="*/ 11164645 h 13031545"/>
              <a:gd name="connsiteX5" fmla="*/ 9335137 w 11202037"/>
              <a:gd name="connsiteY5" fmla="*/ 13031545 h 13031545"/>
              <a:gd name="connsiteX6" fmla="*/ 1867537 w 11202037"/>
              <a:gd name="connsiteY6" fmla="*/ 13031545 h 13031545"/>
              <a:gd name="connsiteX7" fmla="*/ 637 w 11202037"/>
              <a:gd name="connsiteY7" fmla="*/ 11164645 h 13031545"/>
              <a:gd name="connsiteX8" fmla="*/ 637 w 11202037"/>
              <a:gd name="connsiteY8" fmla="*/ 990814 h 13031545"/>
              <a:gd name="connsiteX0" fmla="*/ 637 w 11220019"/>
              <a:gd name="connsiteY0" fmla="*/ 990814 h 13031545"/>
              <a:gd name="connsiteX1" fmla="*/ 972187 w 11220019"/>
              <a:gd name="connsiteY1" fmla="*/ 214 h 13031545"/>
              <a:gd name="connsiteX2" fmla="*/ 10382887 w 11220019"/>
              <a:gd name="connsiteY2" fmla="*/ 214 h 13031545"/>
              <a:gd name="connsiteX3" fmla="*/ 11202037 w 11220019"/>
              <a:gd name="connsiteY3" fmla="*/ 1867114 h 13031545"/>
              <a:gd name="connsiteX4" fmla="*/ 11202037 w 11220019"/>
              <a:gd name="connsiteY4" fmla="*/ 11164645 h 13031545"/>
              <a:gd name="connsiteX5" fmla="*/ 9335137 w 11220019"/>
              <a:gd name="connsiteY5" fmla="*/ 13031545 h 13031545"/>
              <a:gd name="connsiteX6" fmla="*/ 1867537 w 11220019"/>
              <a:gd name="connsiteY6" fmla="*/ 13031545 h 13031545"/>
              <a:gd name="connsiteX7" fmla="*/ 637 w 11220019"/>
              <a:gd name="connsiteY7" fmla="*/ 11164645 h 13031545"/>
              <a:gd name="connsiteX8" fmla="*/ 637 w 11220019"/>
              <a:gd name="connsiteY8" fmla="*/ 990814 h 13031545"/>
              <a:gd name="connsiteX0" fmla="*/ 637 w 11251186"/>
              <a:gd name="connsiteY0" fmla="*/ 990814 h 13031545"/>
              <a:gd name="connsiteX1" fmla="*/ 972187 w 11251186"/>
              <a:gd name="connsiteY1" fmla="*/ 214 h 13031545"/>
              <a:gd name="connsiteX2" fmla="*/ 10382887 w 11251186"/>
              <a:gd name="connsiteY2" fmla="*/ 214 h 13031545"/>
              <a:gd name="connsiteX3" fmla="*/ 11240137 w 11251186"/>
              <a:gd name="connsiteY3" fmla="*/ 1047964 h 13031545"/>
              <a:gd name="connsiteX4" fmla="*/ 11202037 w 11251186"/>
              <a:gd name="connsiteY4" fmla="*/ 11164645 h 13031545"/>
              <a:gd name="connsiteX5" fmla="*/ 9335137 w 11251186"/>
              <a:gd name="connsiteY5" fmla="*/ 13031545 h 13031545"/>
              <a:gd name="connsiteX6" fmla="*/ 1867537 w 11251186"/>
              <a:gd name="connsiteY6" fmla="*/ 13031545 h 13031545"/>
              <a:gd name="connsiteX7" fmla="*/ 637 w 11251186"/>
              <a:gd name="connsiteY7" fmla="*/ 11164645 h 13031545"/>
              <a:gd name="connsiteX8" fmla="*/ 637 w 11251186"/>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18675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102114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9794"/>
              <a:gd name="connsiteX1" fmla="*/ 972187 w 11240137"/>
              <a:gd name="connsiteY1" fmla="*/ 214 h 13039794"/>
              <a:gd name="connsiteX2" fmla="*/ 10382887 w 11240137"/>
              <a:gd name="connsiteY2" fmla="*/ 214 h 13039794"/>
              <a:gd name="connsiteX3" fmla="*/ 11240137 w 11240137"/>
              <a:gd name="connsiteY3" fmla="*/ 1047964 h 13039794"/>
              <a:gd name="connsiteX4" fmla="*/ 11202037 w 11240137"/>
              <a:gd name="connsiteY4" fmla="*/ 12155245 h 13039794"/>
              <a:gd name="connsiteX5" fmla="*/ 10211437 w 11240137"/>
              <a:gd name="connsiteY5" fmla="*/ 13031545 h 13039794"/>
              <a:gd name="connsiteX6" fmla="*/ 991237 w 11240137"/>
              <a:gd name="connsiteY6" fmla="*/ 13031545 h 13039794"/>
              <a:gd name="connsiteX7" fmla="*/ 19687 w 11240137"/>
              <a:gd name="connsiteY7" fmla="*/ 12117145 h 13039794"/>
              <a:gd name="connsiteX8" fmla="*/ 637 w 11240137"/>
              <a:gd name="connsiteY8" fmla="*/ 990814 h 13039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0137" h="13039794">
                <a:moveTo>
                  <a:pt x="637" y="990814"/>
                </a:moveTo>
                <a:cubicBezTo>
                  <a:pt x="637" y="-40246"/>
                  <a:pt x="-58873" y="214"/>
                  <a:pt x="972187" y="214"/>
                </a:cubicBezTo>
                <a:lnTo>
                  <a:pt x="10382887" y="214"/>
                </a:lnTo>
                <a:cubicBezTo>
                  <a:pt x="11413947" y="214"/>
                  <a:pt x="11202037" y="188354"/>
                  <a:pt x="11240137" y="1047964"/>
                </a:cubicBezTo>
                <a:lnTo>
                  <a:pt x="11202037" y="12155245"/>
                </a:lnTo>
                <a:cubicBezTo>
                  <a:pt x="11202037" y="13186305"/>
                  <a:pt x="11242497" y="13031545"/>
                  <a:pt x="10211437" y="13031545"/>
                </a:cubicBezTo>
                <a:lnTo>
                  <a:pt x="991237" y="13031545"/>
                </a:lnTo>
                <a:cubicBezTo>
                  <a:pt x="-39823" y="13031545"/>
                  <a:pt x="19687" y="13148205"/>
                  <a:pt x="19687" y="12117145"/>
                </a:cubicBezTo>
                <a:lnTo>
                  <a:pt x="637" y="990814"/>
                </a:lnTo>
                <a:close/>
              </a:path>
            </a:pathLst>
          </a:custGeom>
          <a:solidFill>
            <a:schemeClr val="bg2">
              <a:lumMod val="90000"/>
            </a:schemeClr>
          </a:solidFill>
          <a:ln w="57150" cap="rnd" cmpd="sng">
            <a:solidFill>
              <a:schemeClr val="bg1"/>
            </a:solidFill>
            <a:bevel/>
          </a:ln>
        </p:spPr>
        <p:style>
          <a:lnRef idx="2">
            <a:schemeClr val="dk1"/>
          </a:lnRef>
          <a:fillRef idx="1">
            <a:schemeClr val="lt1"/>
          </a:fillRef>
          <a:effectRef idx="0">
            <a:schemeClr val="dk1"/>
          </a:effectRef>
          <a:fontRef idx="minor">
            <a:schemeClr val="dk1"/>
          </a:fontRef>
        </p:style>
        <p:txBody>
          <a:bodyPr wrap="square" rtlCol="0">
            <a:spAutoFit/>
          </a:bodyPr>
          <a:lstStyle/>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a:p>
            <a:pPr algn="just"/>
            <a:endParaRPr lang="en-US" sz="2800" b="1" dirty="0" smtClean="0"/>
          </a:p>
          <a:p>
            <a:pPr algn="just"/>
            <a:endParaRPr lang="en-US" sz="2800" b="1"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251" y="30735636"/>
            <a:ext cx="9701774" cy="5358354"/>
          </a:xfrm>
          <a:prstGeom prst="rect">
            <a:avLst/>
          </a:prstGeom>
        </p:spPr>
      </p:pic>
      <p:sp>
        <p:nvSpPr>
          <p:cNvPr id="10" name="TextBox 9"/>
          <p:cNvSpPr txBox="1"/>
          <p:nvPr/>
        </p:nvSpPr>
        <p:spPr>
          <a:xfrm>
            <a:off x="1095776" y="21459939"/>
            <a:ext cx="11764929" cy="947951"/>
          </a:xfrm>
          <a:prstGeom prst="rect">
            <a:avLst/>
          </a:prstGeom>
          <a:noFill/>
        </p:spPr>
        <p:txBody>
          <a:bodyPr wrap="square" rtlCol="0">
            <a:spAutoFit/>
          </a:bodyPr>
          <a:lstStyle/>
          <a:p>
            <a:pPr algn="ctr"/>
            <a:r>
              <a:rPr lang="en-US" sz="5000" dirty="0" smtClean="0"/>
              <a:t>6 – Degrees of freedom</a:t>
            </a:r>
            <a:endParaRPr lang="en-US" sz="5000" dirty="0"/>
          </a:p>
        </p:txBody>
      </p:sp>
      <p:sp>
        <p:nvSpPr>
          <p:cNvPr id="11" name="TextBox 10"/>
          <p:cNvSpPr txBox="1"/>
          <p:nvPr/>
        </p:nvSpPr>
        <p:spPr>
          <a:xfrm>
            <a:off x="2437677" y="36194803"/>
            <a:ext cx="9360922" cy="954107"/>
          </a:xfrm>
          <a:prstGeom prst="rect">
            <a:avLst/>
          </a:prstGeom>
          <a:noFill/>
        </p:spPr>
        <p:txBody>
          <a:bodyPr wrap="square" rtlCol="0">
            <a:spAutoFit/>
          </a:bodyPr>
          <a:lstStyle/>
          <a:p>
            <a:r>
              <a:rPr lang="en-US" sz="2800" b="1" dirty="0" smtClean="0"/>
              <a:t>Fig 2.</a:t>
            </a:r>
            <a:r>
              <a:rPr lang="en-US" sz="2800" dirty="0" smtClean="0"/>
              <a:t> Typical our-bar linkage representation of knee joint while standing (1) and maximum angle of rotation (2)</a:t>
            </a:r>
            <a:endParaRPr lang="en-US" sz="2800" dirty="0"/>
          </a:p>
        </p:txBody>
      </p:sp>
      <p:sp>
        <p:nvSpPr>
          <p:cNvPr id="16" name="TextBox 15"/>
          <p:cNvSpPr txBox="1"/>
          <p:nvPr/>
        </p:nvSpPr>
        <p:spPr>
          <a:xfrm>
            <a:off x="3333136" y="29981204"/>
            <a:ext cx="7441970" cy="523220"/>
          </a:xfrm>
          <a:prstGeom prst="rect">
            <a:avLst/>
          </a:prstGeom>
          <a:noFill/>
        </p:spPr>
        <p:txBody>
          <a:bodyPr wrap="square" rtlCol="0">
            <a:spAutoFit/>
          </a:bodyPr>
          <a:lstStyle/>
          <a:p>
            <a:r>
              <a:rPr lang="en-US" sz="2800" b="1" dirty="0"/>
              <a:t>Fig. 1. </a:t>
            </a:r>
            <a:r>
              <a:rPr lang="en-US" sz="2800" dirty="0"/>
              <a:t>Position of ligaments of the human knee</a:t>
            </a:r>
          </a:p>
        </p:txBody>
      </p:sp>
      <p:sp>
        <p:nvSpPr>
          <p:cNvPr id="19" name="TextBox 18"/>
          <p:cNvSpPr txBox="1"/>
          <p:nvPr/>
        </p:nvSpPr>
        <p:spPr>
          <a:xfrm>
            <a:off x="14234975" y="7372600"/>
            <a:ext cx="23244105" cy="1246495"/>
          </a:xfrm>
          <a:prstGeom prst="rect">
            <a:avLst/>
          </a:prstGeom>
          <a:noFill/>
        </p:spPr>
        <p:txBody>
          <a:bodyPr wrap="square" rtlCol="0">
            <a:spAutoFit/>
          </a:bodyPr>
          <a:lstStyle/>
          <a:p>
            <a:pPr algn="ctr"/>
            <a:r>
              <a:rPr lang="en-US" sz="7500" b="1" dirty="0" smtClean="0"/>
              <a:t>Design and Construction</a:t>
            </a:r>
            <a:endParaRPr lang="en-US" sz="7500" b="1" dirty="0"/>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86235" y="8579759"/>
            <a:ext cx="11100499" cy="4516634"/>
          </a:xfrm>
          <a:prstGeom prst="rect">
            <a:avLst/>
          </a:prstGeom>
        </p:spPr>
      </p:pic>
      <p:pic>
        <p:nvPicPr>
          <p:cNvPr id="22" name="Picture 21"/>
          <p:cNvPicPr>
            <a:picLocks noChangeAspect="1"/>
          </p:cNvPicPr>
          <p:nvPr/>
        </p:nvPicPr>
        <p:blipFill rotWithShape="1">
          <a:blip r:embed="rId6">
            <a:extLst>
              <a:ext uri="{28A0092B-C50C-407E-A947-70E740481C1C}">
                <a14:useLocalDpi xmlns:a14="http://schemas.microsoft.com/office/drawing/2010/main" val="0"/>
              </a:ext>
            </a:extLst>
          </a:blip>
          <a:srcRect l="28675" t="323" r="25302" b="-323"/>
          <a:stretch/>
        </p:blipFill>
        <p:spPr>
          <a:xfrm>
            <a:off x="38406642" y="14561054"/>
            <a:ext cx="11315543" cy="11383992"/>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90395" y="8630336"/>
            <a:ext cx="9710671" cy="4511910"/>
          </a:xfrm>
          <a:prstGeom prst="rect">
            <a:avLst/>
          </a:prstGeom>
        </p:spPr>
      </p:pic>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41614" y="15745820"/>
            <a:ext cx="8044172" cy="4457398"/>
          </a:xfrm>
          <a:prstGeom prst="rect">
            <a:avLst/>
          </a:prstGeom>
        </p:spPr>
      </p:pic>
      <p:pic>
        <p:nvPicPr>
          <p:cNvPr id="32" name="Picture 31"/>
          <p:cNvPicPr>
            <a:picLocks noChangeAspect="1"/>
          </p:cNvPicPr>
          <p:nvPr/>
        </p:nvPicPr>
        <p:blipFill>
          <a:blip r:embed="rId9"/>
          <a:stretch>
            <a:fillRect/>
          </a:stretch>
        </p:blipFill>
        <p:spPr>
          <a:xfrm>
            <a:off x="15241614" y="20751623"/>
            <a:ext cx="8118841" cy="4576075"/>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297597" y="28340560"/>
            <a:ext cx="9588596" cy="5763358"/>
          </a:xfrm>
          <a:prstGeom prst="rect">
            <a:avLst/>
          </a:prstGeom>
        </p:spPr>
      </p:pic>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890739" y="28252069"/>
            <a:ext cx="9653032" cy="5802089"/>
          </a:xfrm>
          <a:prstGeom prst="rect">
            <a:avLst/>
          </a:prstGeom>
        </p:spPr>
      </p:pic>
      <p:sp>
        <p:nvSpPr>
          <p:cNvPr id="35" name="TextBox 34"/>
          <p:cNvSpPr txBox="1"/>
          <p:nvPr/>
        </p:nvSpPr>
        <p:spPr>
          <a:xfrm>
            <a:off x="14144956" y="13564036"/>
            <a:ext cx="23244105" cy="1246495"/>
          </a:xfrm>
          <a:prstGeom prst="rect">
            <a:avLst/>
          </a:prstGeom>
          <a:noFill/>
        </p:spPr>
        <p:txBody>
          <a:bodyPr wrap="square" rtlCol="0">
            <a:spAutoFit/>
          </a:bodyPr>
          <a:lstStyle/>
          <a:p>
            <a:pPr algn="ctr"/>
            <a:r>
              <a:rPr lang="en-US" sz="7500" b="1" dirty="0" smtClean="0"/>
              <a:t>Performance factors </a:t>
            </a:r>
            <a:endParaRPr lang="en-US" sz="7500" b="1" dirty="0"/>
          </a:p>
        </p:txBody>
      </p:sp>
      <p:sp>
        <p:nvSpPr>
          <p:cNvPr id="36" name="TextBox 35"/>
          <p:cNvSpPr txBox="1"/>
          <p:nvPr/>
        </p:nvSpPr>
        <p:spPr>
          <a:xfrm>
            <a:off x="18331795" y="13163926"/>
            <a:ext cx="4764959" cy="523220"/>
          </a:xfrm>
          <a:prstGeom prst="rect">
            <a:avLst/>
          </a:prstGeom>
          <a:noFill/>
        </p:spPr>
        <p:txBody>
          <a:bodyPr wrap="none" rtlCol="0">
            <a:spAutoFit/>
          </a:bodyPr>
          <a:lstStyle/>
          <a:p>
            <a:r>
              <a:rPr lang="en-US" sz="2800" b="1" dirty="0" smtClean="0"/>
              <a:t>Fig. 3. </a:t>
            </a:r>
            <a:r>
              <a:rPr lang="en-US" sz="2800" dirty="0" smtClean="0"/>
              <a:t>Model of proposed joint </a:t>
            </a:r>
            <a:endParaRPr lang="en-US" sz="2800" dirty="0"/>
          </a:p>
        </p:txBody>
      </p:sp>
      <p:sp>
        <p:nvSpPr>
          <p:cNvPr id="37" name="TextBox 36"/>
          <p:cNvSpPr txBox="1"/>
          <p:nvPr/>
        </p:nvSpPr>
        <p:spPr>
          <a:xfrm>
            <a:off x="30716680" y="13218768"/>
            <a:ext cx="3667992" cy="523220"/>
          </a:xfrm>
          <a:prstGeom prst="rect">
            <a:avLst/>
          </a:prstGeom>
          <a:noFill/>
        </p:spPr>
        <p:txBody>
          <a:bodyPr wrap="none" rtlCol="0">
            <a:spAutoFit/>
          </a:bodyPr>
          <a:lstStyle/>
          <a:p>
            <a:r>
              <a:rPr lang="en-US" sz="2800" b="1" dirty="0" smtClean="0"/>
              <a:t>Fig. 4. </a:t>
            </a:r>
            <a:r>
              <a:rPr lang="en-US" sz="2800" dirty="0" smtClean="0"/>
              <a:t>Constructed joint</a:t>
            </a:r>
            <a:endParaRPr lang="en-US" sz="2800" dirty="0"/>
          </a:p>
        </p:txBody>
      </p:sp>
      <p:sp>
        <p:nvSpPr>
          <p:cNvPr id="39" name="TextBox 38"/>
          <p:cNvSpPr txBox="1"/>
          <p:nvPr/>
        </p:nvSpPr>
        <p:spPr>
          <a:xfrm>
            <a:off x="22716770" y="14832854"/>
            <a:ext cx="5719386" cy="861774"/>
          </a:xfrm>
          <a:prstGeom prst="rect">
            <a:avLst/>
          </a:prstGeom>
          <a:noFill/>
        </p:spPr>
        <p:txBody>
          <a:bodyPr wrap="none" rtlCol="0">
            <a:spAutoFit/>
          </a:bodyPr>
          <a:lstStyle/>
          <a:p>
            <a:r>
              <a:rPr lang="en-US" sz="5000" dirty="0" smtClean="0"/>
              <a:t>Sliding to rolling ratio</a:t>
            </a:r>
            <a:endParaRPr lang="en-US" sz="5000" dirty="0"/>
          </a:p>
        </p:txBody>
      </p:sp>
      <p:sp>
        <p:nvSpPr>
          <p:cNvPr id="40" name="TextBox 39"/>
          <p:cNvSpPr txBox="1"/>
          <p:nvPr/>
        </p:nvSpPr>
        <p:spPr>
          <a:xfrm>
            <a:off x="23873580" y="15977753"/>
            <a:ext cx="13195930" cy="8863965"/>
          </a:xfrm>
          <a:prstGeom prst="rect">
            <a:avLst/>
          </a:prstGeom>
          <a:noFill/>
        </p:spPr>
        <p:txBody>
          <a:bodyPr wrap="square" rtlCol="0">
            <a:spAutoFit/>
          </a:bodyPr>
          <a:lstStyle/>
          <a:p>
            <a:pPr>
              <a:lnSpc>
                <a:spcPct val="150000"/>
              </a:lnSpc>
            </a:pPr>
            <a:r>
              <a:rPr lang="en-US" sz="2800" dirty="0" smtClean="0"/>
              <a:t>The sliding </a:t>
            </a:r>
            <a:r>
              <a:rPr lang="en-US" sz="2800" dirty="0"/>
              <a:t>to rolling ratio </a:t>
            </a:r>
            <a:r>
              <a:rPr lang="en-US" sz="2800" dirty="0" smtClean="0"/>
              <a:t>is a major determinate </a:t>
            </a:r>
            <a:r>
              <a:rPr lang="en-US" sz="2800" dirty="0"/>
              <a:t>for wear of the </a:t>
            </a:r>
            <a:r>
              <a:rPr lang="en-US" sz="2800" dirty="0" smtClean="0"/>
              <a:t>joint</a:t>
            </a:r>
          </a:p>
          <a:p>
            <a:pPr>
              <a:lnSpc>
                <a:spcPct val="150000"/>
              </a:lnSpc>
            </a:pPr>
            <a:r>
              <a:rPr lang="en-US" sz="2800" dirty="0" smtClean="0"/>
              <a:t>This </a:t>
            </a:r>
            <a:r>
              <a:rPr lang="en-US" sz="2800"/>
              <a:t>is </a:t>
            </a:r>
            <a:r>
              <a:rPr lang="en-US" sz="2800" smtClean="0"/>
              <a:t>calculated </a:t>
            </a:r>
            <a:r>
              <a:rPr lang="en-US" sz="2800" dirty="0" smtClean="0"/>
              <a:t>as the </a:t>
            </a:r>
            <a:r>
              <a:rPr lang="en-US" sz="2800" dirty="0"/>
              <a:t>distance travelled (ΔL) from the initial contact point (</a:t>
            </a:r>
            <a:r>
              <a:rPr lang="en-US" sz="2800" dirty="0" err="1"/>
              <a:t>C</a:t>
            </a:r>
            <a:r>
              <a:rPr lang="en-US" sz="2000" dirty="0" err="1"/>
              <a:t>inital</a:t>
            </a:r>
            <a:r>
              <a:rPr lang="en-US" sz="2800" dirty="0"/>
              <a:t>) on the tibia and the </a:t>
            </a:r>
            <a:r>
              <a:rPr lang="en-US" sz="2800" dirty="0" smtClean="0"/>
              <a:t>same </a:t>
            </a:r>
            <a:r>
              <a:rPr lang="en-US" sz="2800" dirty="0"/>
              <a:t>contact point of the femur over a specified increment of rotation, defined as the flexion angle (θ) </a:t>
            </a:r>
            <a:r>
              <a:rPr lang="en-US" sz="2800" dirty="0" smtClean="0"/>
              <a:t>as </a:t>
            </a:r>
            <a:r>
              <a:rPr lang="en-US" sz="2800" dirty="0"/>
              <a:t>seen in Fig. 5. Calculation of the sliding-rolling ratio (χ) is found </a:t>
            </a:r>
            <a:r>
              <a:rPr lang="en-US" sz="2800" dirty="0" smtClean="0"/>
              <a:t>by:</a:t>
            </a:r>
          </a:p>
          <a:p>
            <a:pPr>
              <a:lnSpc>
                <a:spcPct val="150000"/>
              </a:lnSpc>
            </a:pPr>
            <a:endParaRPr lang="en-US" sz="2800" dirty="0" smtClean="0"/>
          </a:p>
          <a:p>
            <a:pPr>
              <a:lnSpc>
                <a:spcPct val="150000"/>
              </a:lnSpc>
            </a:pPr>
            <a:r>
              <a:rPr lang="el-GR" sz="3200" dirty="0" smtClean="0"/>
              <a:t>𝜒</a:t>
            </a:r>
            <a:r>
              <a:rPr lang="el-GR" sz="3200" dirty="0"/>
              <a:t>(𝜃</a:t>
            </a:r>
            <a:r>
              <a:rPr lang="el-GR" sz="3200" dirty="0" smtClean="0"/>
              <a:t>)</a:t>
            </a:r>
            <a:r>
              <a:rPr lang="en-US" sz="3200" dirty="0" smtClean="0"/>
              <a:t> </a:t>
            </a:r>
            <a:r>
              <a:rPr lang="el-GR" sz="3200" dirty="0" smtClean="0"/>
              <a:t>=</a:t>
            </a:r>
            <a:r>
              <a:rPr lang="en-US" sz="3200" dirty="0" smtClean="0"/>
              <a:t> </a:t>
            </a:r>
            <a:r>
              <a:rPr lang="el-GR" sz="3200" dirty="0" smtClean="0"/>
              <a:t>Δ𝐿</a:t>
            </a:r>
            <a:r>
              <a:rPr lang="el-GR" sz="2800" baseline="-25000" dirty="0" smtClean="0"/>
              <a:t>𝑡𝑖𝑏𝑖𝑎</a:t>
            </a:r>
            <a:r>
              <a:rPr lang="el-GR" sz="3200" dirty="0" smtClean="0"/>
              <a:t>(</a:t>
            </a:r>
            <a:r>
              <a:rPr lang="el-GR" sz="3200" dirty="0"/>
              <a:t>𝜃</a:t>
            </a:r>
            <a:r>
              <a:rPr lang="el-GR" sz="3200" dirty="0" smtClean="0"/>
              <a:t>)</a:t>
            </a:r>
            <a:r>
              <a:rPr lang="en-US" sz="3200" dirty="0" smtClean="0"/>
              <a:t> </a:t>
            </a:r>
            <a:r>
              <a:rPr lang="el-GR" sz="3200" dirty="0" smtClean="0"/>
              <a:t>−</a:t>
            </a:r>
            <a:r>
              <a:rPr lang="en-US" sz="3200" dirty="0" smtClean="0"/>
              <a:t> </a:t>
            </a:r>
            <a:r>
              <a:rPr lang="el-GR" sz="3200" dirty="0" smtClean="0"/>
              <a:t>Δ</a:t>
            </a:r>
            <a:r>
              <a:rPr lang="el-GR" sz="3200" dirty="0"/>
              <a:t>𝐿</a:t>
            </a:r>
            <a:r>
              <a:rPr lang="el-GR" sz="2800" baseline="-25000" dirty="0"/>
              <a:t>𝑓𝑒𝑚𝑢𝑟</a:t>
            </a:r>
            <a:r>
              <a:rPr lang="el-GR" sz="3200" dirty="0"/>
              <a:t>(𝜃) Δ</a:t>
            </a:r>
            <a:r>
              <a:rPr lang="el-GR" sz="3200" dirty="0" smtClean="0"/>
              <a:t>𝐿</a:t>
            </a:r>
            <a:r>
              <a:rPr lang="el-GR" sz="2800" baseline="-25000" dirty="0" smtClean="0"/>
              <a:t>𝑡𝑖𝑏𝑖𝑎</a:t>
            </a:r>
            <a:r>
              <a:rPr lang="el-GR" sz="3200" dirty="0"/>
              <a:t>(𝜃) </a:t>
            </a:r>
            <a:r>
              <a:rPr lang="en-US" sz="3200" dirty="0" smtClean="0"/>
              <a:t>		                         </a:t>
            </a:r>
            <a:r>
              <a:rPr lang="el-GR" sz="3200" dirty="0" smtClean="0"/>
              <a:t>(</a:t>
            </a:r>
            <a:r>
              <a:rPr lang="el-GR" sz="3200" dirty="0"/>
              <a:t>1</a:t>
            </a:r>
            <a:r>
              <a:rPr lang="el-GR" sz="3200" dirty="0" smtClean="0"/>
              <a:t>)</a:t>
            </a:r>
            <a:endParaRPr lang="en-US" sz="3200" dirty="0" smtClean="0"/>
          </a:p>
          <a:p>
            <a:pPr>
              <a:lnSpc>
                <a:spcPct val="150000"/>
              </a:lnSpc>
            </a:pPr>
            <a:r>
              <a:rPr lang="el-GR" sz="2800" dirty="0" smtClean="0"/>
              <a:t> </a:t>
            </a:r>
            <a:endParaRPr lang="el-GR" sz="2800" dirty="0"/>
          </a:p>
          <a:p>
            <a:pPr>
              <a:lnSpc>
                <a:spcPct val="150000"/>
              </a:lnSpc>
            </a:pPr>
            <a:r>
              <a:rPr lang="en-US" sz="2800" dirty="0"/>
              <a:t>where, </a:t>
            </a:r>
          </a:p>
          <a:p>
            <a:pPr>
              <a:lnSpc>
                <a:spcPct val="150000"/>
              </a:lnSpc>
            </a:pPr>
            <a:r>
              <a:rPr lang="el-GR" sz="3200" dirty="0"/>
              <a:t>Δ𝐿</a:t>
            </a:r>
            <a:r>
              <a:rPr lang="el-GR" sz="3200" baseline="-25000" dirty="0"/>
              <a:t>𝑡𝑖𝑏𝑖𝑎</a:t>
            </a:r>
            <a:r>
              <a:rPr lang="el-GR" sz="3200" dirty="0"/>
              <a:t>(𝜃</a:t>
            </a:r>
            <a:r>
              <a:rPr lang="el-GR" sz="3200" dirty="0" smtClean="0"/>
              <a:t>)</a:t>
            </a:r>
            <a:r>
              <a:rPr lang="en-US" sz="3200" dirty="0" smtClean="0"/>
              <a:t> </a:t>
            </a:r>
            <a:r>
              <a:rPr lang="el-GR" sz="3200" dirty="0" smtClean="0"/>
              <a:t>= </a:t>
            </a:r>
            <a:r>
              <a:rPr lang="el-GR" sz="3200" dirty="0"/>
              <a:t>𝐶</a:t>
            </a:r>
            <a:r>
              <a:rPr lang="el-GR" sz="3200" baseline="-25000" dirty="0"/>
              <a:t>𝑡𝑖𝑏𝑖𝑎</a:t>
            </a:r>
            <a:r>
              <a:rPr lang="el-GR" sz="2800" baseline="-25000" dirty="0"/>
              <a:t> 𝑓𝑖𝑛𝑎𝑙</a:t>
            </a:r>
            <a:r>
              <a:rPr lang="el-GR" sz="2400" dirty="0"/>
              <a:t>(</a:t>
            </a:r>
            <a:r>
              <a:rPr lang="el-GR" sz="3200" dirty="0"/>
              <a:t>𝜃</a:t>
            </a:r>
            <a:r>
              <a:rPr lang="el-GR" sz="3200" dirty="0" smtClean="0"/>
              <a:t>)</a:t>
            </a:r>
            <a:r>
              <a:rPr lang="en-US" sz="3200" dirty="0" smtClean="0"/>
              <a:t> </a:t>
            </a:r>
            <a:r>
              <a:rPr lang="el-GR" sz="3200" dirty="0" smtClean="0"/>
              <a:t>−</a:t>
            </a:r>
            <a:r>
              <a:rPr lang="en-US" sz="3200" dirty="0" smtClean="0"/>
              <a:t> </a:t>
            </a:r>
            <a:r>
              <a:rPr lang="el-GR" sz="3200" dirty="0" smtClean="0"/>
              <a:t>𝐶</a:t>
            </a:r>
            <a:r>
              <a:rPr lang="el-GR" sz="3200" baseline="-25000" dirty="0" smtClean="0"/>
              <a:t>𝑡𝑖𝑏𝑖𝑎</a:t>
            </a:r>
            <a:r>
              <a:rPr lang="el-GR" sz="2800" baseline="-25000" dirty="0" smtClean="0"/>
              <a:t> </a:t>
            </a:r>
            <a:r>
              <a:rPr lang="el-GR" sz="2800" baseline="-25000" dirty="0"/>
              <a:t>𝑖𝑛𝑖𝑡𝑎𝑙</a:t>
            </a:r>
            <a:r>
              <a:rPr lang="el-GR" sz="3200" dirty="0"/>
              <a:t>(𝜃) </a:t>
            </a:r>
            <a:r>
              <a:rPr lang="en-US" sz="3200" dirty="0" smtClean="0"/>
              <a:t>		                         </a:t>
            </a:r>
            <a:r>
              <a:rPr lang="el-GR" sz="3200" dirty="0" smtClean="0"/>
              <a:t>(</a:t>
            </a:r>
            <a:r>
              <a:rPr lang="el-GR" sz="3200" dirty="0"/>
              <a:t>2)</a:t>
            </a:r>
            <a:r>
              <a:rPr lang="el-GR" sz="2800" dirty="0"/>
              <a:t> </a:t>
            </a:r>
          </a:p>
          <a:p>
            <a:pPr>
              <a:lnSpc>
                <a:spcPct val="150000"/>
              </a:lnSpc>
            </a:pPr>
            <a:r>
              <a:rPr lang="el-GR" sz="3200" dirty="0"/>
              <a:t>Δ𝐿</a:t>
            </a:r>
            <a:r>
              <a:rPr lang="el-GR" sz="3200" baseline="-25000" dirty="0"/>
              <a:t>𝑓𝑒𝑚𝑢𝑟</a:t>
            </a:r>
            <a:r>
              <a:rPr lang="el-GR" sz="3200" dirty="0"/>
              <a:t>(𝜃</a:t>
            </a:r>
            <a:r>
              <a:rPr lang="el-GR" sz="3200" dirty="0" smtClean="0"/>
              <a:t>)</a:t>
            </a:r>
            <a:r>
              <a:rPr lang="en-US" sz="3200" dirty="0" smtClean="0"/>
              <a:t> </a:t>
            </a:r>
            <a:r>
              <a:rPr lang="el-GR" sz="3200" dirty="0" smtClean="0"/>
              <a:t>= </a:t>
            </a:r>
            <a:r>
              <a:rPr lang="el-GR" sz="3200" dirty="0"/>
              <a:t>𝐶</a:t>
            </a:r>
            <a:r>
              <a:rPr lang="el-GR" sz="3200" baseline="-25000" dirty="0"/>
              <a:t>𝑓𝑒𝑚𝑢𝑟 </a:t>
            </a:r>
            <a:r>
              <a:rPr lang="el-GR" sz="2800" baseline="-25000" dirty="0"/>
              <a:t>𝑓𝑖𝑛𝑎𝑙</a:t>
            </a:r>
            <a:r>
              <a:rPr lang="el-GR" sz="3200" dirty="0"/>
              <a:t>(𝜃</a:t>
            </a:r>
            <a:r>
              <a:rPr lang="el-GR" sz="3200" dirty="0" smtClean="0"/>
              <a:t>)</a:t>
            </a:r>
            <a:r>
              <a:rPr lang="en-US" sz="3200" dirty="0" smtClean="0"/>
              <a:t> </a:t>
            </a:r>
            <a:r>
              <a:rPr lang="el-GR" sz="3200" dirty="0" smtClean="0"/>
              <a:t>−</a:t>
            </a:r>
            <a:r>
              <a:rPr lang="en-US" sz="3200" dirty="0" smtClean="0"/>
              <a:t> </a:t>
            </a:r>
            <a:r>
              <a:rPr lang="el-GR" sz="3200" dirty="0" smtClean="0"/>
              <a:t>𝐶</a:t>
            </a:r>
            <a:r>
              <a:rPr lang="el-GR" sz="3200" baseline="-25000" dirty="0" smtClean="0"/>
              <a:t>𝑓𝑒𝑚𝑢𝑟</a:t>
            </a:r>
            <a:r>
              <a:rPr lang="el-GR" sz="2800" baseline="-25000" dirty="0" smtClean="0"/>
              <a:t> </a:t>
            </a:r>
            <a:r>
              <a:rPr lang="el-GR" sz="2800" baseline="-25000" dirty="0"/>
              <a:t>𝑖𝑛𝑖𝑡𝑎𝑙</a:t>
            </a:r>
            <a:r>
              <a:rPr lang="el-GR" sz="3200" dirty="0"/>
              <a:t>(𝜃</a:t>
            </a:r>
            <a:r>
              <a:rPr lang="el-GR" sz="3200" dirty="0" smtClean="0"/>
              <a:t>)</a:t>
            </a:r>
            <a:r>
              <a:rPr lang="en-US" sz="3200" dirty="0" smtClean="0"/>
              <a:t>		                         (3)</a:t>
            </a:r>
          </a:p>
          <a:p>
            <a:pPr>
              <a:lnSpc>
                <a:spcPct val="150000"/>
              </a:lnSpc>
            </a:pPr>
            <a:endParaRPr lang="el-GR" sz="3200" dirty="0"/>
          </a:p>
          <a:p>
            <a:pPr>
              <a:lnSpc>
                <a:spcPct val="150000"/>
              </a:lnSpc>
            </a:pPr>
            <a:r>
              <a:rPr lang="en-US" sz="2800" dirty="0"/>
              <a:t>are the corresponding incremental differences of the contact arc lengths.</a:t>
            </a:r>
          </a:p>
        </p:txBody>
      </p:sp>
      <p:sp>
        <p:nvSpPr>
          <p:cNvPr id="41" name="TextBox 40"/>
          <p:cNvSpPr txBox="1"/>
          <p:nvPr/>
        </p:nvSpPr>
        <p:spPr>
          <a:xfrm>
            <a:off x="14209519" y="20155994"/>
            <a:ext cx="10263391" cy="523220"/>
          </a:xfrm>
          <a:prstGeom prst="rect">
            <a:avLst/>
          </a:prstGeom>
          <a:noFill/>
        </p:spPr>
        <p:txBody>
          <a:bodyPr wrap="square" rtlCol="0">
            <a:spAutoFit/>
          </a:bodyPr>
          <a:lstStyle/>
          <a:p>
            <a:pPr algn="ctr"/>
            <a:r>
              <a:rPr lang="en-US" sz="2800" b="1" dirty="0" smtClean="0"/>
              <a:t>Fig. 5. </a:t>
            </a:r>
            <a:r>
              <a:rPr lang="en-US" sz="2800" dirty="0"/>
              <a:t>Kinematics of the tibia and femur </a:t>
            </a:r>
          </a:p>
        </p:txBody>
      </p:sp>
      <p:sp>
        <p:nvSpPr>
          <p:cNvPr id="42" name="TextBox 41"/>
          <p:cNvSpPr txBox="1"/>
          <p:nvPr/>
        </p:nvSpPr>
        <p:spPr>
          <a:xfrm>
            <a:off x="15217977" y="25260246"/>
            <a:ext cx="8554064" cy="1384995"/>
          </a:xfrm>
          <a:prstGeom prst="rect">
            <a:avLst/>
          </a:prstGeom>
          <a:noFill/>
        </p:spPr>
        <p:txBody>
          <a:bodyPr wrap="square" rtlCol="0">
            <a:spAutoFit/>
          </a:bodyPr>
          <a:lstStyle/>
          <a:p>
            <a:r>
              <a:rPr lang="en-US" sz="2800" b="1" dirty="0" smtClean="0"/>
              <a:t>Fig. 6. </a:t>
            </a:r>
            <a:r>
              <a:rPr lang="en-US" sz="2800" dirty="0"/>
              <a:t>Sliding and rolling ratio of the proposed joint. </a:t>
            </a:r>
            <a:r>
              <a:rPr lang="en-US" sz="2800" dirty="0" smtClean="0"/>
              <a:t>Trend </a:t>
            </a:r>
            <a:r>
              <a:rPr lang="en-US" sz="2800" dirty="0"/>
              <a:t>line (red hashed line) shows the average rolling-sliding ratio over the motion. </a:t>
            </a:r>
          </a:p>
        </p:txBody>
      </p:sp>
      <p:sp>
        <p:nvSpPr>
          <p:cNvPr id="44" name="TextBox 43"/>
          <p:cNvSpPr txBox="1"/>
          <p:nvPr/>
        </p:nvSpPr>
        <p:spPr>
          <a:xfrm>
            <a:off x="20419069" y="27396706"/>
            <a:ext cx="10695877" cy="861774"/>
          </a:xfrm>
          <a:prstGeom prst="rect">
            <a:avLst/>
          </a:prstGeom>
          <a:noFill/>
        </p:spPr>
        <p:txBody>
          <a:bodyPr wrap="none" rtlCol="0">
            <a:spAutoFit/>
          </a:bodyPr>
          <a:lstStyle/>
          <a:p>
            <a:r>
              <a:rPr lang="en-US" sz="5000" dirty="0" smtClean="0"/>
              <a:t>Moment arm and mechanical advantage</a:t>
            </a:r>
            <a:endParaRPr lang="en-US" sz="5000" dirty="0"/>
          </a:p>
        </p:txBody>
      </p:sp>
      <p:sp>
        <p:nvSpPr>
          <p:cNvPr id="45" name="TextBox 44"/>
          <p:cNvSpPr txBox="1"/>
          <p:nvPr/>
        </p:nvSpPr>
        <p:spPr>
          <a:xfrm>
            <a:off x="15356591" y="35184557"/>
            <a:ext cx="21659452" cy="1384995"/>
          </a:xfrm>
          <a:prstGeom prst="rect">
            <a:avLst/>
          </a:prstGeom>
          <a:noFill/>
        </p:spPr>
        <p:txBody>
          <a:bodyPr wrap="square" rtlCol="0">
            <a:spAutoFit/>
          </a:bodyPr>
          <a:lstStyle/>
          <a:p>
            <a:pPr>
              <a:lnSpc>
                <a:spcPct val="150000"/>
              </a:lnSpc>
            </a:pPr>
            <a:r>
              <a:rPr lang="en-US" sz="2800" dirty="0" smtClean="0"/>
              <a:t>Increasing the moment arm of the joint increases mechanical advantage. A pin joint does not have a changing moment arm and the mechanical advantage is fixed, while our joint allows for changing mechanical advantage throughout the movement.</a:t>
            </a:r>
            <a:endParaRPr lang="en-US" sz="2800" dirty="0"/>
          </a:p>
        </p:txBody>
      </p:sp>
      <p:sp>
        <p:nvSpPr>
          <p:cNvPr id="46" name="TextBox 45"/>
          <p:cNvSpPr txBox="1"/>
          <p:nvPr/>
        </p:nvSpPr>
        <p:spPr>
          <a:xfrm>
            <a:off x="15241614" y="34103918"/>
            <a:ext cx="9644579" cy="954107"/>
          </a:xfrm>
          <a:prstGeom prst="rect">
            <a:avLst/>
          </a:prstGeom>
          <a:noFill/>
        </p:spPr>
        <p:txBody>
          <a:bodyPr wrap="square" rtlCol="0">
            <a:spAutoFit/>
          </a:bodyPr>
          <a:lstStyle/>
          <a:p>
            <a:r>
              <a:rPr lang="en-US" sz="2800" b="1" dirty="0" smtClean="0"/>
              <a:t>Fig. 7. </a:t>
            </a:r>
            <a:r>
              <a:rPr lang="en-US" sz="2800" dirty="0" smtClean="0"/>
              <a:t>Radius arm as a function of joint angle. Where the red hashed line is a comparably sized pin joint.</a:t>
            </a:r>
            <a:endParaRPr lang="en-US" sz="2800" dirty="0"/>
          </a:p>
        </p:txBody>
      </p:sp>
      <p:sp>
        <p:nvSpPr>
          <p:cNvPr id="47" name="TextBox 46"/>
          <p:cNvSpPr txBox="1"/>
          <p:nvPr/>
        </p:nvSpPr>
        <p:spPr>
          <a:xfrm>
            <a:off x="26857361" y="34109295"/>
            <a:ext cx="10010327" cy="954107"/>
          </a:xfrm>
          <a:prstGeom prst="rect">
            <a:avLst/>
          </a:prstGeom>
          <a:noFill/>
        </p:spPr>
        <p:txBody>
          <a:bodyPr wrap="square" rtlCol="0">
            <a:spAutoFit/>
          </a:bodyPr>
          <a:lstStyle/>
          <a:p>
            <a:r>
              <a:rPr lang="en-US" sz="2800" b="1" dirty="0" smtClean="0"/>
              <a:t>Fig. 8.</a:t>
            </a:r>
            <a:r>
              <a:rPr lang="en-US" sz="2800" dirty="0" smtClean="0"/>
              <a:t> Torque required for rotation of a 45 Kg load using the proposed joint compared to a pin joint (red hashed line).</a:t>
            </a:r>
            <a:endParaRPr lang="en-US" sz="2800" dirty="0"/>
          </a:p>
        </p:txBody>
      </p:sp>
      <p:sp>
        <p:nvSpPr>
          <p:cNvPr id="49" name="TextBox 48"/>
          <p:cNvSpPr txBox="1"/>
          <p:nvPr/>
        </p:nvSpPr>
        <p:spPr>
          <a:xfrm>
            <a:off x="38414525" y="26006019"/>
            <a:ext cx="11077053" cy="954107"/>
          </a:xfrm>
          <a:prstGeom prst="rect">
            <a:avLst/>
          </a:prstGeom>
          <a:noFill/>
        </p:spPr>
        <p:txBody>
          <a:bodyPr wrap="square" rtlCol="0">
            <a:spAutoFit/>
          </a:bodyPr>
          <a:lstStyle/>
          <a:p>
            <a:r>
              <a:rPr lang="en-US" sz="2800" b="1" dirty="0" smtClean="0"/>
              <a:t>Fig. 9. </a:t>
            </a:r>
            <a:r>
              <a:rPr lang="en-US" sz="2800" dirty="0" smtClean="0"/>
              <a:t>Complete model of knee joint, including pneumatic actuator for dynamic pressure changes during gait changes or joint flexion.</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593</TotalTime>
  <Words>900</Words>
  <Application>Microsoft Office PowerPoint</Application>
  <PresentationFormat>Custom</PresentationFormat>
  <Paragraphs>131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 Horchler</dc:creator>
  <cp:lastModifiedBy>Ben Bolen</cp:lastModifiedBy>
  <cp:revision>31</cp:revision>
  <dcterms:created xsi:type="dcterms:W3CDTF">2010-04-01T14:38:26Z</dcterms:created>
  <dcterms:modified xsi:type="dcterms:W3CDTF">2019-05-14T23:13:08Z</dcterms:modified>
</cp:coreProperties>
</file>