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4351" r:id="rId3"/>
    <p:sldId id="4353" r:id="rId4"/>
    <p:sldId id="4354" r:id="rId5"/>
    <p:sldId id="4355" r:id="rId6"/>
    <p:sldId id="4356" r:id="rId7"/>
    <p:sldId id="4357" r:id="rId8"/>
    <p:sldId id="4358" r:id="rId9"/>
    <p:sldId id="4359" r:id="rId10"/>
    <p:sldId id="4360" r:id="rId11"/>
    <p:sldId id="4361" r:id="rId12"/>
    <p:sldId id="4362" r:id="rId13"/>
    <p:sldId id="4363" r:id="rId14"/>
    <p:sldId id="257" r:id="rId15"/>
    <p:sldId id="4352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787B9-99D2-4C17-8165-B519936ACD86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87B46-0D3E-4212-9266-6D19AE4D5E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046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EA786-3CF2-896F-966F-759727078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881EBD-5F95-4757-8651-344E210FD1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01E958-AB9A-1E56-275D-F8F04B2C4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>
                <a:effectLst/>
              </a:rPr>
              <a:t>SUSO </a:t>
            </a:r>
            <a:r>
              <a:rPr lang="fr-FR" dirty="0"/>
              <a:t>: Stable, Compréhensible (</a:t>
            </a:r>
            <a:r>
              <a:rPr lang="fr-FR" dirty="0" err="1"/>
              <a:t>Understood</a:t>
            </a:r>
            <a:r>
              <a:rPr lang="fr-FR" dirty="0"/>
              <a:t>), Simple et Évident (</a:t>
            </a:r>
            <a:r>
              <a:rPr lang="fr-FR" dirty="0" err="1"/>
              <a:t>Obvious</a:t>
            </a:r>
            <a:r>
              <a:rPr lang="fr-FR" dirty="0"/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59617-4D3F-BC99-543D-0020940CFF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C8059-C34A-4EED-A68B-6F308A989A2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426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E94B1-067E-851B-EEEA-C8DF34C5E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D69D0F-57B9-8DF7-7DB3-EED9A2F884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DA388D-C27D-769A-4F54-EAC71AE64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>
                <a:effectLst/>
              </a:rPr>
              <a:t>SUSO </a:t>
            </a:r>
            <a:r>
              <a:rPr lang="fr-FR" dirty="0"/>
              <a:t>: Stable, Compréhensible (</a:t>
            </a:r>
            <a:r>
              <a:rPr lang="fr-FR" dirty="0" err="1"/>
              <a:t>Understood</a:t>
            </a:r>
            <a:r>
              <a:rPr lang="fr-FR" dirty="0"/>
              <a:t>), Simple et Évident (</a:t>
            </a:r>
            <a:r>
              <a:rPr lang="fr-FR" dirty="0" err="1"/>
              <a:t>Obvious</a:t>
            </a:r>
            <a:r>
              <a:rPr lang="fr-FR" dirty="0"/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0B4FB-DF83-5C89-DD98-94B9142182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6C8059-C34A-4EED-A68B-6F308A989A2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64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DFF595-3ED0-DAEC-CD51-26A2CEC04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795FB3-760E-0563-AD25-607CCEF14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F38005-B4F2-B5F7-6C98-6DC77326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7D8C-B8CA-4629-9918-337B51DECD9D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2355A2-E469-0FDE-9CAA-D5A1B093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EE4602-8349-8C87-9149-64189FA61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0140-7DA9-4CDC-B627-B1A2DBA5B3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538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D0E542-C94A-1857-D25C-5F400E67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D43EA4-44CB-D291-0A92-52E17E97D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391D26-4F38-E010-1D12-C827AE748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7D8C-B8CA-4629-9918-337B51DECD9D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4E0356-FB66-0E99-4B2A-644E1E060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47FA4C-7F4C-1F71-96DD-0C0D0BF4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0140-7DA9-4CDC-B627-B1A2DBA5B3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12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B4E961-D76D-8ED0-4159-576C7C003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E85B378-5918-BA90-DD40-95B487A7A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FB98B4-2229-089C-D2F9-527DA9A2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7D8C-B8CA-4629-9918-337B51DECD9D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F5A5E8-5397-9862-3D59-5BD2F108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C62FD0-D5EF-B3DB-A23B-8DF21EFF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0140-7DA9-4CDC-B627-B1A2DBA5B3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61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D60C41-FE25-1EC9-6D1A-06084859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88C3FD-D593-8795-A9BF-E8AD7F3A1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0C4289-11C1-5350-6EF5-A0D2DF00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7D8C-B8CA-4629-9918-337B51DECD9D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1EB227-A001-64FE-AAA7-360767A93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7F31D6-13A5-A805-84C2-86E70199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0140-7DA9-4CDC-B627-B1A2DBA5B3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29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E3AB5-4287-5293-2988-8C9004283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D45783-0564-851A-5992-CF5808BDE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C2921B-23C6-275B-5B68-CEB58A07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7D8C-B8CA-4629-9918-337B51DECD9D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C26B49-42B6-EBC0-7538-6426C2D4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26DE54-1BB2-9B6C-DEDA-C805F14A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0140-7DA9-4CDC-B627-B1A2DBA5B3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75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90DC59-5350-284D-4F5E-F71190BC3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0070F0-4148-9F23-DC11-16E63E581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E1F993-B9D6-AD24-A998-063217C19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71E872-07AE-5B04-A65B-A81CBB16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7D8C-B8CA-4629-9918-337B51DECD9D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B79A3D-4A0D-47B3-3378-2A414232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8C1659-8CE2-446F-ADF7-A92DA3AA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0140-7DA9-4CDC-B627-B1A2DBA5B3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11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2B05EF-599C-2EEB-150F-72DC98D80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E66946-1068-EA87-8A47-E62AFE795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473675-71A8-CFAA-FACF-0E6D62F7E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D5EB00-6F9B-11EE-DD60-2C9DCF598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779275D-47BF-2646-185C-4898B380D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07D0DE1-04A3-053D-64D0-F5FC05F4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7D8C-B8CA-4629-9918-337B51DECD9D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9DDFEA-EEE2-117C-52E2-866CC691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E13C7D-8B43-9A11-12EE-A2DD2E09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0140-7DA9-4CDC-B627-B1A2DBA5B3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92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D41F72-7BD3-7302-7C4B-41AF00B0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7980E5F-3F42-3F5E-3B5C-44F1C3E8F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7D8C-B8CA-4629-9918-337B51DECD9D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B9BF92-0C4D-A0B9-F043-9A625582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E141E6-855A-40E6-90F9-959DCD41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0140-7DA9-4CDC-B627-B1A2DBA5B3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53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F1B84CE-C482-CDAE-37FA-5D70B8E52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7D8C-B8CA-4629-9918-337B51DECD9D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4CA86EB-26A3-AB55-B754-42447D6DD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4E39F5-0D0E-E7F2-E839-911D3F00C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0140-7DA9-4CDC-B627-B1A2DBA5B3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27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02C422-9DF2-5094-457F-3E63C0818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9CD41-3502-B4D4-A445-16D144B23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72FC09-2767-71C7-B439-DF3159933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D1B657-E72F-3765-99E2-5372C545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7D8C-B8CA-4629-9918-337B51DECD9D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8B38DB-16BA-B1C5-9829-2CE98C6E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88BF91-86E9-EAC1-604F-0403C371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0140-7DA9-4CDC-B627-B1A2DBA5B3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22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66C6F-67F6-2B55-2A6E-DB8FF852A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C411424-C228-A8C0-9EC1-CBE8DB5E8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B611D2-CDAB-4357-DA40-3428FF216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EA2D9F-0066-5312-C2BF-0A08975F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7D8C-B8CA-4629-9918-337B51DECD9D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A48DA6-D8FC-DA69-8F02-D2B993B7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BACF7C-BAC7-E8B9-0351-7769A1B1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00140-7DA9-4CDC-B627-B1A2DBA5B3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60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3002EB3-CB0B-3C33-69CB-BCABA607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C97DB6-A88E-4D56-5CC2-972B78B32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DB296A-1308-C028-897C-7C159C6C9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C7D8C-B8CA-4629-9918-337B51DECD9D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A9A4D9-8F2A-0616-A01C-801B7A96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6461B9-7863-23BB-8139-47731B1AC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00140-7DA9-4CDC-B627-B1A2DBA5B346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C467181-BC47-7673-6055-87C780366AAD}"/>
              </a:ext>
            </a:extLst>
          </p:cNvPr>
          <p:cNvGrpSpPr/>
          <p:nvPr userDrawn="1"/>
        </p:nvGrpSpPr>
        <p:grpSpPr>
          <a:xfrm>
            <a:off x="153122" y="6426354"/>
            <a:ext cx="912956" cy="366743"/>
            <a:chOff x="6712526" y="4848420"/>
            <a:chExt cx="912956" cy="3667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187615-F9AD-03B3-446A-90EA0FEA3120}"/>
                </a:ext>
              </a:extLst>
            </p:cNvPr>
            <p:cNvSpPr/>
            <p:nvPr/>
          </p:nvSpPr>
          <p:spPr>
            <a:xfrm>
              <a:off x="6712526" y="4848420"/>
              <a:ext cx="912955" cy="3667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" name="Picture 12">
              <a:extLst>
                <a:ext uri="{FF2B5EF4-FFF2-40B4-BE49-F238E27FC236}">
                  <a16:creationId xmlns:a16="http://schemas.microsoft.com/office/drawing/2014/main" id="{DB038E64-89D6-D15F-7437-1C29BD4F8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2271" y="4848420"/>
              <a:ext cx="663211" cy="366743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0" name="Picture 13">
              <a:extLst>
                <a:ext uri="{FF2B5EF4-FFF2-40B4-BE49-F238E27FC236}">
                  <a16:creationId xmlns:a16="http://schemas.microsoft.com/office/drawing/2014/main" id="{9DEEC87B-EEC9-A64F-212C-6F543A138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9261" y="4884664"/>
              <a:ext cx="233436" cy="2942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31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/13790eaf28ff8077bff1ecf61771656f?pvs=25#13790eaf28ff80379713e04b2b9a5a8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/13790eaf28ff8077bff1ecf61771656f?pvs=25#13790eaf28ff80c2b422feb9d90cdd79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/13790eaf28ff8077bff1ecf61771656f?pvs=25#13790eaf28ff805391e0d973282bfd4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/13790eaf28ff8077bff1ecf61771656f?pvs=25#13790eaf28ff80b38606e7b5fdc519b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7787-A3FD-0BB5-8DA4-5A1837ED27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Agile4Enterprise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A452EC-578E-AE65-2A4E-C90FE33277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Manuel utilisateur Radar</a:t>
            </a:r>
          </a:p>
        </p:txBody>
      </p:sp>
    </p:spTree>
    <p:extLst>
      <p:ext uri="{BB962C8B-B14F-4D97-AF65-F5344CB8AC3E}">
        <p14:creationId xmlns:p14="http://schemas.microsoft.com/office/powerpoint/2010/main" val="3825532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8177E-8F3E-9851-E899-A1AD58AE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effectLst/>
                <a:hlinkClick r:id="rId2" action="ppaction://hlinkfile"/>
              </a:rPr>
              <a:t>Axe Réactive</a:t>
            </a:r>
            <a:r>
              <a:rPr lang="fr-FR" b="1" dirty="0">
                <a:effectLst/>
              </a:rPr>
              <a:t> (court terme)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07BDDF-93B4-09C2-51FC-25C253B5E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Répondre immédiatement aux urgences et imprévus.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Prise de décision rapide et gestion des risques.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Exécution immédiate des actions sans transformation profonde, sans anticipation, mais sans remettre en cause la planification.</a:t>
            </a:r>
          </a:p>
        </p:txBody>
      </p:sp>
    </p:spTree>
    <p:extLst>
      <p:ext uri="{BB962C8B-B14F-4D97-AF65-F5344CB8AC3E}">
        <p14:creationId xmlns:p14="http://schemas.microsoft.com/office/powerpoint/2010/main" val="1301080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607973-791D-65C5-CAEC-03F9FF90C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effectLst/>
                <a:hlinkClick r:id="rId2" action="ppaction://hlinkfile"/>
              </a:rPr>
              <a:t>Axe Flexible</a:t>
            </a:r>
            <a:r>
              <a:rPr lang="fr-FR" b="1" dirty="0">
                <a:effectLst/>
              </a:rPr>
              <a:t> (moyen terme)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65ACC0-6A72-1F1A-EDBD-1954D6B9D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Ajustements temporaires aux changements sans modifier la structure, basés sur les feedbacks pour ajuster les priorités.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L'organisation peut ajuster ses priorités à plusieurs niveaux (stratégique, tactique, opérationnel) grâce à une meilleure coordination.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Adaptation des méthodes, produits et services aux besoins variés.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Capacité à absorber les chocs plutôt que d’y réagir brutalement.</a:t>
            </a:r>
          </a:p>
        </p:txBody>
      </p:sp>
    </p:spTree>
    <p:extLst>
      <p:ext uri="{BB962C8B-B14F-4D97-AF65-F5344CB8AC3E}">
        <p14:creationId xmlns:p14="http://schemas.microsoft.com/office/powerpoint/2010/main" val="2522712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25DB16-2363-0770-5D31-311AB8EC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effectLst/>
                <a:hlinkClick r:id="rId2" action="ppaction://hlinkfile"/>
              </a:rPr>
              <a:t>Axe Adaptatif</a:t>
            </a:r>
            <a:r>
              <a:rPr lang="fr-FR" b="1" dirty="0">
                <a:effectLst/>
              </a:rPr>
              <a:t> (long terme)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81B0EB-FBA6-49F6-38C4-4E61C61D0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Transformation durable des stratégies, processus et structures, basé sur une gestion dynamique des objectifs, et des feedbacks continus.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Investissement dans les compétences et évolution organisationnelle.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Vision long terme pour rester compétitif face aux évolutions du marché et des besoins des parties prenantes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Planification adaptative basée sur les événements (</a:t>
            </a:r>
            <a:r>
              <a:rPr lang="fr-FR" dirty="0" err="1"/>
              <a:t>event-driven</a:t>
            </a:r>
            <a:r>
              <a:rPr lang="fr-FR" dirty="0"/>
              <a:t>).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1669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5FF6B-0FC5-2A53-009A-6B9BB18CE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effectLst/>
                <a:hlinkClick r:id="rId2" action="ppaction://hlinkfile"/>
              </a:rPr>
              <a:t>Axe Proactif</a:t>
            </a:r>
            <a:r>
              <a:rPr lang="fr-FR" b="1" dirty="0">
                <a:effectLst/>
              </a:rPr>
              <a:t> (anticipation)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9A304E-16E0-5815-99F1-D96146DE8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Initier le changement et expérimenter avant que le besoin n’émerge.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Déclencher des cycles d’apprentissage et d’amélioration continue, intégration fluide des retours terrain dans les décisions stratégiques.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Être acteur du changement plutôt que de le subir.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Anticipation proactive des opportunités et des risques.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1243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825D91-4779-CEBC-D93D-92AA053B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Ecarts et actions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E2FAF81B-9E13-2A7F-2EAC-50AEC0E770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333820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38593449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06836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0630161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521548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85631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Score actuel</a:t>
                      </a:r>
                      <a:r>
                        <a:rPr lang="fr-FR" dirty="0"/>
                        <a:t> (1–5)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Score cible</a:t>
                      </a:r>
                      <a:r>
                        <a:rPr lang="fr-FR" dirty="0"/>
                        <a:t> (1–5)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Écart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Action prioritaire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649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Réactivité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2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Flexibilité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33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Adaptabilité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04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Proactivité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137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001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BE6B7-5AD0-C82A-1B5C-CAE84C8FF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1EB67AF-5937-650A-28E2-08ECA84AD260}"/>
              </a:ext>
            </a:extLst>
          </p:cNvPr>
          <p:cNvSpPr/>
          <p:nvPr/>
        </p:nvSpPr>
        <p:spPr>
          <a:xfrm>
            <a:off x="3864717" y="1294229"/>
            <a:ext cx="4407088" cy="4464593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89943B6-8FCC-1F15-672D-6D6966BECF7F}"/>
              </a:ext>
            </a:extLst>
          </p:cNvPr>
          <p:cNvSpPr>
            <a:spLocks noChangeAspect="1"/>
          </p:cNvSpPr>
          <p:nvPr/>
        </p:nvSpPr>
        <p:spPr>
          <a:xfrm>
            <a:off x="4781921" y="2220183"/>
            <a:ext cx="2547820" cy="2547820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AF3FFB0-F5BD-57B4-5494-C30176C183D4}"/>
              </a:ext>
            </a:extLst>
          </p:cNvPr>
          <p:cNvSpPr>
            <a:spLocks noChangeAspect="1"/>
          </p:cNvSpPr>
          <p:nvPr/>
        </p:nvSpPr>
        <p:spPr>
          <a:xfrm>
            <a:off x="2983971" y="413242"/>
            <a:ext cx="6146601" cy="6146601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2C6CBC5-FB98-7CDF-49C2-12F6E1D01D33}"/>
              </a:ext>
            </a:extLst>
          </p:cNvPr>
          <p:cNvCxnSpPr>
            <a:cxnSpLocks/>
            <a:stCxn id="47" idx="4"/>
            <a:endCxn id="47" idx="0"/>
          </p:cNvCxnSpPr>
          <p:nvPr/>
        </p:nvCxnSpPr>
        <p:spPr>
          <a:xfrm flipV="1">
            <a:off x="6057272" y="413242"/>
            <a:ext cx="0" cy="614660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2B6CFA-D40D-301F-A955-51DEC7197710}"/>
              </a:ext>
            </a:extLst>
          </p:cNvPr>
          <p:cNvCxnSpPr>
            <a:cxnSpLocks/>
            <a:stCxn id="47" idx="2"/>
            <a:endCxn id="47" idx="6"/>
          </p:cNvCxnSpPr>
          <p:nvPr/>
        </p:nvCxnSpPr>
        <p:spPr>
          <a:xfrm>
            <a:off x="2983971" y="3486543"/>
            <a:ext cx="6146601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DF0CD38-EE8F-6BA3-9969-32F3606E62C2}"/>
              </a:ext>
            </a:extLst>
          </p:cNvPr>
          <p:cNvSpPr txBox="1"/>
          <p:nvPr/>
        </p:nvSpPr>
        <p:spPr>
          <a:xfrm>
            <a:off x="5523752" y="14424"/>
            <a:ext cx="108901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fr-FR"/>
            </a:defPPr>
            <a:lvl1pPr algn="ctr">
              <a:defRPr sz="6600" b="1" cap="none" spc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defRPr>
            </a:lvl1pPr>
          </a:lstStyle>
          <a:p>
            <a:r>
              <a:rPr lang="fr-FR" sz="2000" dirty="0">
                <a:ln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Réactive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0E4E113-E08A-CBF8-7357-6ED551FF99AE}"/>
              </a:ext>
            </a:extLst>
          </p:cNvPr>
          <p:cNvSpPr txBox="1"/>
          <p:nvPr/>
        </p:nvSpPr>
        <p:spPr>
          <a:xfrm>
            <a:off x="908202" y="3305899"/>
            <a:ext cx="206724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fr-FR"/>
            </a:defPPr>
            <a:lvl1pPr algn="ctr">
              <a:defRPr sz="6600" b="1" cap="none" spc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defRPr>
            </a:lvl1pPr>
          </a:lstStyle>
          <a:p>
            <a:r>
              <a:rPr lang="fr-FR" sz="2000" dirty="0">
                <a:ln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Proactive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25D899A-AFA9-7DE7-BD26-B6FA17EA05E9}"/>
              </a:ext>
            </a:extLst>
          </p:cNvPr>
          <p:cNvSpPr txBox="1"/>
          <p:nvPr/>
        </p:nvSpPr>
        <p:spPr>
          <a:xfrm>
            <a:off x="8978302" y="3286487"/>
            <a:ext cx="20660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fr-FR"/>
            </a:defPPr>
            <a:lvl1pPr algn="ctr">
              <a:defRPr sz="6600" b="1" cap="none" spc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defRPr>
            </a:lvl1pPr>
          </a:lstStyle>
          <a:p>
            <a:r>
              <a:rPr lang="fr-FR" sz="2000" dirty="0">
                <a:ln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Flexible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2DA69B7-946E-5590-984D-4B2AF3995E98}"/>
              </a:ext>
            </a:extLst>
          </p:cNvPr>
          <p:cNvSpPr txBox="1"/>
          <p:nvPr/>
        </p:nvSpPr>
        <p:spPr>
          <a:xfrm>
            <a:off x="4057743" y="6507742"/>
            <a:ext cx="398396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fr-FR"/>
            </a:defPPr>
            <a:lvl1pPr algn="ctr">
              <a:defRPr sz="6600" b="1" cap="none" spc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defRPr>
            </a:lvl1pPr>
          </a:lstStyle>
          <a:p>
            <a:r>
              <a:rPr lang="fr-FR" sz="2000" dirty="0">
                <a:ln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Adaptative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95C3B-4755-EB03-496B-986D141A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2" y="88421"/>
            <a:ext cx="10515600" cy="1325563"/>
          </a:xfrm>
        </p:spPr>
        <p:txBody>
          <a:bodyPr>
            <a:normAutofit/>
          </a:bodyPr>
          <a:lstStyle/>
          <a:p>
            <a:r>
              <a:rPr lang="fr-FR" sz="2400" dirty="0"/>
              <a:t>Exemple d’utilisation</a:t>
            </a:r>
            <a:endParaRPr lang="fr-FR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B9707C5-AA6C-BD26-3CB1-EFF5CA26E75E}"/>
              </a:ext>
            </a:extLst>
          </p:cNvPr>
          <p:cNvSpPr/>
          <p:nvPr/>
        </p:nvSpPr>
        <p:spPr>
          <a:xfrm>
            <a:off x="4333875" y="895350"/>
            <a:ext cx="3028950" cy="3876675"/>
          </a:xfrm>
          <a:custGeom>
            <a:avLst/>
            <a:gdLst>
              <a:gd name="connsiteX0" fmla="*/ 1724025 w 3028950"/>
              <a:gd name="connsiteY0" fmla="*/ 0 h 3876675"/>
              <a:gd name="connsiteX1" fmla="*/ 0 w 3028950"/>
              <a:gd name="connsiteY1" fmla="*/ 2590800 h 3876675"/>
              <a:gd name="connsiteX2" fmla="*/ 1704975 w 3028950"/>
              <a:gd name="connsiteY2" fmla="*/ 3876675 h 3876675"/>
              <a:gd name="connsiteX3" fmla="*/ 3028950 w 3028950"/>
              <a:gd name="connsiteY3" fmla="*/ 2590800 h 3876675"/>
              <a:gd name="connsiteX4" fmla="*/ 1724025 w 3028950"/>
              <a:gd name="connsiteY4" fmla="*/ 0 h 387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8950" h="3876675">
                <a:moveTo>
                  <a:pt x="1724025" y="0"/>
                </a:moveTo>
                <a:lnTo>
                  <a:pt x="0" y="2590800"/>
                </a:lnTo>
                <a:lnTo>
                  <a:pt x="1704975" y="3876675"/>
                </a:lnTo>
                <a:lnTo>
                  <a:pt x="3028950" y="2590800"/>
                </a:lnTo>
                <a:lnTo>
                  <a:pt x="1724025" y="0"/>
                </a:lnTo>
                <a:close/>
              </a:path>
            </a:pathLst>
          </a:custGeom>
          <a:solidFill>
            <a:schemeClr val="accent6">
              <a:alpha val="51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AC60265-10B9-8A01-6A45-0FA7A3B51106}"/>
              </a:ext>
            </a:extLst>
          </p:cNvPr>
          <p:cNvSpPr/>
          <p:nvPr/>
        </p:nvSpPr>
        <p:spPr>
          <a:xfrm>
            <a:off x="7987816" y="163621"/>
            <a:ext cx="342265" cy="464182"/>
          </a:xfrm>
          <a:custGeom>
            <a:avLst/>
            <a:gdLst>
              <a:gd name="connsiteX0" fmla="*/ 1724025 w 3028950"/>
              <a:gd name="connsiteY0" fmla="*/ 0 h 3876675"/>
              <a:gd name="connsiteX1" fmla="*/ 0 w 3028950"/>
              <a:gd name="connsiteY1" fmla="*/ 2590800 h 3876675"/>
              <a:gd name="connsiteX2" fmla="*/ 1704975 w 3028950"/>
              <a:gd name="connsiteY2" fmla="*/ 3876675 h 3876675"/>
              <a:gd name="connsiteX3" fmla="*/ 3028950 w 3028950"/>
              <a:gd name="connsiteY3" fmla="*/ 2590800 h 3876675"/>
              <a:gd name="connsiteX4" fmla="*/ 1724025 w 3028950"/>
              <a:gd name="connsiteY4" fmla="*/ 0 h 387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8950" h="3876675">
                <a:moveTo>
                  <a:pt x="1724025" y="0"/>
                </a:moveTo>
                <a:lnTo>
                  <a:pt x="0" y="2590800"/>
                </a:lnTo>
                <a:lnTo>
                  <a:pt x="1704975" y="3876675"/>
                </a:lnTo>
                <a:lnTo>
                  <a:pt x="3028950" y="2590800"/>
                </a:lnTo>
                <a:lnTo>
                  <a:pt x="1724025" y="0"/>
                </a:lnTo>
                <a:close/>
              </a:path>
            </a:pathLst>
          </a:custGeom>
          <a:solidFill>
            <a:schemeClr val="accent6">
              <a:alpha val="51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6A4ED-C4D0-6DF7-AB6E-DC836C71F5A6}"/>
              </a:ext>
            </a:extLst>
          </p:cNvPr>
          <p:cNvSpPr txBox="1"/>
          <p:nvPr/>
        </p:nvSpPr>
        <p:spPr>
          <a:xfrm>
            <a:off x="8450706" y="126406"/>
            <a:ext cx="3219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6"/>
                </a:solidFill>
              </a:rPr>
              <a:t>Signature de l’organisation par rapport à un archétype cible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7C435EF-7593-96DE-5674-3030AF59E37C}"/>
              </a:ext>
            </a:extLst>
          </p:cNvPr>
          <p:cNvSpPr>
            <a:spLocks noChangeAspect="1"/>
          </p:cNvSpPr>
          <p:nvPr/>
        </p:nvSpPr>
        <p:spPr>
          <a:xfrm>
            <a:off x="6167008" y="763657"/>
            <a:ext cx="67958" cy="67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2ECDD25-1E09-8B56-C26E-B9EA5C42A8F3}"/>
              </a:ext>
            </a:extLst>
          </p:cNvPr>
          <p:cNvSpPr>
            <a:spLocks noChangeAspect="1"/>
          </p:cNvSpPr>
          <p:nvPr/>
        </p:nvSpPr>
        <p:spPr>
          <a:xfrm>
            <a:off x="5879579" y="1135440"/>
            <a:ext cx="67958" cy="67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6B54884-5CBE-7325-E4E1-C98B5A3CB97D}"/>
              </a:ext>
            </a:extLst>
          </p:cNvPr>
          <p:cNvSpPr>
            <a:spLocks noChangeAspect="1"/>
          </p:cNvSpPr>
          <p:nvPr/>
        </p:nvSpPr>
        <p:spPr>
          <a:xfrm>
            <a:off x="6167008" y="1443740"/>
            <a:ext cx="67958" cy="67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F29102F-6F95-5CD3-2C18-7D1B442B7A10}"/>
              </a:ext>
            </a:extLst>
          </p:cNvPr>
          <p:cNvSpPr>
            <a:spLocks noChangeAspect="1"/>
          </p:cNvSpPr>
          <p:nvPr/>
        </p:nvSpPr>
        <p:spPr>
          <a:xfrm>
            <a:off x="5860701" y="643700"/>
            <a:ext cx="67958" cy="67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50334E9-5D39-BF98-8FC2-1E214025887B}"/>
              </a:ext>
            </a:extLst>
          </p:cNvPr>
          <p:cNvSpPr>
            <a:spLocks noChangeAspect="1"/>
          </p:cNvSpPr>
          <p:nvPr/>
        </p:nvSpPr>
        <p:spPr>
          <a:xfrm>
            <a:off x="5925008" y="2012452"/>
            <a:ext cx="67958" cy="67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878A083-8B57-C6DF-D1E6-33D5958BB736}"/>
              </a:ext>
            </a:extLst>
          </p:cNvPr>
          <p:cNvSpPr>
            <a:spLocks noChangeAspect="1"/>
          </p:cNvSpPr>
          <p:nvPr/>
        </p:nvSpPr>
        <p:spPr>
          <a:xfrm>
            <a:off x="6165501" y="948500"/>
            <a:ext cx="67958" cy="67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216781AD-FF1B-E57F-F035-CEB82DF2D132}"/>
              </a:ext>
            </a:extLst>
          </p:cNvPr>
          <p:cNvSpPr>
            <a:spLocks noChangeAspect="1"/>
          </p:cNvSpPr>
          <p:nvPr/>
        </p:nvSpPr>
        <p:spPr>
          <a:xfrm>
            <a:off x="6074470" y="4309088"/>
            <a:ext cx="67958" cy="67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0BDEE6A8-7FDF-E114-6A7A-5EB3A777CEAD}"/>
              </a:ext>
            </a:extLst>
          </p:cNvPr>
          <p:cNvSpPr>
            <a:spLocks noChangeAspect="1"/>
          </p:cNvSpPr>
          <p:nvPr/>
        </p:nvSpPr>
        <p:spPr>
          <a:xfrm>
            <a:off x="5904159" y="4689811"/>
            <a:ext cx="67958" cy="67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C50937F-49F4-90ED-4527-0820585C94AC}"/>
              </a:ext>
            </a:extLst>
          </p:cNvPr>
          <p:cNvSpPr>
            <a:spLocks noChangeAspect="1"/>
          </p:cNvSpPr>
          <p:nvPr/>
        </p:nvSpPr>
        <p:spPr>
          <a:xfrm>
            <a:off x="5985071" y="5017624"/>
            <a:ext cx="67958" cy="67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56E5FD5D-A989-B217-37AA-BF5006ADF355}"/>
              </a:ext>
            </a:extLst>
          </p:cNvPr>
          <p:cNvSpPr>
            <a:spLocks noChangeAspect="1"/>
          </p:cNvSpPr>
          <p:nvPr/>
        </p:nvSpPr>
        <p:spPr>
          <a:xfrm>
            <a:off x="5885281" y="4198071"/>
            <a:ext cx="67958" cy="67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4B5F3FAF-B1CE-F652-91CC-3839232351BB}"/>
              </a:ext>
            </a:extLst>
          </p:cNvPr>
          <p:cNvSpPr>
            <a:spLocks noChangeAspect="1"/>
          </p:cNvSpPr>
          <p:nvPr/>
        </p:nvSpPr>
        <p:spPr>
          <a:xfrm>
            <a:off x="5949588" y="5566823"/>
            <a:ext cx="67958" cy="67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8A20C9C5-B602-8695-1086-D0C0707743E4}"/>
              </a:ext>
            </a:extLst>
          </p:cNvPr>
          <p:cNvSpPr>
            <a:spLocks noChangeAspect="1"/>
          </p:cNvSpPr>
          <p:nvPr/>
        </p:nvSpPr>
        <p:spPr>
          <a:xfrm>
            <a:off x="6190081" y="4502871"/>
            <a:ext cx="67958" cy="67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1B0858C5-5E2F-4480-5261-AB1A49D91CD3}"/>
              </a:ext>
            </a:extLst>
          </p:cNvPr>
          <p:cNvSpPr>
            <a:spLocks noChangeAspect="1"/>
          </p:cNvSpPr>
          <p:nvPr/>
        </p:nvSpPr>
        <p:spPr>
          <a:xfrm rot="5039973">
            <a:off x="7253475" y="3315133"/>
            <a:ext cx="67958" cy="67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E9C02DBE-D6AA-7F3A-B20F-A8B21DEE82C7}"/>
              </a:ext>
            </a:extLst>
          </p:cNvPr>
          <p:cNvSpPr>
            <a:spLocks noChangeAspect="1"/>
          </p:cNvSpPr>
          <p:nvPr/>
        </p:nvSpPr>
        <p:spPr>
          <a:xfrm rot="5039973">
            <a:off x="6966046" y="3686916"/>
            <a:ext cx="67958" cy="67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E8F4CD9-508F-9C58-2B7C-FC1944FF7726}"/>
              </a:ext>
            </a:extLst>
          </p:cNvPr>
          <p:cNvSpPr>
            <a:spLocks noChangeAspect="1"/>
          </p:cNvSpPr>
          <p:nvPr/>
        </p:nvSpPr>
        <p:spPr>
          <a:xfrm rot="5039973">
            <a:off x="7616074" y="3580117"/>
            <a:ext cx="67958" cy="67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2E65AE19-09A7-0E67-F821-EB19DD1F114E}"/>
              </a:ext>
            </a:extLst>
          </p:cNvPr>
          <p:cNvSpPr>
            <a:spLocks noChangeAspect="1"/>
          </p:cNvSpPr>
          <p:nvPr/>
        </p:nvSpPr>
        <p:spPr>
          <a:xfrm rot="5039973">
            <a:off x="6947168" y="3195176"/>
            <a:ext cx="67958" cy="67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93112F2-52CD-D16F-5202-5DFAA797E10C}"/>
              </a:ext>
            </a:extLst>
          </p:cNvPr>
          <p:cNvSpPr>
            <a:spLocks noChangeAspect="1"/>
          </p:cNvSpPr>
          <p:nvPr/>
        </p:nvSpPr>
        <p:spPr>
          <a:xfrm rot="5039973">
            <a:off x="6854105" y="3381888"/>
            <a:ext cx="67958" cy="67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F1479FFB-30AA-5ACD-7365-616D777A8D58}"/>
              </a:ext>
            </a:extLst>
          </p:cNvPr>
          <p:cNvSpPr>
            <a:spLocks noChangeAspect="1"/>
          </p:cNvSpPr>
          <p:nvPr/>
        </p:nvSpPr>
        <p:spPr>
          <a:xfrm rot="5039973">
            <a:off x="7251968" y="3499976"/>
            <a:ext cx="67958" cy="67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34BB97DF-EA09-7A54-471F-643C23834DBF}"/>
              </a:ext>
            </a:extLst>
          </p:cNvPr>
          <p:cNvSpPr>
            <a:spLocks noChangeAspect="1"/>
          </p:cNvSpPr>
          <p:nvPr/>
        </p:nvSpPr>
        <p:spPr>
          <a:xfrm rot="5039973">
            <a:off x="4387361" y="3320050"/>
            <a:ext cx="67958" cy="67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65642371-D325-5330-67F0-74C41AF14203}"/>
              </a:ext>
            </a:extLst>
          </p:cNvPr>
          <p:cNvSpPr>
            <a:spLocks noChangeAspect="1"/>
          </p:cNvSpPr>
          <p:nvPr/>
        </p:nvSpPr>
        <p:spPr>
          <a:xfrm rot="5039973">
            <a:off x="4099932" y="3691833"/>
            <a:ext cx="67958" cy="67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87D296C6-675B-5F79-A3F2-A4AAF0937619}"/>
              </a:ext>
            </a:extLst>
          </p:cNvPr>
          <p:cNvSpPr>
            <a:spLocks noChangeAspect="1"/>
          </p:cNvSpPr>
          <p:nvPr/>
        </p:nvSpPr>
        <p:spPr>
          <a:xfrm rot="5039973">
            <a:off x="4758195" y="3389823"/>
            <a:ext cx="67958" cy="67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35FCBAE7-FFA5-BB6C-AE6B-392E041DFE32}"/>
              </a:ext>
            </a:extLst>
          </p:cNvPr>
          <p:cNvSpPr>
            <a:spLocks noChangeAspect="1"/>
          </p:cNvSpPr>
          <p:nvPr/>
        </p:nvSpPr>
        <p:spPr>
          <a:xfrm rot="5039973">
            <a:off x="4228550" y="3346734"/>
            <a:ext cx="67958" cy="67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9D0D1F9D-29FE-F180-91F3-CECE9510A6D1}"/>
              </a:ext>
            </a:extLst>
          </p:cNvPr>
          <p:cNvSpPr>
            <a:spLocks noChangeAspect="1"/>
          </p:cNvSpPr>
          <p:nvPr/>
        </p:nvSpPr>
        <p:spPr>
          <a:xfrm rot="5039973">
            <a:off x="3987991" y="3386805"/>
            <a:ext cx="67958" cy="67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8992CD5-FB4D-0FC9-E1C4-DD5A1E0C6F35}"/>
              </a:ext>
            </a:extLst>
          </p:cNvPr>
          <p:cNvSpPr>
            <a:spLocks noChangeAspect="1"/>
          </p:cNvSpPr>
          <p:nvPr/>
        </p:nvSpPr>
        <p:spPr>
          <a:xfrm rot="5039973">
            <a:off x="4385854" y="3504893"/>
            <a:ext cx="67958" cy="67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630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A0947-B891-8C10-A09D-49BCBE4DF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ED1BE2A-EA46-6A34-167E-C6789BE2F60F}"/>
              </a:ext>
            </a:extLst>
          </p:cNvPr>
          <p:cNvSpPr/>
          <p:nvPr/>
        </p:nvSpPr>
        <p:spPr>
          <a:xfrm>
            <a:off x="3864717" y="1294229"/>
            <a:ext cx="4407088" cy="4464593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17A225-C57C-6A21-CEEC-3174EBF9F13B}"/>
              </a:ext>
            </a:extLst>
          </p:cNvPr>
          <p:cNvSpPr>
            <a:spLocks noChangeAspect="1"/>
          </p:cNvSpPr>
          <p:nvPr/>
        </p:nvSpPr>
        <p:spPr>
          <a:xfrm>
            <a:off x="4781921" y="2220183"/>
            <a:ext cx="2547820" cy="2547820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70426B1-3F8C-5870-3E93-1541A638D6EF}"/>
              </a:ext>
            </a:extLst>
          </p:cNvPr>
          <p:cNvSpPr>
            <a:spLocks noChangeAspect="1"/>
          </p:cNvSpPr>
          <p:nvPr/>
        </p:nvSpPr>
        <p:spPr>
          <a:xfrm>
            <a:off x="2983971" y="413242"/>
            <a:ext cx="6146601" cy="6146601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dk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E4B25E-1488-5EE4-7563-3BD6D0AFF226}"/>
              </a:ext>
            </a:extLst>
          </p:cNvPr>
          <p:cNvCxnSpPr>
            <a:cxnSpLocks/>
            <a:stCxn id="47" idx="4"/>
            <a:endCxn id="47" idx="0"/>
          </p:cNvCxnSpPr>
          <p:nvPr/>
        </p:nvCxnSpPr>
        <p:spPr>
          <a:xfrm flipV="1">
            <a:off x="6057272" y="413242"/>
            <a:ext cx="0" cy="614660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FCFA7E-1E0C-DAFC-D77C-3ABCB84A7258}"/>
              </a:ext>
            </a:extLst>
          </p:cNvPr>
          <p:cNvCxnSpPr>
            <a:cxnSpLocks/>
            <a:stCxn id="47" idx="2"/>
            <a:endCxn id="47" idx="6"/>
          </p:cNvCxnSpPr>
          <p:nvPr/>
        </p:nvCxnSpPr>
        <p:spPr>
          <a:xfrm>
            <a:off x="2983971" y="3486543"/>
            <a:ext cx="6146601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9638C5F-158E-EAEB-6081-72878416F50E}"/>
              </a:ext>
            </a:extLst>
          </p:cNvPr>
          <p:cNvSpPr txBox="1"/>
          <p:nvPr/>
        </p:nvSpPr>
        <p:spPr>
          <a:xfrm>
            <a:off x="5523752" y="14424"/>
            <a:ext cx="108901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fr-FR"/>
            </a:defPPr>
            <a:lvl1pPr algn="ctr">
              <a:defRPr sz="6600" b="1" cap="none" spc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defRPr>
            </a:lvl1pPr>
          </a:lstStyle>
          <a:p>
            <a:r>
              <a:rPr lang="fr-FR" sz="2000" dirty="0">
                <a:ln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Réactive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8549D37-13BE-7BFA-D2C3-B814E7214FD0}"/>
              </a:ext>
            </a:extLst>
          </p:cNvPr>
          <p:cNvSpPr txBox="1"/>
          <p:nvPr/>
        </p:nvSpPr>
        <p:spPr>
          <a:xfrm>
            <a:off x="908202" y="3305899"/>
            <a:ext cx="206724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fr-FR"/>
            </a:defPPr>
            <a:lvl1pPr algn="ctr">
              <a:defRPr sz="6600" b="1" cap="none" spc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defRPr>
            </a:lvl1pPr>
          </a:lstStyle>
          <a:p>
            <a:r>
              <a:rPr lang="fr-FR" sz="2000" dirty="0">
                <a:ln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Proactive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9EC3A0C-8738-C8A9-B5A6-A6BDCB749B55}"/>
              </a:ext>
            </a:extLst>
          </p:cNvPr>
          <p:cNvSpPr txBox="1"/>
          <p:nvPr/>
        </p:nvSpPr>
        <p:spPr>
          <a:xfrm>
            <a:off x="8978302" y="3286487"/>
            <a:ext cx="206603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fr-FR"/>
            </a:defPPr>
            <a:lvl1pPr algn="ctr">
              <a:defRPr sz="6600" b="1" cap="none" spc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defRPr>
            </a:lvl1pPr>
          </a:lstStyle>
          <a:p>
            <a:r>
              <a:rPr lang="fr-FR" sz="2000" dirty="0">
                <a:ln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Flexible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444BAAD-3C2F-5873-3987-D2EEBE8C48B3}"/>
              </a:ext>
            </a:extLst>
          </p:cNvPr>
          <p:cNvSpPr txBox="1"/>
          <p:nvPr/>
        </p:nvSpPr>
        <p:spPr>
          <a:xfrm>
            <a:off x="4057743" y="6507742"/>
            <a:ext cx="398396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fr-FR"/>
            </a:defPPr>
            <a:lvl1pPr algn="ctr">
              <a:defRPr sz="6600" b="1" cap="none" spc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defRPr>
            </a:lvl1pPr>
          </a:lstStyle>
          <a:p>
            <a:r>
              <a:rPr lang="fr-FR" sz="2000" dirty="0">
                <a:ln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Adaptative</a:t>
            </a:r>
          </a:p>
        </p:txBody>
      </p:sp>
    </p:spTree>
    <p:extLst>
      <p:ext uri="{BB962C8B-B14F-4D97-AF65-F5344CB8AC3E}">
        <p14:creationId xmlns:p14="http://schemas.microsoft.com/office/powerpoint/2010/main" val="136171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DB3A82-E624-50C8-E22E-007342DE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Echelle de maturité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83E6143A-F77B-8D04-58FF-37A2CA8037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47427"/>
              </p:ext>
            </p:extLst>
          </p:nvPr>
        </p:nvGraphicFramePr>
        <p:xfrm>
          <a:off x="838200" y="2492534"/>
          <a:ext cx="10515600" cy="3017520"/>
        </p:xfrm>
        <a:graphic>
          <a:graphicData uri="http://schemas.openxmlformats.org/drawingml/2006/table">
            <a:tbl>
              <a:tblPr firstRow="1" firstCol="1">
                <a:tableStyleId>{16D9F66E-5EB9-4882-86FB-DCBF35E3C3E4}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69160888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9973388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971077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/>
                        <a:t>Niveau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Description rapide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Focus principal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984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b="1"/>
                        <a:t>1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b="1"/>
                        <a:t>Initial</a:t>
                      </a:r>
                      <a:r>
                        <a:rPr lang="fr-FR"/>
                        <a:t> : pratiques ponctuelles, statiques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Mettre en place un feedback minimal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3645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b="1"/>
                        <a:t>2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b="1"/>
                        <a:t>Émergent</a:t>
                      </a:r>
                      <a:r>
                        <a:rPr lang="fr-FR"/>
                        <a:t> : expérimentations locales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Piloter des pilotes et partager retours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0616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b="1"/>
                        <a:t>3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b="1"/>
                        <a:t>Structuré</a:t>
                      </a:r>
                      <a:r>
                        <a:rPr lang="fr-FR"/>
                        <a:t> : routines et feedback systématisés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Standardiser et documenter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1708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b="1"/>
                        <a:t>4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b="1"/>
                        <a:t>Avancé</a:t>
                      </a:r>
                      <a:r>
                        <a:rPr lang="fr-FR"/>
                        <a:t> : agilité à l’échelle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Coordonner les niveaux et scaler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7768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b="1"/>
                        <a:t>5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b="1"/>
                        <a:t>Amélioration continue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Auto-apprentissage et anticipation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3611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629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087AAD-793A-CAEA-71FA-F9C5400F0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Initial (Niveau 1)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2A1DF2-6BF4-CD26-3B54-CE8308735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Actions ponctuelles, peu structurées.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Tout repose sur une approche statique et planification annuelle uniquement.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Processus rigides et statiques sans ajustements intermédiaires.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Pas de cadre agile formalisé.</a:t>
            </a:r>
          </a:p>
          <a:p>
            <a:r>
              <a:rPr lang="fr-FR" dirty="0"/>
              <a:t>Transition au niveau supérieur : Mettre en place des processus adaptatifs et introduire des cycles de feedback.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860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F09267-94F7-D184-03F8-893B306C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effectLst/>
              </a:rPr>
              <a:t>Émergent (Niveau 2)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4AB8C7-0699-6A16-DB0D-BFE67E52F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Approche expérimentale, premiers résultats concrets.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Premiers processus agile mis en place en mode pilote.</a:t>
            </a:r>
          </a:p>
          <a:p>
            <a:r>
              <a:rPr lang="fr-FR" dirty="0"/>
              <a:t>Transition au niveau supérieur : Renforcer la cohésion entre niveaux stratégiques et opérationnels.</a:t>
            </a:r>
          </a:p>
        </p:txBody>
      </p:sp>
    </p:spTree>
    <p:extLst>
      <p:ext uri="{BB962C8B-B14F-4D97-AF65-F5344CB8AC3E}">
        <p14:creationId xmlns:p14="http://schemas.microsoft.com/office/powerpoint/2010/main" val="859225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FEB3D-F9C0-902F-6C2E-79AD40C49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effectLst/>
              </a:rPr>
              <a:t>Structuré (Niveau 3)	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6A2659-A392-618F-0847-4942C00D9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Pratiques agiles bien ancrées dans les équipes et les unités.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Utilisation systématique des feedbacks pour améliorer les processus.</a:t>
            </a:r>
          </a:p>
          <a:p>
            <a:r>
              <a:rPr lang="fr-FR" dirty="0"/>
              <a:t>Transition au niveau supérieur : Favoriser une approche systémique et des ajustements dynamiques.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674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14C2B2-9053-A3A5-7F85-FC866135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effectLst/>
              </a:rPr>
              <a:t>Avancé (Niveau 4)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E91F2B-8B67-ADBE-5C8A-07C716BC6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Agilité à l’échelle, alignement des différents niveaux de l’organisation.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Forte réactivité et capacité d’adaptation.</a:t>
            </a:r>
          </a:p>
          <a:p>
            <a:r>
              <a:rPr lang="fr-FR" dirty="0"/>
              <a:t>Transition au niveau supérieur : Favoriser une approche systémique et des ajustements dynamiques.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7392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709B8E-EAA2-DF0C-476F-8CF90137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effectLst/>
              </a:rPr>
              <a:t>Amélioration continue </a:t>
            </a:r>
            <a:r>
              <a:rPr lang="fr-FR" dirty="0"/>
              <a:t>(Niveau 5)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9EC6F2-39B5-8600-3331-C8F6BFC0E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Agilité systémique consolidée</a:t>
            </a:r>
            <a:r>
              <a:rPr lang="fr-FR" dirty="0"/>
              <a:t> : tous les niveaux de l’organisation (opérationnel, tactique, stratégique, portfolio) sont interconnectés, alignés dynamiquement et fonctionnent comme un écosystème agile cohérent.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Réactivité anticipée</a:t>
            </a:r>
            <a:r>
              <a:rPr lang="fr-FR" dirty="0"/>
              <a:t> : les signaux faibles sont détectés et exploités en amont, les mécanismes de réponse sont préconfigurés ou automatisés.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Flexibilité fluide</a:t>
            </a:r>
            <a:r>
              <a:rPr lang="fr-FR" dirty="0"/>
              <a:t> : les structures, processus et rôles peuvent être reconfigurés sans friction, selon les besoins de l’environnement ou de la stratégie.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Adaptabilité organique</a:t>
            </a:r>
            <a:r>
              <a:rPr lang="fr-FR" dirty="0"/>
              <a:t> : l’organisation évolue de manière continue par auto-apprentissage, sans dépendre d’impulsions externes.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Proactivité stratégique</a:t>
            </a:r>
            <a:r>
              <a:rPr lang="fr-FR" dirty="0"/>
              <a:t> : capacité à initier le changement à l’échelle de l’écosystème, à influencer les dynamiques de marché ou de secteur.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Décision distribuée et en temps réel</a:t>
            </a:r>
            <a:r>
              <a:rPr lang="fr-FR" dirty="0"/>
              <a:t> : les décisions pertinentes sont prises au plus proche de l’action, soutenues par des données fiables, dans des boucles temps court.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Culture d’entreprise</a:t>
            </a:r>
            <a:r>
              <a:rPr lang="fr-FR" dirty="0"/>
              <a:t> : les collaborateurs incarnent les principes de l’agilité, l’organisation régénère constamment ses capacités et sa pertinence stratégique.</a:t>
            </a:r>
          </a:p>
        </p:txBody>
      </p:sp>
    </p:spTree>
    <p:extLst>
      <p:ext uri="{BB962C8B-B14F-4D97-AF65-F5344CB8AC3E}">
        <p14:creationId xmlns:p14="http://schemas.microsoft.com/office/powerpoint/2010/main" val="430674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26AFF-68EB-9F60-8BDF-ACD69FE85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636CD-B762-60ED-24A9-CC20FC95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effectLst/>
              </a:rPr>
              <a:t>Déclinaison du radar par axe (capacités)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C995FFFD-0EF8-0014-4FA8-8C4E0DC42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073243"/>
              </p:ext>
            </p:extLst>
          </p:nvPr>
        </p:nvGraphicFramePr>
        <p:xfrm>
          <a:off x="838200" y="2949734"/>
          <a:ext cx="10515600" cy="2103120"/>
        </p:xfrm>
        <a:graphic>
          <a:graphicData uri="http://schemas.openxmlformats.org/drawingml/2006/table">
            <a:tbl>
              <a:tblPr firstRow="1" firstCol="1">
                <a:tableStyleId>{16D9F66E-5EB9-4882-86FB-DCBF35E3C3E4}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27381212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7717965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592911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/>
                        <a:t>Axe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Objectif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Horizon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136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b="1"/>
                        <a:t>Réactivité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Gérer urgences et imprévus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Court terme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627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b="1"/>
                        <a:t>Flexibilité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Ajuster méthodes et priorités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Moyen terme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326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b="1"/>
                        <a:t>Adaptabilité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Transformer durablement l’organisation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Long terme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528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b="1"/>
                        <a:t>Proactivité</a:t>
                      </a:r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Anticiper et initier le changement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Anticipation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5180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2948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733</Words>
  <Application>Microsoft Office PowerPoint</Application>
  <PresentationFormat>Grand écran</PresentationFormat>
  <Paragraphs>106</Paragraphs>
  <Slides>15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Agile4Enterprise</vt:lpstr>
      <vt:lpstr>Présentation PowerPoint</vt:lpstr>
      <vt:lpstr>Echelle de maturité</vt:lpstr>
      <vt:lpstr>Initial (Niveau 1)</vt:lpstr>
      <vt:lpstr>Émergent (Niveau 2)</vt:lpstr>
      <vt:lpstr>Structuré (Niveau 3) </vt:lpstr>
      <vt:lpstr>Avancé (Niveau 4)</vt:lpstr>
      <vt:lpstr>Amélioration continue (Niveau 5)</vt:lpstr>
      <vt:lpstr>Déclinaison du radar par axe (capacités)</vt:lpstr>
      <vt:lpstr>Axe Réactive (court terme)</vt:lpstr>
      <vt:lpstr>Axe Flexible (moyen terme)</vt:lpstr>
      <vt:lpstr>Axe Adaptatif (long terme)</vt:lpstr>
      <vt:lpstr>Axe Proactif (anticipation)</vt:lpstr>
      <vt:lpstr>Ecarts et actions</vt:lpstr>
      <vt:lpstr>Exemple d’utilisation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Symu</dc:creator>
  <cp:lastModifiedBy>Symu</cp:lastModifiedBy>
  <cp:revision>4</cp:revision>
  <dcterms:created xsi:type="dcterms:W3CDTF">2025-05-29T08:10:28Z</dcterms:created>
  <dcterms:modified xsi:type="dcterms:W3CDTF">2025-05-29T08:44:15Z</dcterms:modified>
</cp:coreProperties>
</file>