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8" r:id="rId4"/>
    <p:sldId id="279" r:id="rId5"/>
    <p:sldId id="283" r:id="rId6"/>
    <p:sldId id="258" r:id="rId7"/>
    <p:sldId id="284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2437DB-AEBC-4170-B097-67F785C8A2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EE083F-F284-4680-9EB9-81BA4CDB0D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5A9DA-43E3-4394-84F4-9FC1876C0FE2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A2CD99-6C81-473F-B993-EED83E7A5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Day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1F73C3-EF43-414D-9ACD-8AFE1C080B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F3D9-3798-42EE-BBA1-35FF33731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455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AC6B2-7432-43BB-9993-D4A8904E8CB0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Day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988A-D0FB-46F4-98F9-AE06F67CD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49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Day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7988A-D0FB-46F4-98F9-AE06F67CD3D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12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Day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7988A-D0FB-46F4-98F9-AE06F67CD3D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52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Day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7988A-D0FB-46F4-98F9-AE06F67CD3D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24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Day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7988A-D0FB-46F4-98F9-AE06F67CD3D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38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26BFC-EB91-443B-BFFC-12C97F265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Agile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analysis</a:t>
            </a:r>
            <a:br>
              <a:rPr lang="de-CH" dirty="0"/>
            </a:br>
            <a:r>
              <a:rPr lang="de-CH" dirty="0"/>
              <a:t>Sprint 2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38C713-27CC-4680-A1AA-A595A5F8E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David Studer, Laura Seiler &amp; </a:t>
            </a:r>
            <a:r>
              <a:rPr lang="de-CH" dirty="0" err="1"/>
              <a:t>Soyhan</a:t>
            </a:r>
            <a:r>
              <a:rPr lang="de-CH" dirty="0"/>
              <a:t> Parlar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07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3D1D1-08A3-48E8-A6BD-8FB17FF8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General Feedback Prototype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6C7F6-3D5A-4370-A48E-81107D7C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like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app</a:t>
            </a:r>
            <a:r>
              <a:rPr lang="de-CH" dirty="0"/>
              <a:t>?</a:t>
            </a:r>
            <a:r>
              <a:rPr lang="de-CH" sz="1200" dirty="0"/>
              <a:t>*		</a:t>
            </a:r>
          </a:p>
          <a:p>
            <a:pPr marL="0" indent="0">
              <a:buNone/>
            </a:pPr>
            <a:r>
              <a:rPr lang="de-CH" sz="2400" dirty="0"/>
              <a:t>				4.6</a:t>
            </a:r>
            <a:endParaRPr lang="de-CH" sz="3600" dirty="0"/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like?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</a:t>
            </a:r>
            <a:r>
              <a:rPr lang="de-CH" dirty="0" err="1"/>
              <a:t>improvement</a:t>
            </a:r>
            <a:r>
              <a:rPr lang="de-CH" dirty="0"/>
              <a:t>?</a:t>
            </a:r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EBEB223-1835-6B4E-99DC-C478C7153B66}"/>
              </a:ext>
            </a:extLst>
          </p:cNvPr>
          <p:cNvSpPr txBox="1">
            <a:spLocks/>
          </p:cNvSpPr>
          <p:nvPr/>
        </p:nvSpPr>
        <p:spPr>
          <a:xfrm>
            <a:off x="2238874" y="6324485"/>
            <a:ext cx="7729728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* N=11; Graded with scale of Swiss school system: 1 is worst grade, 4 is sufficient to pass, 6 is best grade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961362C-925D-534E-9F23-8E8B7C2E01BC}"/>
              </a:ext>
            </a:extLst>
          </p:cNvPr>
          <p:cNvSpPr txBox="1">
            <a:spLocks/>
          </p:cNvSpPr>
          <p:nvPr/>
        </p:nvSpPr>
        <p:spPr>
          <a:xfrm>
            <a:off x="3051752" y="4030963"/>
            <a:ext cx="1801602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“The idea is great”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B6CB296-591A-924F-9AD9-AF39225B69BB}"/>
              </a:ext>
            </a:extLst>
          </p:cNvPr>
          <p:cNvSpPr txBox="1">
            <a:spLocks/>
          </p:cNvSpPr>
          <p:nvPr/>
        </p:nvSpPr>
        <p:spPr>
          <a:xfrm>
            <a:off x="4040476" y="4433319"/>
            <a:ext cx="1801602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“Design is slick”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030C72D-A010-3843-AF2C-7440C25A1067}"/>
              </a:ext>
            </a:extLst>
          </p:cNvPr>
          <p:cNvSpPr txBox="1">
            <a:spLocks/>
          </p:cNvSpPr>
          <p:nvPr/>
        </p:nvSpPr>
        <p:spPr>
          <a:xfrm>
            <a:off x="5195199" y="3872891"/>
            <a:ext cx="1801602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“Easy to use”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D997F19-4885-154E-873D-4F89F2FA962D}"/>
              </a:ext>
            </a:extLst>
          </p:cNvPr>
          <p:cNvSpPr txBox="1">
            <a:spLocks/>
          </p:cNvSpPr>
          <p:nvPr/>
        </p:nvSpPr>
        <p:spPr>
          <a:xfrm>
            <a:off x="6011945" y="4314501"/>
            <a:ext cx="2481423" cy="359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“Easy to choose given options”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13EE1C6-0495-8643-9031-4704C339335C}"/>
              </a:ext>
            </a:extLst>
          </p:cNvPr>
          <p:cNvSpPr txBox="1">
            <a:spLocks/>
          </p:cNvSpPr>
          <p:nvPr/>
        </p:nvSpPr>
        <p:spPr>
          <a:xfrm>
            <a:off x="6688424" y="3820045"/>
            <a:ext cx="3272440" cy="434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“I like using intelligence for such a thing”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70F3A01-90EB-C243-B59D-DBA0883B2471}"/>
              </a:ext>
            </a:extLst>
          </p:cNvPr>
          <p:cNvSpPr txBox="1">
            <a:spLocks/>
          </p:cNvSpPr>
          <p:nvPr/>
        </p:nvSpPr>
        <p:spPr>
          <a:xfrm>
            <a:off x="8722086" y="4456186"/>
            <a:ext cx="1801602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“Easy usable”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1C7DECE-ECEA-2542-8697-9866990E087D}"/>
              </a:ext>
            </a:extLst>
          </p:cNvPr>
          <p:cNvSpPr txBox="1">
            <a:spLocks/>
          </p:cNvSpPr>
          <p:nvPr/>
        </p:nvSpPr>
        <p:spPr>
          <a:xfrm>
            <a:off x="2799764" y="5323422"/>
            <a:ext cx="2956325" cy="4166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“Too many screens to go through”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F66F051D-40E9-1447-B114-16BFCFB6D90C}"/>
              </a:ext>
            </a:extLst>
          </p:cNvPr>
          <p:cNvSpPr txBox="1">
            <a:spLocks/>
          </p:cNvSpPr>
          <p:nvPr/>
        </p:nvSpPr>
        <p:spPr>
          <a:xfrm>
            <a:off x="5756089" y="5582039"/>
            <a:ext cx="2481423" cy="35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“Too many clicks”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4F4409A9-E27A-6448-AA81-E36CF4978650}"/>
              </a:ext>
            </a:extLst>
          </p:cNvPr>
          <p:cNvSpPr txBox="1">
            <a:spLocks/>
          </p:cNvSpPr>
          <p:nvPr/>
        </p:nvSpPr>
        <p:spPr>
          <a:xfrm>
            <a:off x="7479441" y="5097408"/>
            <a:ext cx="2956325" cy="40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“Catchier layout, would be nice”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6A8723E-F7FF-F546-83F3-3E84A475CBC9}"/>
              </a:ext>
            </a:extLst>
          </p:cNvPr>
          <p:cNvSpPr txBox="1">
            <a:spLocks/>
          </p:cNvSpPr>
          <p:nvPr/>
        </p:nvSpPr>
        <p:spPr>
          <a:xfrm>
            <a:off x="7252656" y="5721180"/>
            <a:ext cx="2907324" cy="68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“Reduce possible answers to three”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06C11D34-56F2-8943-86CA-CFFC49D77EAB}"/>
              </a:ext>
            </a:extLst>
          </p:cNvPr>
          <p:cNvSpPr txBox="1">
            <a:spLocks/>
          </p:cNvSpPr>
          <p:nvPr/>
        </p:nvSpPr>
        <p:spPr>
          <a:xfrm>
            <a:off x="2238874" y="5755580"/>
            <a:ext cx="2956325" cy="508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“Include more swiping than clicking”</a:t>
            </a:r>
          </a:p>
        </p:txBody>
      </p:sp>
    </p:spTree>
    <p:extLst>
      <p:ext uri="{BB962C8B-B14F-4D97-AF65-F5344CB8AC3E}">
        <p14:creationId xmlns:p14="http://schemas.microsoft.com/office/powerpoint/2010/main" val="312735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3D1D1-08A3-48E8-A6BD-8FB17FF8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Prototype Design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6C7F6-3D5A-4370-A48E-81107D7C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like </a:t>
            </a:r>
            <a:r>
              <a:rPr lang="de-CH" dirty="0" err="1"/>
              <a:t>the</a:t>
            </a:r>
            <a:r>
              <a:rPr lang="de-CH" dirty="0"/>
              <a:t> design?</a:t>
            </a:r>
            <a:r>
              <a:rPr lang="de-CH" sz="1200" dirty="0"/>
              <a:t>*			</a:t>
            </a:r>
          </a:p>
          <a:p>
            <a:pPr marL="0" lvl="0" indent="0">
              <a:buClr>
                <a:srgbClr val="C0504D"/>
              </a:buClr>
              <a:buNone/>
            </a:pPr>
            <a:r>
              <a:rPr lang="de-CH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				5</a:t>
            </a:r>
            <a:endParaRPr lang="de-CH" dirty="0"/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like?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</a:t>
            </a:r>
            <a:r>
              <a:rPr lang="de-CH" dirty="0" err="1"/>
              <a:t>improvement</a:t>
            </a:r>
            <a:r>
              <a:rPr lang="de-CH" dirty="0"/>
              <a:t>?</a:t>
            </a:r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EBEB223-1835-6B4E-99DC-C478C7153B66}"/>
              </a:ext>
            </a:extLst>
          </p:cNvPr>
          <p:cNvSpPr txBox="1">
            <a:spLocks/>
          </p:cNvSpPr>
          <p:nvPr/>
        </p:nvSpPr>
        <p:spPr>
          <a:xfrm>
            <a:off x="2231136" y="6252255"/>
            <a:ext cx="7729728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* N=11; Graded with scale of Swiss school system: 1 is worst grade, 4 is sufficient to pass, 6 is best grade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5E6F7F2-FE64-8B4C-9E3F-5174B503E143}"/>
              </a:ext>
            </a:extLst>
          </p:cNvPr>
          <p:cNvSpPr txBox="1">
            <a:spLocks/>
          </p:cNvSpPr>
          <p:nvPr/>
        </p:nvSpPr>
        <p:spPr>
          <a:xfrm>
            <a:off x="3014706" y="4030963"/>
            <a:ext cx="2542031" cy="40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“Cheerful vibe”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128AE55-8116-3149-AC53-9FEB3B66F5B5}"/>
              </a:ext>
            </a:extLst>
          </p:cNvPr>
          <p:cNvSpPr txBox="1">
            <a:spLocks/>
          </p:cNvSpPr>
          <p:nvPr/>
        </p:nvSpPr>
        <p:spPr>
          <a:xfrm>
            <a:off x="4285721" y="4431323"/>
            <a:ext cx="2542031" cy="40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“Colour-scheme”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01FCA65-9DC3-2941-8257-F378A16802A8}"/>
              </a:ext>
            </a:extLst>
          </p:cNvPr>
          <p:cNvSpPr txBox="1">
            <a:spLocks/>
          </p:cNvSpPr>
          <p:nvPr/>
        </p:nvSpPr>
        <p:spPr>
          <a:xfrm>
            <a:off x="5364249" y="3852264"/>
            <a:ext cx="2542031" cy="40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“Slick”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EA5A5E2-B14F-CB49-AAE0-93899CDDF916}"/>
              </a:ext>
            </a:extLst>
          </p:cNvPr>
          <p:cNvSpPr txBox="1">
            <a:spLocks/>
          </p:cNvSpPr>
          <p:nvPr/>
        </p:nvSpPr>
        <p:spPr>
          <a:xfrm>
            <a:off x="6340306" y="4256521"/>
            <a:ext cx="2542031" cy="40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“Simplicity”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0C95D9A-8AA4-4F4A-A5BD-A21D904EDCB1}"/>
              </a:ext>
            </a:extLst>
          </p:cNvPr>
          <p:cNvSpPr txBox="1">
            <a:spLocks/>
          </p:cNvSpPr>
          <p:nvPr/>
        </p:nvSpPr>
        <p:spPr>
          <a:xfrm>
            <a:off x="7611321" y="3862055"/>
            <a:ext cx="2542031" cy="40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“Smartphone optimized”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2FE1A3A-AFF3-BF4B-B2B3-A784DB36EB73}"/>
              </a:ext>
            </a:extLst>
          </p:cNvPr>
          <p:cNvSpPr txBox="1">
            <a:spLocks/>
          </p:cNvSpPr>
          <p:nvPr/>
        </p:nvSpPr>
        <p:spPr>
          <a:xfrm>
            <a:off x="5556736" y="5634457"/>
            <a:ext cx="2542031" cy="40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“Too many buttons”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C35F59A-5D23-014D-82F8-00409ADAD0A0}"/>
              </a:ext>
            </a:extLst>
          </p:cNvPr>
          <p:cNvSpPr txBox="1">
            <a:spLocks/>
          </p:cNvSpPr>
          <p:nvPr/>
        </p:nvSpPr>
        <p:spPr>
          <a:xfrm>
            <a:off x="7122818" y="5090787"/>
            <a:ext cx="2542031" cy="40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“Too much blue”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A88C36F-C980-B546-8FA4-E6EBEFD6D7BA}"/>
              </a:ext>
            </a:extLst>
          </p:cNvPr>
          <p:cNvSpPr txBox="1">
            <a:spLocks/>
          </p:cNvSpPr>
          <p:nvPr/>
        </p:nvSpPr>
        <p:spPr>
          <a:xfrm>
            <a:off x="2708467" y="5193704"/>
            <a:ext cx="3937021" cy="835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“Question interface A: reduce button size and colour (something less aggressive)”</a:t>
            </a:r>
          </a:p>
        </p:txBody>
      </p:sp>
    </p:spTree>
    <p:extLst>
      <p:ext uri="{BB962C8B-B14F-4D97-AF65-F5344CB8AC3E}">
        <p14:creationId xmlns:p14="http://schemas.microsoft.com/office/powerpoint/2010/main" val="426986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3D1D1-08A3-48E8-A6BD-8FB17FF8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Prototype </a:t>
            </a:r>
            <a:r>
              <a:rPr lang="de-CH" dirty="0" err="1"/>
              <a:t>Questions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6C7F6-3D5A-4370-A48E-81107D7C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like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?</a:t>
            </a:r>
            <a:r>
              <a:rPr lang="de-CH" sz="1200" dirty="0"/>
              <a:t>*			</a:t>
            </a:r>
          </a:p>
          <a:p>
            <a:pPr marL="0" lvl="0" indent="0">
              <a:buClr>
                <a:srgbClr val="C0504D"/>
              </a:buClr>
              <a:buNone/>
            </a:pPr>
            <a:r>
              <a:rPr lang="de-CH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				5.3</a:t>
            </a:r>
            <a:endParaRPr lang="de-CH" dirty="0"/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like?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</a:t>
            </a:r>
            <a:r>
              <a:rPr lang="de-CH" dirty="0" err="1"/>
              <a:t>improvement</a:t>
            </a:r>
            <a:r>
              <a:rPr lang="de-CH" dirty="0"/>
              <a:t>?</a:t>
            </a:r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EBEB223-1835-6B4E-99DC-C478C7153B66}"/>
              </a:ext>
            </a:extLst>
          </p:cNvPr>
          <p:cNvSpPr txBox="1">
            <a:spLocks/>
          </p:cNvSpPr>
          <p:nvPr/>
        </p:nvSpPr>
        <p:spPr>
          <a:xfrm>
            <a:off x="2231136" y="6213258"/>
            <a:ext cx="7729728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* N=11; Graded with scale of Swiss school system: 1 is worst grade, 4 is sufficient to pass, 6 is best grade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C53E9C4-02BC-EE49-B9F4-71B1314A3ACC}"/>
              </a:ext>
            </a:extLst>
          </p:cNvPr>
          <p:cNvSpPr txBox="1">
            <a:spLocks/>
          </p:cNvSpPr>
          <p:nvPr/>
        </p:nvSpPr>
        <p:spPr>
          <a:xfrm>
            <a:off x="3014706" y="4030963"/>
            <a:ext cx="2542031" cy="40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“Some where really interesting”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E1F33A2-D0EE-C04F-B6AE-029A5F15ABB3}"/>
              </a:ext>
            </a:extLst>
          </p:cNvPr>
          <p:cNvSpPr txBox="1">
            <a:spLocks/>
          </p:cNvSpPr>
          <p:nvPr/>
        </p:nvSpPr>
        <p:spPr>
          <a:xfrm>
            <a:off x="4438121" y="4383543"/>
            <a:ext cx="2542031" cy="40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“Easy and quick to answer”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0901086-94EC-4948-BDED-31251F6C6A0F}"/>
              </a:ext>
            </a:extLst>
          </p:cNvPr>
          <p:cNvSpPr txBox="1">
            <a:spLocks/>
          </p:cNvSpPr>
          <p:nvPr/>
        </p:nvSpPr>
        <p:spPr>
          <a:xfrm>
            <a:off x="5709136" y="3863742"/>
            <a:ext cx="2542031" cy="40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“Easy to go through”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3E3D2C-B157-4D44-8620-37FDFCAE9FAB}"/>
              </a:ext>
            </a:extLst>
          </p:cNvPr>
          <p:cNvSpPr txBox="1">
            <a:spLocks/>
          </p:cNvSpPr>
          <p:nvPr/>
        </p:nvSpPr>
        <p:spPr>
          <a:xfrm>
            <a:off x="6980151" y="4266098"/>
            <a:ext cx="2542031" cy="40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“Short &amp; easy”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9CD7E4A-9C67-4C45-8263-C4C013F22ABE}"/>
              </a:ext>
            </a:extLst>
          </p:cNvPr>
          <p:cNvSpPr txBox="1">
            <a:spLocks/>
          </p:cNvSpPr>
          <p:nvPr/>
        </p:nvSpPr>
        <p:spPr>
          <a:xfrm>
            <a:off x="7615659" y="3687492"/>
            <a:ext cx="2542031" cy="40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“Perfect mix between private and general one”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59EE6C3-6633-0748-AAB8-F02098385933}"/>
              </a:ext>
            </a:extLst>
          </p:cNvPr>
          <p:cNvSpPr txBox="1">
            <a:spLocks/>
          </p:cNvSpPr>
          <p:nvPr/>
        </p:nvSpPr>
        <p:spPr>
          <a:xfrm>
            <a:off x="3553969" y="5289620"/>
            <a:ext cx="2542031" cy="40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“Maybe less answer possibilities”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8622E1B-726A-8546-B73A-886E17123865}"/>
              </a:ext>
            </a:extLst>
          </p:cNvPr>
          <p:cNvSpPr txBox="1">
            <a:spLocks/>
          </p:cNvSpPr>
          <p:nvPr/>
        </p:nvSpPr>
        <p:spPr>
          <a:xfrm>
            <a:off x="6461292" y="5085260"/>
            <a:ext cx="2855506" cy="40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“Confusing feedback from design”</a:t>
            </a:r>
          </a:p>
        </p:txBody>
      </p:sp>
    </p:spTree>
    <p:extLst>
      <p:ext uri="{BB962C8B-B14F-4D97-AF65-F5344CB8AC3E}">
        <p14:creationId xmlns:p14="http://schemas.microsoft.com/office/powerpoint/2010/main" val="107436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3D1D1-08A3-48E8-A6BD-8FB17FF8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Prototype </a:t>
            </a:r>
            <a:r>
              <a:rPr lang="de-CH" dirty="0" err="1"/>
              <a:t>Purpose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6C7F6-3D5A-4370-A48E-81107D7C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app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relationship</a:t>
            </a:r>
            <a:r>
              <a:rPr lang="de-CH" dirty="0"/>
              <a:t>?</a:t>
            </a:r>
            <a:r>
              <a:rPr lang="de-CH" sz="1200" dirty="0"/>
              <a:t>*			</a:t>
            </a:r>
          </a:p>
          <a:p>
            <a:endParaRPr lang="de-CH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EBEB223-1835-6B4E-99DC-C478C7153B66}"/>
              </a:ext>
            </a:extLst>
          </p:cNvPr>
          <p:cNvSpPr txBox="1">
            <a:spLocks/>
          </p:cNvSpPr>
          <p:nvPr/>
        </p:nvSpPr>
        <p:spPr>
          <a:xfrm>
            <a:off x="2231136" y="6142383"/>
            <a:ext cx="7729728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* N=11</a:t>
            </a:r>
          </a:p>
        </p:txBody>
      </p:sp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BC0C8894-97EC-8C46-8949-F6A972F00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017" y="3242629"/>
            <a:ext cx="3493965" cy="32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8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51897-4418-41CE-8088-5C6E62FC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Pricing</a:t>
            </a:r>
            <a:r>
              <a:rPr lang="de-CH" dirty="0"/>
              <a:t> (I/II)</a:t>
            </a:r>
            <a:endParaRPr lang="en-GB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32C2386-EA63-9948-8597-B1CD1E4D3500}"/>
              </a:ext>
            </a:extLst>
          </p:cNvPr>
          <p:cNvSpPr txBox="1">
            <a:spLocks/>
          </p:cNvSpPr>
          <p:nvPr/>
        </p:nvSpPr>
        <p:spPr>
          <a:xfrm>
            <a:off x="2379872" y="2700992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pay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app</a:t>
            </a:r>
            <a:r>
              <a:rPr lang="de-CH" dirty="0"/>
              <a:t>?*</a:t>
            </a:r>
          </a:p>
          <a:p>
            <a:endParaRPr lang="de-CH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4F09AF3-F5AD-D547-90DA-F98796E68E48}"/>
              </a:ext>
            </a:extLst>
          </p:cNvPr>
          <p:cNvSpPr txBox="1">
            <a:spLocks/>
          </p:cNvSpPr>
          <p:nvPr/>
        </p:nvSpPr>
        <p:spPr>
          <a:xfrm>
            <a:off x="2231136" y="6142383"/>
            <a:ext cx="7729728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* N=11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B6FB2E58-F41E-B64E-BD5A-92F7CC7A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205" y="3280721"/>
            <a:ext cx="3489590" cy="317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5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51897-4418-41CE-8088-5C6E62FC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Pricing</a:t>
            </a:r>
            <a:r>
              <a:rPr lang="de-CH" dirty="0"/>
              <a:t> (II/II)</a:t>
            </a:r>
            <a:endParaRPr lang="en-GB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32C2386-EA63-9948-8597-B1CD1E4D3500}"/>
              </a:ext>
            </a:extLst>
          </p:cNvPr>
          <p:cNvSpPr txBox="1">
            <a:spLocks/>
          </p:cNvSpPr>
          <p:nvPr/>
        </p:nvSpPr>
        <p:spPr>
          <a:xfrm>
            <a:off x="2383536" y="27904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much</a:t>
            </a:r>
            <a:r>
              <a:rPr lang="de-CH" dirty="0"/>
              <a:t>?*</a:t>
            </a:r>
          </a:p>
          <a:p>
            <a:pPr marL="0" indent="0">
              <a:buNone/>
            </a:pPr>
            <a:r>
              <a:rPr lang="de-CH" dirty="0"/>
              <a:t>			</a:t>
            </a:r>
            <a:r>
              <a:rPr lang="de-CH" sz="2400" dirty="0"/>
              <a:t>CHF 2.25 </a:t>
            </a:r>
            <a:endParaRPr lang="de-CH" dirty="0"/>
          </a:p>
          <a:p>
            <a:r>
              <a:rPr lang="de-CH" dirty="0" err="1"/>
              <a:t>If</a:t>
            </a:r>
            <a:r>
              <a:rPr lang="de-CH" dirty="0"/>
              <a:t> not, </a:t>
            </a:r>
            <a:r>
              <a:rPr lang="de-CH" dirty="0" err="1"/>
              <a:t>why</a:t>
            </a:r>
            <a:r>
              <a:rPr lang="de-CH" dirty="0"/>
              <a:t>?</a:t>
            </a:r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3C88BCC-4D75-1A4A-B984-A787B5129C42}"/>
              </a:ext>
            </a:extLst>
          </p:cNvPr>
          <p:cNvSpPr txBox="1">
            <a:spLocks/>
          </p:cNvSpPr>
          <p:nvPr/>
        </p:nvSpPr>
        <p:spPr>
          <a:xfrm>
            <a:off x="2231136" y="6142383"/>
            <a:ext cx="7729728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* N=6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E05F1B8-0F69-AF42-8561-3B44A6320DD5}"/>
              </a:ext>
            </a:extLst>
          </p:cNvPr>
          <p:cNvSpPr txBox="1">
            <a:spLocks/>
          </p:cNvSpPr>
          <p:nvPr/>
        </p:nvSpPr>
        <p:spPr>
          <a:xfrm>
            <a:off x="3395763" y="4763533"/>
            <a:ext cx="3937021" cy="835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“See no need for it”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5B86AC6-392E-3B45-97C4-71B6FA7DB091}"/>
              </a:ext>
            </a:extLst>
          </p:cNvPr>
          <p:cNvSpPr txBox="1">
            <a:spLocks/>
          </p:cNvSpPr>
          <p:nvPr/>
        </p:nvSpPr>
        <p:spPr>
          <a:xfrm>
            <a:off x="5048717" y="5327980"/>
            <a:ext cx="3937021" cy="835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“Maybe for a premium version”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BF1393F-BAEC-874B-B40D-D301CE1E6DD9}"/>
              </a:ext>
            </a:extLst>
          </p:cNvPr>
          <p:cNvSpPr txBox="1">
            <a:spLocks/>
          </p:cNvSpPr>
          <p:nvPr/>
        </p:nvSpPr>
        <p:spPr>
          <a:xfrm>
            <a:off x="6060944" y="4511651"/>
            <a:ext cx="3937021" cy="835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“Nothing special in it so far”</a:t>
            </a:r>
          </a:p>
        </p:txBody>
      </p:sp>
    </p:spTree>
    <p:extLst>
      <p:ext uri="{BB962C8B-B14F-4D97-AF65-F5344CB8AC3E}">
        <p14:creationId xmlns:p14="http://schemas.microsoft.com/office/powerpoint/2010/main" val="72539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51897-4418-41CE-8088-5C6E62FC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21" y="965573"/>
            <a:ext cx="8726557" cy="1188720"/>
          </a:xfrm>
        </p:spPr>
        <p:txBody>
          <a:bodyPr/>
          <a:lstStyle/>
          <a:p>
            <a:r>
              <a:rPr lang="en-US" dirty="0"/>
              <a:t>Transactional Net Promoter Score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32C2386-EA63-9948-8597-B1CD1E4D3500}"/>
              </a:ext>
            </a:extLst>
          </p:cNvPr>
          <p:cNvSpPr txBox="1">
            <a:spLocks/>
          </p:cNvSpPr>
          <p:nvPr/>
        </p:nvSpPr>
        <p:spPr>
          <a:xfrm>
            <a:off x="2383536" y="27904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likely</a:t>
            </a:r>
            <a:r>
              <a:rPr lang="de-CH" dirty="0"/>
              <a:t>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recommend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app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friend</a:t>
            </a:r>
            <a:r>
              <a:rPr lang="de-CH" dirty="0"/>
              <a:t>?</a:t>
            </a:r>
            <a:r>
              <a:rPr lang="de-CH" sz="1200" dirty="0"/>
              <a:t>*</a:t>
            </a:r>
          </a:p>
          <a:p>
            <a:endParaRPr lang="de-CH" sz="1200" dirty="0"/>
          </a:p>
          <a:p>
            <a:endParaRPr lang="de-CH" sz="1200" dirty="0"/>
          </a:p>
          <a:p>
            <a:endParaRPr lang="de-CH" sz="1200" dirty="0"/>
          </a:p>
          <a:p>
            <a:endParaRPr lang="de-CH" sz="1200" dirty="0"/>
          </a:p>
          <a:p>
            <a:endParaRPr lang="de-CH" sz="1200" dirty="0"/>
          </a:p>
          <a:p>
            <a:endParaRPr lang="de-CH" sz="1200" dirty="0"/>
          </a:p>
          <a:p>
            <a:pPr marL="0" indent="0">
              <a:buNone/>
            </a:pPr>
            <a:r>
              <a:rPr lang="de-CH" sz="2400" dirty="0"/>
              <a:t>			</a:t>
            </a:r>
            <a:r>
              <a:rPr lang="de-CH" sz="2400" dirty="0" err="1"/>
              <a:t>tNPS</a:t>
            </a:r>
            <a:r>
              <a:rPr lang="de-CH" sz="2400" dirty="0"/>
              <a:t> = +9.1</a:t>
            </a:r>
            <a:endParaRPr lang="en-GB" sz="24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0F49647-1D56-2B47-82BF-BF00275B15BD}"/>
              </a:ext>
            </a:extLst>
          </p:cNvPr>
          <p:cNvSpPr txBox="1">
            <a:spLocks/>
          </p:cNvSpPr>
          <p:nvPr/>
        </p:nvSpPr>
        <p:spPr>
          <a:xfrm>
            <a:off x="2231136" y="6142383"/>
            <a:ext cx="7729728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* N=11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AA6DD9-6F7A-224E-BBC2-A70601FD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3475238"/>
            <a:ext cx="65151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4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51897-4418-41CE-8088-5C6E62FC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336" y="965573"/>
            <a:ext cx="7577328" cy="1188720"/>
          </a:xfrm>
        </p:spPr>
        <p:txBody>
          <a:bodyPr/>
          <a:lstStyle/>
          <a:p>
            <a:r>
              <a:rPr lang="en-US" dirty="0"/>
              <a:t>Question Interface – A/B Testing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32C2386-EA63-9948-8597-B1CD1E4D3500}"/>
              </a:ext>
            </a:extLst>
          </p:cNvPr>
          <p:cNvSpPr txBox="1">
            <a:spLocks/>
          </p:cNvSpPr>
          <p:nvPr/>
        </p:nvSpPr>
        <p:spPr>
          <a:xfrm>
            <a:off x="2383536" y="27904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question</a:t>
            </a:r>
            <a:r>
              <a:rPr lang="de-CH" dirty="0"/>
              <a:t> </a:t>
            </a:r>
            <a:r>
              <a:rPr lang="de-CH" dirty="0" err="1"/>
              <a:t>interface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like </a:t>
            </a:r>
            <a:r>
              <a:rPr lang="de-CH" dirty="0" err="1"/>
              <a:t>more</a:t>
            </a:r>
            <a:r>
              <a:rPr lang="de-CH" dirty="0"/>
              <a:t>?* </a:t>
            </a:r>
            <a:br>
              <a:rPr lang="de-CH" dirty="0"/>
            </a:br>
            <a:r>
              <a:rPr lang="de-CH" dirty="0"/>
              <a:t>[A = </a:t>
            </a:r>
            <a:r>
              <a:rPr lang="de-CH" dirty="0" err="1"/>
              <a:t>challenger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/ B = </a:t>
            </a:r>
            <a:r>
              <a:rPr lang="de-CH" dirty="0" err="1"/>
              <a:t>old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]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sz="2400" dirty="0"/>
              <a:t>		100% </a:t>
            </a:r>
            <a:r>
              <a:rPr lang="de-CH" sz="2400" dirty="0" err="1"/>
              <a:t>for</a:t>
            </a:r>
            <a:r>
              <a:rPr lang="de-CH" sz="2400" dirty="0"/>
              <a:t> </a:t>
            </a:r>
            <a:r>
              <a:rPr lang="de-CH" sz="2400" dirty="0" err="1"/>
              <a:t>challenger</a:t>
            </a:r>
            <a:r>
              <a:rPr lang="de-CH" sz="2400" dirty="0"/>
              <a:t> </a:t>
            </a:r>
            <a:r>
              <a:rPr lang="de-CH" sz="2400" dirty="0" err="1"/>
              <a:t>version</a:t>
            </a:r>
            <a:r>
              <a:rPr lang="de-CH" sz="2400" dirty="0"/>
              <a:t> (A)</a:t>
            </a:r>
            <a:endParaRPr lang="en-GB" sz="24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9DB5412-8D32-F445-8910-9AFEA4A28420}"/>
              </a:ext>
            </a:extLst>
          </p:cNvPr>
          <p:cNvSpPr txBox="1">
            <a:spLocks/>
          </p:cNvSpPr>
          <p:nvPr/>
        </p:nvSpPr>
        <p:spPr>
          <a:xfrm>
            <a:off x="2231136" y="6142383"/>
            <a:ext cx="7729728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* N=11</a:t>
            </a:r>
          </a:p>
        </p:txBody>
      </p:sp>
    </p:spTree>
    <p:extLst>
      <p:ext uri="{BB962C8B-B14F-4D97-AF65-F5344CB8AC3E}">
        <p14:creationId xmlns:p14="http://schemas.microsoft.com/office/powerpoint/2010/main" val="2153068231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226</TotalTime>
  <Words>498</Words>
  <Application>Microsoft Macintosh PowerPoint</Application>
  <PresentationFormat>Widescreen</PresentationFormat>
  <Paragraphs>89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Paket</vt:lpstr>
      <vt:lpstr>Agile business analysis Sprint 2</vt:lpstr>
      <vt:lpstr>General Feedback Prototype</vt:lpstr>
      <vt:lpstr>Prototype Design</vt:lpstr>
      <vt:lpstr>Prototype Questions</vt:lpstr>
      <vt:lpstr>Prototype Purpose</vt:lpstr>
      <vt:lpstr>Pricing (I/II)</vt:lpstr>
      <vt:lpstr>Pricing (II/II)</vt:lpstr>
      <vt:lpstr>Transactional Net Promoter Score</vt:lpstr>
      <vt:lpstr>Question Interface – A/B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business analysis Sprint 1</dc:title>
  <dc:creator>Laura Seiler</dc:creator>
  <cp:lastModifiedBy>Studer, David</cp:lastModifiedBy>
  <cp:revision>15</cp:revision>
  <dcterms:created xsi:type="dcterms:W3CDTF">2019-10-11T10:20:41Z</dcterms:created>
  <dcterms:modified xsi:type="dcterms:W3CDTF">2019-11-22T14:22:58Z</dcterms:modified>
</cp:coreProperties>
</file>