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2" r:id="rId4"/>
    <p:sldId id="263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D4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0C838-ACDA-4B5F-B016-20642D6D89AF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EC684-76AD-431F-9A34-4A78E62D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6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771-2D72-4A67-8125-46F4E147A078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9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771-2D72-4A67-8125-46F4E147A078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4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771-2D72-4A67-8125-46F4E147A078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86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 October,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Agile Business Analysis: Project </a:t>
            </a:r>
            <a:r>
              <a:rPr lang="de-CH" dirty="0" err="1"/>
              <a:t>Idea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28C1B-28F4-4E2F-B8E6-1AAF535B301D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E543D5C-0676-46DF-AAC2-E8BBB82EBA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8" b="31451"/>
          <a:stretch/>
        </p:blipFill>
        <p:spPr>
          <a:xfrm>
            <a:off x="10947538" y="174005"/>
            <a:ext cx="1004157" cy="7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771-2D72-4A67-8125-46F4E147A078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38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 October, 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Agile Business Analysis: Project </a:t>
            </a:r>
            <a:r>
              <a:rPr lang="de-CH" dirty="0" err="1"/>
              <a:t>Idea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B61C02C-DD28-4BFB-9F91-1DE6062D3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8" b="31451"/>
          <a:stretch/>
        </p:blipFill>
        <p:spPr>
          <a:xfrm>
            <a:off x="10947538" y="174005"/>
            <a:ext cx="1004157" cy="7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5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 October,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Agile Business Analysis: Project </a:t>
            </a:r>
            <a:r>
              <a:rPr lang="de-CH" dirty="0" err="1"/>
              <a:t>Idea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E1E90C9-15EB-4A8F-A8BD-10058E8EE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8" b="31451"/>
          <a:stretch/>
        </p:blipFill>
        <p:spPr>
          <a:xfrm>
            <a:off x="10947538" y="174005"/>
            <a:ext cx="1004157" cy="7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7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 October,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Agile Business Analysis: Project </a:t>
            </a:r>
            <a:r>
              <a:rPr lang="de-CH" dirty="0" err="1"/>
              <a:t>Idea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1206DE-138B-4D61-A8C6-B5D714E40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8" b="31451"/>
          <a:stretch/>
        </p:blipFill>
        <p:spPr>
          <a:xfrm>
            <a:off x="10947538" y="174005"/>
            <a:ext cx="1004157" cy="7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 October,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Agile Business Analysis: Project </a:t>
            </a:r>
            <a:r>
              <a:rPr lang="de-CH" dirty="0" err="1"/>
              <a:t>Idea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FF15F0-DBC2-459C-9FAC-D9C62F8E1A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8" b="31451"/>
          <a:stretch/>
        </p:blipFill>
        <p:spPr>
          <a:xfrm>
            <a:off x="10947538" y="174005"/>
            <a:ext cx="1004157" cy="7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771-2D72-4A67-8125-46F4E147A078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67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5CC771-2D72-4A67-8125-46F4E147A078}" type="datetimeFigureOut">
              <a:rPr lang="en-GB" smtClean="0"/>
              <a:t>01/10/2019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211-53EB-455A-9668-F86D0528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37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GB" dirty="0"/>
              <a:t>1 October,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de-CH" dirty="0"/>
              <a:t>Agile Business Analysis: Project </a:t>
            </a:r>
            <a:r>
              <a:rPr lang="de-CH" dirty="0" err="1"/>
              <a:t>Idea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EC1C82E-6F2F-4A5C-A338-21B2B535824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81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CC4A7-74DA-4901-9746-889A8B02A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Agile business analysis</a:t>
            </a:r>
            <a:br>
              <a:rPr lang="en-US"/>
            </a:br>
            <a:r>
              <a:rPr lang="en-US"/>
              <a:t>project idea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2CFE1-CAF8-442A-A554-252BA81AF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David Studer, Laura Seiler &amp; </a:t>
            </a:r>
            <a:r>
              <a:rPr lang="de-CH" dirty="0" err="1"/>
              <a:t>Soyhan</a:t>
            </a:r>
            <a:r>
              <a:rPr lang="de-CH" dirty="0"/>
              <a:t> Parlar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3BAC5-105D-4126-9FAB-2500834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/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5AD26-96E5-4B14-94B6-AAE85ECB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90194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Observation</a:t>
            </a:r>
          </a:p>
          <a:p>
            <a:r>
              <a:rPr lang="en-GB" dirty="0"/>
              <a:t>Many technology solutions focus on the needs of single people, with the main goal of finding them a partner for life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Market Gap</a:t>
            </a:r>
            <a:r>
              <a:rPr lang="en-GB" dirty="0"/>
              <a:t>:</a:t>
            </a:r>
          </a:p>
          <a:p>
            <a:r>
              <a:rPr lang="en-GB" dirty="0"/>
              <a:t>Technology solution focusing on people that are in a relationship, with the main goal of keeping the relationship healthy and “successful”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54D694-BAA7-41A5-A07D-023F779AA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8" b="31451"/>
          <a:stretch/>
        </p:blipFill>
        <p:spPr>
          <a:xfrm>
            <a:off x="10947538" y="174005"/>
            <a:ext cx="1004157" cy="790687"/>
          </a:xfrm>
          <a:prstGeom prst="rect">
            <a:avLst/>
          </a:prstGeom>
        </p:spPr>
      </p:pic>
      <p:pic>
        <p:nvPicPr>
          <p:cNvPr id="8" name="Grafik 7" descr="Augen">
            <a:extLst>
              <a:ext uri="{FF2B5EF4-FFF2-40B4-BE49-F238E27FC236}">
                <a16:creationId xmlns:a16="http://schemas.microsoft.com/office/drawing/2014/main" id="{887D5B3C-6F0B-4C8B-9319-9D4D10598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70" y="2638044"/>
            <a:ext cx="914400" cy="914400"/>
          </a:xfrm>
          <a:prstGeom prst="rect">
            <a:avLst/>
          </a:prstGeom>
        </p:spPr>
      </p:pic>
      <p:pic>
        <p:nvPicPr>
          <p:cNvPr id="12" name="Grafik 11" descr="Warnung">
            <a:extLst>
              <a:ext uri="{FF2B5EF4-FFF2-40B4-BE49-F238E27FC236}">
                <a16:creationId xmlns:a16="http://schemas.microsoft.com/office/drawing/2014/main" id="{79701D3B-7537-40C8-801F-2A37BB929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870" y="42241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3BAC5-105D-4126-9FAB-2500834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5AD26-96E5-4B14-94B6-AAE85ECB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2940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Develop a business model with a sustainable product-market fit </a:t>
            </a:r>
          </a:p>
          <a:p>
            <a:pPr lvl="1"/>
            <a:r>
              <a:rPr lang="en-US" dirty="0"/>
              <a:t>To help people in keeping their relationship healthy and successful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story map that shows how customers use the service </a:t>
            </a:r>
          </a:p>
          <a:p>
            <a:pPr lvl="1"/>
            <a:r>
              <a:rPr lang="en-US" dirty="0"/>
              <a:t>To let us define the required functionality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a roadmap that defines the implementation process</a:t>
            </a:r>
          </a:p>
          <a:p>
            <a:pPr lvl="1"/>
            <a:r>
              <a:rPr lang="en-US" dirty="0"/>
              <a:t>To give us a good idea of the priorities and the time of implementation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</a:rPr>
              <a:t>Conditions 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Perspective</a:t>
            </a:r>
            <a:r>
              <a:rPr lang="en-US" sz="1500" dirty="0">
                <a:solidFill>
                  <a:schemeClr val="tx1"/>
                </a:solidFill>
              </a:rPr>
              <a:t>: </a:t>
            </a:r>
            <a:r>
              <a:rPr lang="en-US" sz="1500" dirty="0"/>
              <a:t>Business Architecture Perspective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Level within organization</a:t>
            </a:r>
            <a:r>
              <a:rPr lang="en-US" sz="1500" dirty="0">
                <a:solidFill>
                  <a:schemeClr val="tx1"/>
                </a:solidFill>
              </a:rPr>
              <a:t>: </a:t>
            </a:r>
            <a:r>
              <a:rPr lang="en-US" sz="1500" dirty="0"/>
              <a:t>Executive level - supporting strategic decisions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7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3BAC5-105D-4126-9FAB-2500834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Agile?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5AD26-96E5-4B14-94B6-AAE85ECB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Time and available resources are fixed</a:t>
            </a:r>
          </a:p>
          <a:p>
            <a:pPr lvl="1"/>
            <a:r>
              <a:rPr lang="en-US" dirty="0"/>
              <a:t>Team of three people; deadline: 20 December 2019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Features of the finished solution can only be estimated (complex scope) </a:t>
            </a:r>
          </a:p>
          <a:p>
            <a:pPr lvl="1"/>
            <a:r>
              <a:rPr lang="en-US" dirty="0"/>
              <a:t>Agile enables us to design the </a:t>
            </a:r>
            <a:r>
              <a:rPr lang="en-US" b="1" dirty="0"/>
              <a:t>right</a:t>
            </a:r>
            <a:r>
              <a:rPr lang="en-US" dirty="0"/>
              <a:t> solution that fits the market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Team is decentralized and has many other obligations (complex team)</a:t>
            </a:r>
          </a:p>
          <a:p>
            <a:pPr lvl="1"/>
            <a:r>
              <a:rPr lang="en-US" dirty="0"/>
              <a:t>Agile helps prioritize work and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the finished solution can be reached is not clear yet (complex solution)</a:t>
            </a:r>
          </a:p>
          <a:p>
            <a:pPr lvl="1"/>
            <a:r>
              <a:rPr lang="en-US" dirty="0"/>
              <a:t>Incremental development helps in choosing the right techniques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1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EDF7C-BC65-4DF0-B6C5-DB25769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Sprint Planning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41073A-7593-4C20-97F6-E3F532495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112" y="2638044"/>
            <a:ext cx="3600000" cy="31019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Sprint 1</a:t>
            </a:r>
          </a:p>
          <a:p>
            <a:r>
              <a:rPr lang="en-US" sz="1600" dirty="0"/>
              <a:t>What is the customer need?</a:t>
            </a:r>
          </a:p>
          <a:p>
            <a:r>
              <a:rPr lang="en-US" sz="1600" dirty="0"/>
              <a:t>What is the market?</a:t>
            </a:r>
          </a:p>
          <a:p>
            <a:r>
              <a:rPr lang="en-US" sz="1600" dirty="0"/>
              <a:t>What is the business model?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b="1" dirty="0">
                <a:sym typeface="Wingdings" pitchFamily="2" charset="2"/>
              </a:rPr>
              <a:t> Business Model</a:t>
            </a: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1C2B85A-81AB-438A-AEB4-2045DAD0CA3F}"/>
              </a:ext>
            </a:extLst>
          </p:cNvPr>
          <p:cNvSpPr txBox="1">
            <a:spLocks/>
          </p:cNvSpPr>
          <p:nvPr/>
        </p:nvSpPr>
        <p:spPr>
          <a:xfrm>
            <a:off x="4296000" y="2638044"/>
            <a:ext cx="3600000" cy="310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Sprint 2</a:t>
            </a:r>
          </a:p>
          <a:p>
            <a:r>
              <a:rPr lang="en-US" sz="1600" dirty="0"/>
              <a:t>How might a customer use it?</a:t>
            </a:r>
          </a:p>
          <a:p>
            <a:r>
              <a:rPr lang="en-US" sz="1600" dirty="0"/>
              <a:t>What functionality is needed?</a:t>
            </a:r>
          </a:p>
          <a:p>
            <a:r>
              <a:rPr lang="en-US" sz="1600" dirty="0"/>
              <a:t>What are the detailed stories?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 Story Map</a:t>
            </a:r>
            <a:endParaRPr lang="en-US" sz="1600" b="1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3189022-E0BC-4D75-A497-59BFA14BAB57}"/>
              </a:ext>
            </a:extLst>
          </p:cNvPr>
          <p:cNvSpPr txBox="1">
            <a:spLocks/>
          </p:cNvSpPr>
          <p:nvPr/>
        </p:nvSpPr>
        <p:spPr>
          <a:xfrm>
            <a:off x="8076888" y="2638044"/>
            <a:ext cx="3600000" cy="310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Sprint 3</a:t>
            </a:r>
          </a:p>
          <a:p>
            <a:r>
              <a:rPr lang="en-US" sz="1600" dirty="0"/>
              <a:t>What has the highest priority?</a:t>
            </a:r>
          </a:p>
          <a:p>
            <a:r>
              <a:rPr lang="en-US" sz="1600" dirty="0"/>
              <a:t>How long does it take?</a:t>
            </a:r>
          </a:p>
          <a:p>
            <a:r>
              <a:rPr lang="en-US" sz="1600" dirty="0"/>
              <a:t>How can it be implemented?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 Roadmap</a:t>
            </a:r>
            <a:endParaRPr lang="en-US" sz="16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6D9BAE-B0E6-428B-9693-0153602AE8F2}"/>
              </a:ext>
            </a:extLst>
          </p:cNvPr>
          <p:cNvSpPr txBox="1"/>
          <p:nvPr/>
        </p:nvSpPr>
        <p:spPr>
          <a:xfrm>
            <a:off x="1109662" y="6115049"/>
            <a:ext cx="997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Each sprint plan will be adapted iteratively during the whole project.  </a:t>
            </a:r>
          </a:p>
        </p:txBody>
      </p:sp>
    </p:spTree>
    <p:extLst>
      <p:ext uri="{BB962C8B-B14F-4D97-AF65-F5344CB8AC3E}">
        <p14:creationId xmlns:p14="http://schemas.microsoft.com/office/powerpoint/2010/main" val="326232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8A697-9B80-440B-B428-13F6D632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BF3E29F-A20A-F34D-B061-C1126BB32AD2}"/>
              </a:ext>
            </a:extLst>
          </p:cNvPr>
          <p:cNvSpPr txBox="1">
            <a:spLocks/>
          </p:cNvSpPr>
          <p:nvPr/>
        </p:nvSpPr>
        <p:spPr>
          <a:xfrm>
            <a:off x="330472" y="2638043"/>
            <a:ext cx="3837081" cy="355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b="1" dirty="0"/>
              <a:t>Sprint 1 – Business Model</a:t>
            </a:r>
          </a:p>
          <a:p>
            <a:r>
              <a:rPr lang="en-GB" sz="1600" dirty="0"/>
              <a:t>[Agile Extension] – Scrum Events</a:t>
            </a:r>
          </a:p>
          <a:p>
            <a:r>
              <a:rPr lang="en-GB" sz="1600" dirty="0"/>
              <a:t>10.8 – Business Model Canvas / Lean Canvas</a:t>
            </a:r>
          </a:p>
          <a:p>
            <a:r>
              <a:rPr lang="en-GB" sz="1600" dirty="0"/>
              <a:t>10.4 – Benchmarking and Market Analysis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u="sng" dirty="0"/>
              <a:t>Stretch</a:t>
            </a:r>
            <a:r>
              <a:rPr lang="en-GB" sz="1600" dirty="0"/>
              <a:t>:</a:t>
            </a:r>
          </a:p>
          <a:p>
            <a:r>
              <a:rPr lang="en-GB" sz="1600" dirty="0"/>
              <a:t>10.3 – Balanced Scorecard</a:t>
            </a:r>
          </a:p>
          <a:p>
            <a:r>
              <a:rPr lang="en-GB" sz="1600" dirty="0"/>
              <a:t>10.28 – Metrics an Key Performance Indicators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E94169A-8821-964C-94E5-F4D5BC1BAB0C}"/>
              </a:ext>
            </a:extLst>
          </p:cNvPr>
          <p:cNvSpPr txBox="1">
            <a:spLocks/>
          </p:cNvSpPr>
          <p:nvPr/>
        </p:nvSpPr>
        <p:spPr>
          <a:xfrm>
            <a:off x="4317023" y="2638396"/>
            <a:ext cx="3643201" cy="3551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Sprint 2 – Functionality</a:t>
            </a:r>
          </a:p>
          <a:p>
            <a:r>
              <a:rPr lang="en-US" sz="1600" dirty="0"/>
              <a:t>[Agile Extension] – Scrum Events</a:t>
            </a:r>
          </a:p>
          <a:p>
            <a:r>
              <a:rPr lang="en-US" sz="1600" dirty="0"/>
              <a:t>10.47 – Use Cases and Scenarios</a:t>
            </a:r>
          </a:p>
          <a:p>
            <a:r>
              <a:rPr lang="en-US" sz="1600" dirty="0"/>
              <a:t>[Agile Extension] – Story Mapping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Stretch</a:t>
            </a:r>
            <a:r>
              <a:rPr lang="en-US" sz="1600" dirty="0"/>
              <a:t>:</a:t>
            </a:r>
          </a:p>
          <a:p>
            <a:r>
              <a:rPr lang="en-US" sz="1600" dirty="0"/>
              <a:t>10.48 – User Stories</a:t>
            </a:r>
          </a:p>
          <a:p>
            <a:r>
              <a:rPr lang="en-US" sz="1600" dirty="0"/>
              <a:t>10.1 – Acceptance and Evaluation Criteria</a:t>
            </a:r>
          </a:p>
          <a:p>
            <a:endParaRPr lang="en-US" sz="16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8C9C8DB-4C14-9640-B12D-963D5012F698}"/>
              </a:ext>
            </a:extLst>
          </p:cNvPr>
          <p:cNvSpPr txBox="1">
            <a:spLocks/>
          </p:cNvSpPr>
          <p:nvPr/>
        </p:nvSpPr>
        <p:spPr>
          <a:xfrm>
            <a:off x="8152894" y="2638043"/>
            <a:ext cx="3708633" cy="35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dirty="0"/>
              <a:t>Sprint 3 – Roadmap</a:t>
            </a:r>
          </a:p>
          <a:p>
            <a:r>
              <a:rPr lang="en-GB" sz="1600" dirty="0"/>
              <a:t>[Agile Extension] – Scrum Events</a:t>
            </a:r>
          </a:p>
          <a:p>
            <a:r>
              <a:rPr lang="en-GB" sz="1600" dirty="0"/>
              <a:t>10.30 – Non-Functional Requirements</a:t>
            </a:r>
          </a:p>
          <a:p>
            <a:r>
              <a:rPr lang="en-GB" sz="1600" dirty="0"/>
              <a:t>10.19 – Estimation</a:t>
            </a:r>
          </a:p>
          <a:p>
            <a:r>
              <a:rPr lang="en-GB" sz="1600" dirty="0"/>
              <a:t>10.33 – Prioritization</a:t>
            </a:r>
          </a:p>
          <a:p>
            <a:pPr marL="0" indent="0">
              <a:buNone/>
            </a:pPr>
            <a:br>
              <a:rPr lang="en-GB" sz="1600" u="sng" dirty="0"/>
            </a:br>
            <a:r>
              <a:rPr lang="en-GB" sz="1600" u="sng" dirty="0"/>
              <a:t>Stretch</a:t>
            </a:r>
            <a:r>
              <a:rPr lang="en-GB" sz="1600" dirty="0"/>
              <a:t>:</a:t>
            </a:r>
          </a:p>
          <a:p>
            <a:r>
              <a:rPr lang="en-GB" sz="1600" dirty="0"/>
              <a:t>10.36 – Prototyping</a:t>
            </a:r>
          </a:p>
          <a:p>
            <a:r>
              <a:rPr lang="en-GB" sz="1600" dirty="0"/>
              <a:t>10.27 – Lessons Learned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79223615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4</TotalTime>
  <Words>406</Words>
  <Application>Microsoft Macintosh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Paket</vt:lpstr>
      <vt:lpstr>Agile business analysis project idea</vt:lpstr>
      <vt:lpstr>Idea / Use case</vt:lpstr>
      <vt:lpstr>Objectives</vt:lpstr>
      <vt:lpstr>why Agile?</vt:lpstr>
      <vt:lpstr>Preliminary Sprint Planning</vt:lpstr>
      <vt:lpstr>Techniques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business analysis project idea</dc:title>
  <dc:creator>Laura Seiler</dc:creator>
  <cp:lastModifiedBy>Studer, David</cp:lastModifiedBy>
  <cp:revision>21</cp:revision>
  <dcterms:created xsi:type="dcterms:W3CDTF">2019-09-30T08:47:04Z</dcterms:created>
  <dcterms:modified xsi:type="dcterms:W3CDTF">2019-10-01T13:21:01Z</dcterms:modified>
</cp:coreProperties>
</file>