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78" r:id="rId4"/>
    <p:sldId id="285" r:id="rId5"/>
    <p:sldId id="286" r:id="rId6"/>
    <p:sldId id="287" r:id="rId7"/>
    <p:sldId id="288" r:id="rId8"/>
    <p:sldId id="28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98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8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22437DB-AEBC-4170-B097-67F785C8A2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4EE083F-F284-4680-9EB9-81BA4CDB0D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5A9DA-43E3-4394-84F4-9FC1876C0FE2}" type="datetimeFigureOut">
              <a:rPr lang="en-GB" smtClean="0"/>
              <a:t>13/12/2019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8A2CD99-6C81-473F-B993-EED83E7A517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Day 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61F73C3-EF43-414D-9ACD-8AFE1C080BC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DF3D9-3798-42EE-BBA1-35FF337314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04552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AC6B2-7432-43BB-9993-D4A8904E8CB0}" type="datetimeFigureOut">
              <a:rPr lang="en-GB" smtClean="0"/>
              <a:t>13/12/2019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Day 1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7988A-D0FB-46F4-98F9-AE06F67CD3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49062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Day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7988A-D0FB-46F4-98F9-AE06F67CD3D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129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Day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7988A-D0FB-46F4-98F9-AE06F67CD3D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8523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Day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7988A-D0FB-46F4-98F9-AE06F67CD3D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0614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Day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7988A-D0FB-46F4-98F9-AE06F67CD3D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270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Day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7988A-D0FB-46F4-98F9-AE06F67CD3D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4222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Day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7988A-D0FB-46F4-98F9-AE06F67CD3D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8382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/>
              <a:t>Day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7988A-D0FB-46F4-98F9-AE06F67CD3D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6249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12/13/19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12/13/19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12/13/19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12/13/19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12/13/19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12/13/19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12/13/19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12/13/19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12/13/19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F26BFC-EB91-443B-BFFC-12C97F2654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Agile </a:t>
            </a:r>
            <a:r>
              <a:rPr lang="de-CH" dirty="0" err="1"/>
              <a:t>business</a:t>
            </a:r>
            <a:r>
              <a:rPr lang="de-CH" dirty="0"/>
              <a:t> </a:t>
            </a:r>
            <a:r>
              <a:rPr lang="de-CH" dirty="0" err="1"/>
              <a:t>analysis</a:t>
            </a:r>
            <a:br>
              <a:rPr lang="de-CH" dirty="0"/>
            </a:br>
            <a:r>
              <a:rPr lang="de-CH" dirty="0"/>
              <a:t>Sprint 3</a:t>
            </a:r>
            <a:endParaRPr lang="en-GB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D38C713-27CC-4680-A1AA-A595A5F8EE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err="1"/>
              <a:t>Sidra</a:t>
            </a:r>
            <a:r>
              <a:rPr lang="de-CH" dirty="0"/>
              <a:t>, David, Laura &amp; </a:t>
            </a:r>
            <a:r>
              <a:rPr lang="de-CH" dirty="0" err="1"/>
              <a:t>Soyhan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078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73D1D1-08A3-48E8-A6BD-8FB17FF83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898" y="961167"/>
            <a:ext cx="8410360" cy="1188720"/>
          </a:xfrm>
        </p:spPr>
        <p:txBody>
          <a:bodyPr/>
          <a:lstStyle/>
          <a:p>
            <a:r>
              <a:rPr lang="en-US" dirty="0"/>
              <a:t>Overall Recommendation Concept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C6C7F6-3D5A-4370-A48E-81107D7C2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Participants: 	</a:t>
            </a:r>
            <a:r>
              <a:rPr lang="en-US" sz="2800" dirty="0"/>
              <a:t>24</a:t>
            </a:r>
          </a:p>
          <a:p>
            <a:pPr marL="0" indent="0">
              <a:buNone/>
            </a:pPr>
            <a:r>
              <a:rPr lang="en-US" sz="2000" dirty="0"/>
              <a:t>				</a:t>
            </a:r>
          </a:p>
          <a:p>
            <a:r>
              <a:rPr lang="en-US" sz="2000" dirty="0"/>
              <a:t>Hits:		</a:t>
            </a:r>
            <a:r>
              <a:rPr lang="en-US" sz="2800" dirty="0"/>
              <a:t>13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Accuracy:	</a:t>
            </a:r>
            <a:r>
              <a:rPr lang="en-US" sz="2800" dirty="0"/>
              <a:t>54%</a:t>
            </a:r>
            <a:endParaRPr lang="en-US" sz="2000" dirty="0"/>
          </a:p>
        </p:txBody>
      </p:sp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44AFB4C-B03D-D942-84EF-DFE9BA5CD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859" y="3162075"/>
            <a:ext cx="4518399" cy="143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352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73D1D1-08A3-48E8-A6BD-8FB17FF83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Performance – Tipp A</a:t>
            </a:r>
            <a:endParaRPr lang="en-GB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BEBEB223-1835-6B4E-99DC-C478C7153B66}"/>
              </a:ext>
            </a:extLst>
          </p:cNvPr>
          <p:cNvSpPr txBox="1">
            <a:spLocks/>
          </p:cNvSpPr>
          <p:nvPr/>
        </p:nvSpPr>
        <p:spPr>
          <a:xfrm>
            <a:off x="2231136" y="6252255"/>
            <a:ext cx="7729728" cy="31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200" b="1" dirty="0"/>
              <a:t>Conditions</a:t>
            </a:r>
            <a:r>
              <a:rPr lang="en-GB" sz="1200" dirty="0"/>
              <a:t>: </a:t>
            </a:r>
            <a:r>
              <a:rPr lang="en-GB" sz="1200" u="sng" dirty="0"/>
              <a:t>N</a:t>
            </a:r>
            <a:r>
              <a:rPr lang="en-GB" sz="1200" dirty="0"/>
              <a:t> = 24, </a:t>
            </a:r>
            <a:r>
              <a:rPr lang="en-GB" sz="1200" u="sng" dirty="0"/>
              <a:t>Period</a:t>
            </a:r>
            <a:r>
              <a:rPr lang="en-GB" sz="1200" dirty="0"/>
              <a:t> = 02.12.2019 – 13.12.2019, </a:t>
            </a:r>
            <a:r>
              <a:rPr lang="en-GB" sz="1200" u="sng" dirty="0"/>
              <a:t>Audience</a:t>
            </a:r>
            <a:r>
              <a:rPr lang="en-GB" sz="1200" dirty="0"/>
              <a:t> = Target Segment Only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6D752FE-07CE-0D4C-BEE6-2414E344F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3429000"/>
            <a:ext cx="7729728" cy="2520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Number of Recommendations:	</a:t>
            </a:r>
            <a:r>
              <a:rPr lang="en-US" sz="2400" dirty="0"/>
              <a:t>8</a:t>
            </a:r>
            <a:endParaRPr lang="en-US" dirty="0"/>
          </a:p>
          <a:p>
            <a:endParaRPr lang="en-US" sz="1400" dirty="0"/>
          </a:p>
          <a:p>
            <a:r>
              <a:rPr lang="en-US" dirty="0"/>
              <a:t>Number of Hits:			</a:t>
            </a:r>
            <a:r>
              <a:rPr lang="en-US" sz="2400" dirty="0"/>
              <a:t>4</a:t>
            </a:r>
            <a:endParaRPr lang="en-US" dirty="0"/>
          </a:p>
          <a:p>
            <a:endParaRPr lang="en-US" sz="1400" dirty="0"/>
          </a:p>
          <a:p>
            <a:r>
              <a:rPr lang="en-US" dirty="0"/>
              <a:t>Proposed Alternative:		</a:t>
            </a:r>
            <a:r>
              <a:rPr lang="en-US" sz="2400" dirty="0"/>
              <a:t>Tipp B </a:t>
            </a:r>
            <a:r>
              <a:rPr lang="en-US" sz="2000" dirty="0"/>
              <a:t>(100%)</a:t>
            </a:r>
            <a:endParaRPr lang="en-US" sz="2400" dirty="0"/>
          </a:p>
          <a:p>
            <a:endParaRPr lang="en-US" sz="1400" dirty="0"/>
          </a:p>
          <a:p>
            <a:r>
              <a:rPr lang="en-US" dirty="0"/>
              <a:t>Accuracy:			</a:t>
            </a:r>
            <a:r>
              <a:rPr lang="en-US" sz="2400" dirty="0"/>
              <a:t>50%</a:t>
            </a:r>
            <a:endParaRPr lang="en-US" dirty="0"/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97523B10-585C-9D4F-93DE-557210444926}"/>
              </a:ext>
            </a:extLst>
          </p:cNvPr>
          <p:cNvSpPr txBox="1">
            <a:spLocks/>
          </p:cNvSpPr>
          <p:nvPr/>
        </p:nvSpPr>
        <p:spPr>
          <a:xfrm>
            <a:off x="2231136" y="2475062"/>
            <a:ext cx="7729728" cy="794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Tipp</a:t>
            </a:r>
            <a:r>
              <a:rPr lang="en-US" dirty="0"/>
              <a:t>: Surprise your partner with an invitation to the movies</a:t>
            </a:r>
          </a:p>
        </p:txBody>
      </p:sp>
    </p:spTree>
    <p:extLst>
      <p:ext uri="{BB962C8B-B14F-4D97-AF65-F5344CB8AC3E}">
        <p14:creationId xmlns:p14="http://schemas.microsoft.com/office/powerpoint/2010/main" val="4269865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73D1D1-08A3-48E8-A6BD-8FB17FF83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Performance – Tipp B</a:t>
            </a:r>
            <a:endParaRPr lang="en-GB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BEBEB223-1835-6B4E-99DC-C478C7153B66}"/>
              </a:ext>
            </a:extLst>
          </p:cNvPr>
          <p:cNvSpPr txBox="1">
            <a:spLocks/>
          </p:cNvSpPr>
          <p:nvPr/>
        </p:nvSpPr>
        <p:spPr>
          <a:xfrm>
            <a:off x="2231136" y="6252255"/>
            <a:ext cx="7729728" cy="31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200" b="1" dirty="0"/>
              <a:t>Conditions</a:t>
            </a:r>
            <a:r>
              <a:rPr lang="en-GB" sz="1200" dirty="0"/>
              <a:t>: </a:t>
            </a:r>
            <a:r>
              <a:rPr lang="en-GB" sz="1200" u="sng" dirty="0"/>
              <a:t>N</a:t>
            </a:r>
            <a:r>
              <a:rPr lang="en-GB" sz="1200" dirty="0"/>
              <a:t> = 24, </a:t>
            </a:r>
            <a:r>
              <a:rPr lang="en-GB" sz="1200" u="sng" dirty="0"/>
              <a:t>Period</a:t>
            </a:r>
            <a:r>
              <a:rPr lang="en-GB" sz="1200" dirty="0"/>
              <a:t> = 02.12.2019 – 13.12.2019, </a:t>
            </a:r>
            <a:r>
              <a:rPr lang="en-GB" sz="1200" u="sng" dirty="0"/>
              <a:t>Audience</a:t>
            </a:r>
            <a:r>
              <a:rPr lang="en-GB" sz="1200" dirty="0"/>
              <a:t> = Target Segment Only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6D752FE-07CE-0D4C-BEE6-2414E344F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3429000"/>
            <a:ext cx="7729728" cy="2520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Number of Recommendations:	</a:t>
            </a:r>
            <a:r>
              <a:rPr lang="en-US" sz="2400" dirty="0"/>
              <a:t>10</a:t>
            </a:r>
            <a:endParaRPr lang="en-US" dirty="0"/>
          </a:p>
          <a:p>
            <a:endParaRPr lang="en-US" sz="1400" dirty="0"/>
          </a:p>
          <a:p>
            <a:r>
              <a:rPr lang="en-US" dirty="0"/>
              <a:t>Number of Hits:			</a:t>
            </a:r>
            <a:r>
              <a:rPr lang="en-US" sz="2400" dirty="0"/>
              <a:t>7</a:t>
            </a:r>
            <a:endParaRPr lang="en-US" dirty="0"/>
          </a:p>
          <a:p>
            <a:endParaRPr lang="en-US" sz="1500" dirty="0"/>
          </a:p>
          <a:p>
            <a:r>
              <a:rPr lang="en-US" dirty="0"/>
              <a:t>Proposed Alternative:		</a:t>
            </a:r>
            <a:r>
              <a:rPr lang="en-US" sz="2400" dirty="0"/>
              <a:t>Tipp A </a:t>
            </a:r>
            <a:r>
              <a:rPr lang="en-US" sz="2000" dirty="0"/>
              <a:t>(67%)</a:t>
            </a:r>
            <a:r>
              <a:rPr lang="en-US" sz="2400" dirty="0"/>
              <a:t> / Tipp C </a:t>
            </a:r>
            <a:r>
              <a:rPr lang="en-US" sz="2000" dirty="0"/>
              <a:t>(33%)</a:t>
            </a:r>
            <a:endParaRPr lang="en-US" sz="2400" dirty="0"/>
          </a:p>
          <a:p>
            <a:endParaRPr lang="en-US" sz="1500" dirty="0"/>
          </a:p>
          <a:p>
            <a:r>
              <a:rPr lang="en-US" dirty="0"/>
              <a:t>Accuracy:			</a:t>
            </a:r>
            <a:r>
              <a:rPr lang="en-US" sz="2400" dirty="0"/>
              <a:t>70%</a:t>
            </a:r>
            <a:endParaRPr lang="en-US" dirty="0"/>
          </a:p>
        </p:txBody>
      </p:sp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B05262A9-54F2-8149-9F8E-C6A7AAB93E6F}"/>
              </a:ext>
            </a:extLst>
          </p:cNvPr>
          <p:cNvSpPr txBox="1">
            <a:spLocks/>
          </p:cNvSpPr>
          <p:nvPr/>
        </p:nvSpPr>
        <p:spPr>
          <a:xfrm>
            <a:off x="2231136" y="2475062"/>
            <a:ext cx="7729728" cy="794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Tipp</a:t>
            </a:r>
            <a:r>
              <a:rPr lang="en-US" dirty="0"/>
              <a:t>: Ask your partner to choose an activity of choice to do on the next free evening (options: board game, watch a movie, go out dancing)</a:t>
            </a:r>
          </a:p>
        </p:txBody>
      </p:sp>
    </p:spTree>
    <p:extLst>
      <p:ext uri="{BB962C8B-B14F-4D97-AF65-F5344CB8AC3E}">
        <p14:creationId xmlns:p14="http://schemas.microsoft.com/office/powerpoint/2010/main" val="1335421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73D1D1-08A3-48E8-A6BD-8FB17FF83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Performance – Tipp C</a:t>
            </a:r>
            <a:endParaRPr lang="en-GB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BEBEB223-1835-6B4E-99DC-C478C7153B66}"/>
              </a:ext>
            </a:extLst>
          </p:cNvPr>
          <p:cNvSpPr txBox="1">
            <a:spLocks/>
          </p:cNvSpPr>
          <p:nvPr/>
        </p:nvSpPr>
        <p:spPr>
          <a:xfrm>
            <a:off x="2231136" y="6252255"/>
            <a:ext cx="7729728" cy="31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200" b="1" dirty="0"/>
              <a:t>Conditions</a:t>
            </a:r>
            <a:r>
              <a:rPr lang="en-GB" sz="1200" dirty="0"/>
              <a:t>: </a:t>
            </a:r>
            <a:r>
              <a:rPr lang="en-GB" sz="1200" u="sng" dirty="0"/>
              <a:t>N</a:t>
            </a:r>
            <a:r>
              <a:rPr lang="en-GB" sz="1200" dirty="0"/>
              <a:t> = 24, </a:t>
            </a:r>
            <a:r>
              <a:rPr lang="en-GB" sz="1200" u="sng" dirty="0"/>
              <a:t>Period</a:t>
            </a:r>
            <a:r>
              <a:rPr lang="en-GB" sz="1200" dirty="0"/>
              <a:t> = 02.12.2019 – 13.12.2019, </a:t>
            </a:r>
            <a:r>
              <a:rPr lang="en-GB" sz="1200" u="sng" dirty="0"/>
              <a:t>Audience</a:t>
            </a:r>
            <a:r>
              <a:rPr lang="en-GB" sz="1200" dirty="0"/>
              <a:t> = Target Segment Only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6D752FE-07CE-0D4C-BEE6-2414E344F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3429000"/>
            <a:ext cx="7729728" cy="2520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Number of Recommendations:	</a:t>
            </a:r>
            <a:r>
              <a:rPr lang="en-US" sz="2400" dirty="0"/>
              <a:t>6</a:t>
            </a:r>
            <a:endParaRPr lang="en-US" dirty="0"/>
          </a:p>
          <a:p>
            <a:endParaRPr lang="en-US" sz="1400" dirty="0"/>
          </a:p>
          <a:p>
            <a:r>
              <a:rPr lang="en-US" dirty="0"/>
              <a:t>Number of Hits:			</a:t>
            </a:r>
            <a:r>
              <a:rPr lang="en-US" sz="2400" dirty="0"/>
              <a:t>2</a:t>
            </a:r>
            <a:endParaRPr lang="en-US" dirty="0"/>
          </a:p>
          <a:p>
            <a:endParaRPr lang="en-US" sz="1500" dirty="0"/>
          </a:p>
          <a:p>
            <a:r>
              <a:rPr lang="en-US" dirty="0"/>
              <a:t>Proposed Alternative:		</a:t>
            </a:r>
            <a:r>
              <a:rPr lang="en-US" sz="2400" dirty="0"/>
              <a:t>Tipp B </a:t>
            </a:r>
            <a:r>
              <a:rPr lang="en-US" sz="2000" dirty="0"/>
              <a:t>(75%)</a:t>
            </a:r>
            <a:r>
              <a:rPr lang="en-US" sz="2400" dirty="0"/>
              <a:t> / Tipp A </a:t>
            </a:r>
            <a:r>
              <a:rPr lang="en-US" sz="2000" dirty="0"/>
              <a:t>(25%)</a:t>
            </a:r>
            <a:endParaRPr lang="en-US" sz="2400" dirty="0"/>
          </a:p>
          <a:p>
            <a:endParaRPr lang="en-US" sz="1500" dirty="0"/>
          </a:p>
          <a:p>
            <a:r>
              <a:rPr lang="en-US" dirty="0"/>
              <a:t>Accuracy:			</a:t>
            </a:r>
            <a:r>
              <a:rPr lang="en-US" sz="2400" dirty="0"/>
              <a:t>33%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1C4169F7-14B7-1342-AE9C-822013AE13DD}"/>
              </a:ext>
            </a:extLst>
          </p:cNvPr>
          <p:cNvSpPr txBox="1">
            <a:spLocks/>
          </p:cNvSpPr>
          <p:nvPr/>
        </p:nvSpPr>
        <p:spPr>
          <a:xfrm>
            <a:off x="2231136" y="2475062"/>
            <a:ext cx="7729728" cy="794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Tipp</a:t>
            </a:r>
            <a:r>
              <a:rPr lang="en-US" dirty="0"/>
              <a:t>: Invite your partner to a fancy dinner in a nice restaurant you have never been before</a:t>
            </a:r>
          </a:p>
        </p:txBody>
      </p:sp>
    </p:spTree>
    <p:extLst>
      <p:ext uri="{BB962C8B-B14F-4D97-AF65-F5344CB8AC3E}">
        <p14:creationId xmlns:p14="http://schemas.microsoft.com/office/powerpoint/2010/main" val="1428011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73D1D1-08A3-48E8-A6BD-8FB17FF83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Overall Negatives</a:t>
            </a:r>
            <a:endParaRPr lang="en-GB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BEBEB223-1835-6B4E-99DC-C478C7153B66}"/>
              </a:ext>
            </a:extLst>
          </p:cNvPr>
          <p:cNvSpPr txBox="1">
            <a:spLocks/>
          </p:cNvSpPr>
          <p:nvPr/>
        </p:nvSpPr>
        <p:spPr>
          <a:xfrm>
            <a:off x="2231136" y="6252255"/>
            <a:ext cx="7729728" cy="31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200" b="1" dirty="0"/>
              <a:t>Conditions</a:t>
            </a:r>
            <a:r>
              <a:rPr lang="en-GB" sz="1200" dirty="0"/>
              <a:t>: </a:t>
            </a:r>
            <a:r>
              <a:rPr lang="en-GB" sz="1200" u="sng" dirty="0"/>
              <a:t>N</a:t>
            </a:r>
            <a:r>
              <a:rPr lang="en-GB" sz="1200" dirty="0"/>
              <a:t> = 24, </a:t>
            </a:r>
            <a:r>
              <a:rPr lang="en-GB" sz="1200" u="sng" dirty="0"/>
              <a:t>Period</a:t>
            </a:r>
            <a:r>
              <a:rPr lang="en-GB" sz="1200" dirty="0"/>
              <a:t> = 02.12.2019 – 13.12.2019, </a:t>
            </a:r>
            <a:r>
              <a:rPr lang="en-GB" sz="1200" u="sng" dirty="0"/>
              <a:t>Audience</a:t>
            </a:r>
            <a:r>
              <a:rPr lang="en-GB" sz="1200" dirty="0"/>
              <a:t> = Target Segment Only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6D752FE-07CE-0D4C-BEE6-2414E344F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5" y="2638044"/>
            <a:ext cx="9000081" cy="2222191"/>
          </a:xfrm>
        </p:spPr>
        <p:txBody>
          <a:bodyPr>
            <a:normAutofit/>
          </a:bodyPr>
          <a:lstStyle/>
          <a:p>
            <a:r>
              <a:rPr lang="en-US" dirty="0"/>
              <a:t>Number of Negatives:		</a:t>
            </a:r>
            <a:r>
              <a:rPr lang="en-US" sz="2400" dirty="0"/>
              <a:t>11</a:t>
            </a:r>
            <a:endParaRPr lang="en-US" dirty="0"/>
          </a:p>
          <a:p>
            <a:endParaRPr lang="en-US" dirty="0"/>
          </a:p>
          <a:p>
            <a:r>
              <a:rPr lang="en-US" dirty="0"/>
              <a:t>Proposed Alternative:		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</p:txBody>
      </p:sp>
      <p:pic>
        <p:nvPicPr>
          <p:cNvPr id="5" name="Picture 4" descr="A picture containing clock, meter&#10;&#10;Description automatically generated">
            <a:extLst>
              <a:ext uri="{FF2B5EF4-FFF2-40B4-BE49-F238E27FC236}">
                <a16:creationId xmlns:a16="http://schemas.microsoft.com/office/drawing/2014/main" id="{F9D3930F-CBB5-1546-BFE6-8BCFC31336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" t="1980" r="538" b="5968"/>
          <a:stretch/>
        </p:blipFill>
        <p:spPr>
          <a:xfrm>
            <a:off x="5854147" y="3339548"/>
            <a:ext cx="3588027" cy="271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19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73D1D1-08A3-48E8-A6BD-8FB17FF83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Identified correlations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BEBEB223-1835-6B4E-99DC-C478C7153B66}"/>
              </a:ext>
            </a:extLst>
          </p:cNvPr>
          <p:cNvSpPr txBox="1">
            <a:spLocks/>
          </p:cNvSpPr>
          <p:nvPr/>
        </p:nvSpPr>
        <p:spPr>
          <a:xfrm>
            <a:off x="2231136" y="6252255"/>
            <a:ext cx="7729728" cy="31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200" b="1" dirty="0"/>
              <a:t>Conditions</a:t>
            </a:r>
            <a:r>
              <a:rPr lang="en-GB" sz="1200" dirty="0"/>
              <a:t>: </a:t>
            </a:r>
            <a:r>
              <a:rPr lang="en-GB" sz="1200" u="sng" dirty="0"/>
              <a:t>N</a:t>
            </a:r>
            <a:r>
              <a:rPr lang="en-GB" sz="1200" dirty="0"/>
              <a:t> = 24, </a:t>
            </a:r>
            <a:r>
              <a:rPr lang="en-GB" sz="1200" u="sng" dirty="0"/>
              <a:t>Period</a:t>
            </a:r>
            <a:r>
              <a:rPr lang="en-GB" sz="1200" dirty="0"/>
              <a:t> = 02.12.2019 – 13.12.2019, </a:t>
            </a:r>
            <a:r>
              <a:rPr lang="en-GB" sz="1200" u="sng" dirty="0"/>
              <a:t>Audience</a:t>
            </a:r>
            <a:r>
              <a:rPr lang="en-GB" sz="1200" dirty="0"/>
              <a:t> = Target Segment Only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6D752FE-07CE-0D4C-BEE6-2414E344F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5" y="2638044"/>
            <a:ext cx="9000081" cy="2222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5235670-2423-6949-B24E-893F1A754E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862375"/>
              </p:ext>
            </p:extLst>
          </p:nvPr>
        </p:nvGraphicFramePr>
        <p:xfrm>
          <a:off x="2231136" y="2432912"/>
          <a:ext cx="7729728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6576">
                  <a:extLst>
                    <a:ext uri="{9D8B030D-6E8A-4147-A177-3AD203B41FA5}">
                      <a16:colId xmlns:a16="http://schemas.microsoft.com/office/drawing/2014/main" val="208347062"/>
                    </a:ext>
                  </a:extLst>
                </a:gridCol>
                <a:gridCol w="2576576">
                  <a:extLst>
                    <a:ext uri="{9D8B030D-6E8A-4147-A177-3AD203B41FA5}">
                      <a16:colId xmlns:a16="http://schemas.microsoft.com/office/drawing/2014/main" val="3765958921"/>
                    </a:ext>
                  </a:extLst>
                </a:gridCol>
                <a:gridCol w="2576576">
                  <a:extLst>
                    <a:ext uri="{9D8B030D-6E8A-4147-A177-3AD203B41FA5}">
                      <a16:colId xmlns:a16="http://schemas.microsoft.com/office/drawing/2014/main" val="18801147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THEN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PROBABILITY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287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Recommendation = false</a:t>
                      </a:r>
                    </a:p>
                    <a:p>
                      <a:r>
                        <a:rPr lang="en-US" noProof="0" dirty="0"/>
                        <a:t>Question 1 = B</a:t>
                      </a:r>
                    </a:p>
                    <a:p>
                      <a:r>
                        <a:rPr lang="en-US" noProof="0" dirty="0">
                          <a:highlight>
                            <a:srgbClr val="FFFF00"/>
                          </a:highlight>
                        </a:rPr>
                        <a:t>Question 2 = B</a:t>
                      </a:r>
                    </a:p>
                    <a:p>
                      <a:r>
                        <a:rPr lang="en-US" noProof="0" dirty="0"/>
                        <a:t>Question 3 = A, B,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Tipp =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72%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4950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Recommendation = false</a:t>
                      </a:r>
                    </a:p>
                    <a:p>
                      <a:r>
                        <a:rPr lang="en-US" noProof="0"/>
                        <a:t>Question 1 = B</a:t>
                      </a:r>
                    </a:p>
                    <a:p>
                      <a:r>
                        <a:rPr lang="en-US" noProof="0">
                          <a:highlight>
                            <a:srgbClr val="FFFF00"/>
                          </a:highlight>
                        </a:rPr>
                        <a:t>Question 2 = A</a:t>
                      </a:r>
                    </a:p>
                    <a:p>
                      <a:r>
                        <a:rPr lang="en-US" noProof="0"/>
                        <a:t>Question 3 = A, B,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Tipp =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80%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4667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5911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73D1D1-08A3-48E8-A6BD-8FB17FF83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Suggested Alternatives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BEBEB223-1835-6B4E-99DC-C478C7153B66}"/>
              </a:ext>
            </a:extLst>
          </p:cNvPr>
          <p:cNvSpPr txBox="1">
            <a:spLocks/>
          </p:cNvSpPr>
          <p:nvPr/>
        </p:nvSpPr>
        <p:spPr>
          <a:xfrm>
            <a:off x="2231136" y="6252255"/>
            <a:ext cx="7729728" cy="31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200" b="1" dirty="0"/>
              <a:t>Conditions</a:t>
            </a:r>
            <a:r>
              <a:rPr lang="en-GB" sz="1200" dirty="0"/>
              <a:t>: </a:t>
            </a:r>
            <a:r>
              <a:rPr lang="en-GB" sz="1200" u="sng" dirty="0"/>
              <a:t>N</a:t>
            </a:r>
            <a:r>
              <a:rPr lang="en-GB" sz="1200" dirty="0"/>
              <a:t> = 24, </a:t>
            </a:r>
            <a:r>
              <a:rPr lang="en-GB" sz="1200" u="sng" dirty="0"/>
              <a:t>Period</a:t>
            </a:r>
            <a:r>
              <a:rPr lang="en-GB" sz="1200" dirty="0"/>
              <a:t> = 02.12.2019 – 13.12.2019, </a:t>
            </a:r>
            <a:r>
              <a:rPr lang="en-GB" sz="1200" u="sng" dirty="0"/>
              <a:t>Audience</a:t>
            </a:r>
            <a:r>
              <a:rPr lang="en-GB" sz="1200" dirty="0"/>
              <a:t> = Target Segment Only</a:t>
            </a:r>
          </a:p>
        </p:txBody>
      </p:sp>
      <p:pic>
        <p:nvPicPr>
          <p:cNvPr id="8" name="Picture 7" descr="A picture containing sitting, clock&#10;&#10;Description automatically generated">
            <a:extLst>
              <a:ext uri="{FF2B5EF4-FFF2-40B4-BE49-F238E27FC236}">
                <a16:creationId xmlns:a16="http://schemas.microsoft.com/office/drawing/2014/main" id="{BAF0EF9D-C5C2-3146-A9CD-5372147FF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3319" y="2433426"/>
            <a:ext cx="6785362" cy="353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18122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Paket</Template>
  <TotalTime>284</TotalTime>
  <Words>411</Words>
  <Application>Microsoft Macintosh PowerPoint</Application>
  <PresentationFormat>Widescreen</PresentationFormat>
  <Paragraphs>79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MT</vt:lpstr>
      <vt:lpstr>Paket</vt:lpstr>
      <vt:lpstr>Agile business analysis Sprint 3</vt:lpstr>
      <vt:lpstr>Overall Recommendation Concept</vt:lpstr>
      <vt:lpstr>Performance – Tipp A</vt:lpstr>
      <vt:lpstr>Performance – Tipp B</vt:lpstr>
      <vt:lpstr>Performance – Tipp C</vt:lpstr>
      <vt:lpstr>Overall Negatives</vt:lpstr>
      <vt:lpstr>Identified correlations</vt:lpstr>
      <vt:lpstr>Other Suggested Alternatives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business analysis Sprint 1</dc:title>
  <dc:creator>Laura Seiler</dc:creator>
  <cp:lastModifiedBy>dave studer</cp:lastModifiedBy>
  <cp:revision>22</cp:revision>
  <dcterms:created xsi:type="dcterms:W3CDTF">2019-10-11T10:20:41Z</dcterms:created>
  <dcterms:modified xsi:type="dcterms:W3CDTF">2019-12-13T07:44:14Z</dcterms:modified>
</cp:coreProperties>
</file>