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84901" autoAdjust="0"/>
  </p:normalViewPr>
  <p:slideViewPr>
    <p:cSldViewPr snapToGrid="0" snapToObjects="1">
      <p:cViewPr varScale="1">
        <p:scale>
          <a:sx n="94" d="100"/>
          <a:sy n="94" d="100"/>
        </p:scale>
        <p:origin x="15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9A065-B0A3-7744-88D9-559D079F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10A582-B29C-F14F-B348-29FF1AD89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F2E8A-0C9F-C145-9A3A-C012AD10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F758DF-6466-3F4E-8575-A08832D4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ACC094-F786-C146-A758-9A9649D4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20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C8A45-27AA-A64B-8EF6-2C9D348E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96E386-06BE-4645-9FD7-420AA9A90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6611AF-3535-6049-B264-E32AD113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933913-FC91-CB49-A2E3-EA0A42C7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EC8AA-9E70-5941-82B3-3986D25D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7C5453-6FC7-A64C-9DC5-D2C0BF1F2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4A6B4-B519-934E-A45A-B5C424627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396175-D932-DA4E-B6D1-EA8A426B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7462F-1FBE-3C49-8FC4-131DCFFA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0C294-326B-CD48-B07E-96B9526D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90AF1-FC75-3B48-8734-E519CA4B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F4D246-54A8-C74D-884C-551451D6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91479-4B78-C849-A972-A8819E4E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786AB-4385-DE4D-A518-EA49E96B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52770-A23C-324A-A091-EDEFBE17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95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FF04D-D270-B048-9C0B-FE0AC004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A41E7-98D6-EB46-9E0D-1E741D04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3D54D-5E14-8844-A236-12D6F858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0BF90-259A-6B47-B71C-F01AF6AB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2FF55-209D-4A4B-A2D9-601BE8D9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57741-29C0-1F44-972B-8267980D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13BD-FA9E-4D45-88C7-8B828FD68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A863CF-DCDC-BA44-8824-9429D4792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4B9E95-4D51-6A4F-BD1F-0B02DB3D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8BA7D-B5F0-074B-B502-BFA00383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E19AC-A9FB-6A40-92EA-368E08AB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18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350EE-876C-2B49-939B-FBD63F73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0E05EA-6129-0F44-8CAA-D96020B1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47971C-3B1B-7D4B-A8C1-F41C89D21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724779-F061-AF44-BB73-16FB942F5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84FF56-70B5-0B4D-9C4A-398EF3A1E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5EEC7E-9E23-5947-89C2-A1A586F8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947C9D-EF9E-F045-BD28-0B24379E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6CEFBA-E438-4849-A32E-B2073499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7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24BB2-D654-4B4A-A571-91B380CD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23B593-7F38-F446-B8C6-817F55CA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861AFE-0BAB-CC45-AF3D-5DBC8E02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4AB31F-239C-A148-9BD5-94EC9C4C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51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5DF82F-7011-8B43-941D-90D68A9B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8A7E04-FD7A-1A4E-9A96-9160ADDB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3450DD-DE5D-484D-9F1B-085B0B74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81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3F84C-EA0F-C640-82CE-84C30A32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27925-3E57-A14E-8B43-CF81E16A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BE359B-E130-5E43-9F31-054DEAC7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DDCE68-12C8-814A-BEAE-DEBAEE7D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1BC951-D1A5-6547-9671-216A7918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1D6BD0-51B8-0441-9B91-917BB49D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1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893F6-04F3-2840-AED7-EDF654F7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F9E7DA-19B6-854A-B3CB-DE2D621F6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E158D6-015B-074D-8CCE-1FA71250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DEEDC8-6446-A245-8AAA-231873D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88F770-0FF0-A349-B281-AED1F7BA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84AC95-33F3-D64E-8065-CF7FF2D9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5CF965-4F52-EA45-99EE-0F1CF59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7B910B-522D-EA49-B4F5-33CA13BF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4B060-78D5-EB42-9C3B-D39EE23D1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B79D4-6B5A-1F4B-893F-FAFE452DC4BF}" type="datetimeFigureOut">
              <a:rPr lang="de-DE" smtClean="0"/>
              <a:t>04.10.2019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1B61C-26D1-E747-B475-D46F30B58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A83940-283F-F042-90EE-37EF10488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4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89A42-944F-2640-A1E5-D84EDE9C9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Digital </a:t>
            </a:r>
            <a:r>
              <a:rPr lang="de-DE" dirty="0" err="1"/>
              <a:t>Assistant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Students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41ABEB-D542-C749-9035-4A010A21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2662"/>
            <a:ext cx="9144000" cy="1655762"/>
          </a:xfrm>
        </p:spPr>
        <p:txBody>
          <a:bodyPr/>
          <a:lstStyle/>
          <a:p>
            <a:r>
              <a:rPr lang="de-DE" dirty="0"/>
              <a:t>Agile Business Analysis</a:t>
            </a:r>
          </a:p>
          <a:p>
            <a:r>
              <a:rPr lang="de-DE" sz="1800" dirty="0"/>
              <a:t>Lorenzo, Luca, Marc</a:t>
            </a:r>
          </a:p>
        </p:txBody>
      </p:sp>
    </p:spTree>
    <p:extLst>
      <p:ext uri="{BB962C8B-B14F-4D97-AF65-F5344CB8AC3E}">
        <p14:creationId xmlns:p14="http://schemas.microsoft.com/office/powerpoint/2010/main" val="321663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4FC04-DEA8-4C03-97DE-A36056F9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Future </a:t>
            </a:r>
            <a:r>
              <a:rPr lang="de-CH" dirty="0" err="1"/>
              <a:t>state</a:t>
            </a:r>
            <a:endParaRPr lang="de-CH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4881347-2359-442A-ABC8-9AF2FE24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Timetable</a:t>
            </a:r>
            <a:r>
              <a:rPr lang="de-CH" dirty="0"/>
              <a:t>, </a:t>
            </a:r>
            <a:r>
              <a:rPr lang="de-CH" dirty="0" err="1"/>
              <a:t>deadlines</a:t>
            </a:r>
            <a:r>
              <a:rPr lang="de-CH" dirty="0"/>
              <a:t>, </a:t>
            </a:r>
            <a:r>
              <a:rPr lang="de-CH" dirty="0" err="1"/>
              <a:t>topics</a:t>
            </a:r>
            <a:r>
              <a:rPr lang="de-CH" dirty="0"/>
              <a:t>, </a:t>
            </a:r>
            <a:r>
              <a:rPr lang="de-CH" dirty="0" err="1"/>
              <a:t>schedules</a:t>
            </a:r>
            <a:r>
              <a:rPr lang="de-CH" dirty="0"/>
              <a:t>, </a:t>
            </a:r>
            <a:r>
              <a:rPr lang="de-CH" dirty="0" err="1"/>
              <a:t>content</a:t>
            </a:r>
            <a:r>
              <a:rPr lang="de-CH" dirty="0"/>
              <a:t>…</a:t>
            </a:r>
          </a:p>
          <a:p>
            <a:r>
              <a:rPr lang="de-CH" dirty="0"/>
              <a:t>Extensive potential </a:t>
            </a:r>
          </a:p>
          <a:p>
            <a:r>
              <a:rPr lang="de-CH" dirty="0" err="1"/>
              <a:t>Huge</a:t>
            </a:r>
            <a:r>
              <a:rPr lang="de-CH" dirty="0"/>
              <a:t> </a:t>
            </a:r>
            <a:r>
              <a:rPr lang="de-CH" dirty="0" err="1"/>
              <a:t>reduction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«</a:t>
            </a:r>
            <a:r>
              <a:rPr lang="de-CH" dirty="0" err="1"/>
              <a:t>effort</a:t>
            </a:r>
            <a:r>
              <a:rPr lang="de-CH" dirty="0"/>
              <a:t>»</a:t>
            </a:r>
          </a:p>
          <a:p>
            <a:r>
              <a:rPr lang="de-CH" dirty="0"/>
              <a:t>Happy Knut, happy Neyyer</a:t>
            </a:r>
          </a:p>
          <a:p>
            <a:r>
              <a:rPr lang="de-CH" dirty="0"/>
              <a:t>happy </a:t>
            </a:r>
            <a:r>
              <a:rPr lang="de-CH" dirty="0" err="1"/>
              <a:t>students</a:t>
            </a:r>
            <a:r>
              <a:rPr lang="de-CH" dirty="0"/>
              <a:t>!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C87932D-0600-4A41-960F-4CA82D5BA9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1690" y="2537809"/>
            <a:ext cx="3133796" cy="201536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31D68B9-2946-4519-9961-7B2097BCF6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4686" y="4688113"/>
            <a:ext cx="3519714" cy="206216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8333255-3D6E-4A73-B483-71B7624EE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15" y="261257"/>
            <a:ext cx="8403771" cy="63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1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3BFA32-BF2A-4196-8557-B326DB86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436914"/>
            <a:ext cx="5264139" cy="4484915"/>
          </a:xfrm>
        </p:spPr>
        <p:txBody>
          <a:bodyPr anchor="ctr">
            <a:noAutofit/>
          </a:bodyPr>
          <a:lstStyle/>
          <a:p>
            <a:r>
              <a:rPr lang="de-CH" sz="2000" dirty="0">
                <a:solidFill>
                  <a:srgbClr val="000000"/>
                </a:solidFill>
              </a:rPr>
              <a:t>FHNW </a:t>
            </a:r>
            <a:r>
              <a:rPr lang="de-CH" sz="2000" dirty="0" err="1">
                <a:solidFill>
                  <a:srgbClr val="000000"/>
                </a:solidFill>
              </a:rPr>
              <a:t>receives</a:t>
            </a:r>
            <a:r>
              <a:rPr lang="de-CH" sz="2000" dirty="0">
                <a:solidFill>
                  <a:srgbClr val="000000"/>
                </a:solidFill>
              </a:rPr>
              <a:t> a </a:t>
            </a:r>
            <a:r>
              <a:rPr lang="de-CH" sz="2000" dirty="0" err="1">
                <a:solidFill>
                  <a:srgbClr val="000000"/>
                </a:solidFill>
              </a:rPr>
              <a:t>lot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of</a:t>
            </a:r>
            <a:r>
              <a:rPr lang="de-CH" sz="2000" dirty="0">
                <a:solidFill>
                  <a:srgbClr val="000000"/>
                </a:solidFill>
              </a:rPr>
              <a:t> different </a:t>
            </a:r>
            <a:r>
              <a:rPr lang="de-CH" sz="2000" dirty="0" err="1">
                <a:solidFill>
                  <a:srgbClr val="000000"/>
                </a:solidFill>
              </a:rPr>
              <a:t>questions</a:t>
            </a:r>
            <a:r>
              <a:rPr lang="de-CH" sz="2000" dirty="0">
                <a:solidFill>
                  <a:srgbClr val="000000"/>
                </a:solidFill>
              </a:rPr>
              <a:t>:</a:t>
            </a:r>
          </a:p>
          <a:p>
            <a:endParaRPr lang="de-CH" sz="2000" dirty="0">
              <a:solidFill>
                <a:srgbClr val="000000"/>
              </a:solidFill>
            </a:endParaRPr>
          </a:p>
          <a:p>
            <a:pPr lvl="1"/>
            <a:r>
              <a:rPr lang="de-CH" sz="2000" dirty="0">
                <a:solidFill>
                  <a:srgbClr val="000000"/>
                </a:solidFill>
              </a:rPr>
              <a:t>Administrative </a:t>
            </a:r>
            <a:r>
              <a:rPr lang="de-CH" sz="2000" dirty="0" err="1">
                <a:solidFill>
                  <a:srgbClr val="000000"/>
                </a:solidFill>
              </a:rPr>
              <a:t>questions</a:t>
            </a:r>
            <a:endParaRPr lang="de-CH" sz="2000" dirty="0">
              <a:solidFill>
                <a:srgbClr val="000000"/>
              </a:solidFill>
            </a:endParaRPr>
          </a:p>
          <a:p>
            <a:pPr lvl="1"/>
            <a:endParaRPr lang="de-CH" sz="2000" dirty="0">
              <a:solidFill>
                <a:srgbClr val="000000"/>
              </a:solidFill>
            </a:endParaRPr>
          </a:p>
          <a:p>
            <a:pPr lvl="1"/>
            <a:r>
              <a:rPr lang="de-CH" sz="2000" dirty="0">
                <a:solidFill>
                  <a:srgbClr val="000000"/>
                </a:solidFill>
              </a:rPr>
              <a:t>Curriculum-</a:t>
            </a:r>
            <a:r>
              <a:rPr lang="de-CH" sz="2000" dirty="0" err="1">
                <a:solidFill>
                  <a:srgbClr val="000000"/>
                </a:solidFill>
              </a:rPr>
              <a:t>related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questions</a:t>
            </a:r>
            <a:endParaRPr lang="de-CH" sz="2000" dirty="0">
              <a:solidFill>
                <a:srgbClr val="000000"/>
              </a:solidFill>
            </a:endParaRPr>
          </a:p>
          <a:p>
            <a:pPr lvl="1"/>
            <a:endParaRPr lang="de-CH" sz="2000" dirty="0">
              <a:solidFill>
                <a:srgbClr val="000000"/>
              </a:solidFill>
            </a:endParaRPr>
          </a:p>
          <a:p>
            <a:pPr lvl="1"/>
            <a:r>
              <a:rPr lang="de-CH" sz="2000" dirty="0">
                <a:solidFill>
                  <a:srgbClr val="000000"/>
                </a:solidFill>
              </a:rPr>
              <a:t>Module-</a:t>
            </a:r>
            <a:r>
              <a:rPr lang="de-CH" sz="2000" dirty="0" err="1">
                <a:solidFill>
                  <a:srgbClr val="000000"/>
                </a:solidFill>
              </a:rPr>
              <a:t>related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questions</a:t>
            </a:r>
            <a:endParaRPr lang="de-CH" sz="2000" dirty="0">
              <a:solidFill>
                <a:srgbClr val="000000"/>
              </a:solidFill>
            </a:endParaRPr>
          </a:p>
          <a:p>
            <a:endParaRPr lang="de-CH" sz="2000" dirty="0">
              <a:solidFill>
                <a:srgbClr val="000000"/>
              </a:solidFill>
            </a:endParaRPr>
          </a:p>
          <a:p>
            <a:r>
              <a:rPr lang="de-CH" sz="2000" dirty="0" err="1">
                <a:solidFill>
                  <a:srgbClr val="000000"/>
                </a:solidFill>
              </a:rPr>
              <a:t>Answering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these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questions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takes</a:t>
            </a:r>
            <a:r>
              <a:rPr lang="de-CH" sz="2000" dirty="0">
                <a:solidFill>
                  <a:srgbClr val="000000"/>
                </a:solidFill>
              </a:rPr>
              <a:t> a </a:t>
            </a:r>
            <a:r>
              <a:rPr lang="de-CH" sz="2000" dirty="0" err="1">
                <a:solidFill>
                  <a:srgbClr val="000000"/>
                </a:solidFill>
              </a:rPr>
              <a:t>lot</a:t>
            </a:r>
            <a:r>
              <a:rPr lang="de-CH" sz="2000" dirty="0">
                <a:solidFill>
                  <a:srgbClr val="000000"/>
                </a:solidFill>
              </a:rPr>
              <a:t> </a:t>
            </a:r>
            <a:r>
              <a:rPr lang="de-CH" sz="2000" dirty="0" err="1">
                <a:solidFill>
                  <a:srgbClr val="000000"/>
                </a:solidFill>
              </a:rPr>
              <a:t>of</a:t>
            </a:r>
            <a:r>
              <a:rPr lang="de-CH" sz="2000" dirty="0">
                <a:solidFill>
                  <a:srgbClr val="000000"/>
                </a:solidFill>
              </a:rPr>
              <a:t> time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5D83EA4-3012-134B-B892-BDB2FA97BA8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7828" y="210817"/>
            <a:ext cx="2669870" cy="242958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5BDE520-AF38-EC40-B137-A039FD099D4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3910" y="3478741"/>
            <a:ext cx="1606964" cy="1606964"/>
          </a:xfrm>
          <a:prstGeom prst="rect">
            <a:avLst/>
          </a:prstGeom>
        </p:spPr>
      </p:pic>
      <p:sp>
        <p:nvSpPr>
          <p:cNvPr id="19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2436CE-EBF9-4D4C-8D08-3CFECC1F80D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3589" y="5010263"/>
            <a:ext cx="1872074" cy="1661466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353035FE-455D-4F2E-A604-1FFEA1A295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state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276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C5D65-AA3C-4B73-8DE3-176E9736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agile?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953221-7AB9-054E-9AE5-815A6121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93" y="1690688"/>
            <a:ext cx="9142413" cy="421957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A078134-4579-4B4E-96F7-7BBE49C68127}"/>
              </a:ext>
            </a:extLst>
          </p:cNvPr>
          <p:cNvSpPr/>
          <p:nvPr/>
        </p:nvSpPr>
        <p:spPr>
          <a:xfrm>
            <a:off x="2043119" y="1585913"/>
            <a:ext cx="8643937" cy="4200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FBFCFE">
                  <a:alpha val="0"/>
                </a:srgbClr>
              </a:gs>
              <a:gs pos="50000">
                <a:schemeClr val="accent1">
                  <a:lumMod val="0"/>
                  <a:lumOff val="10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0BBE6D3-9727-104E-80A3-9FC9A9C3503C}"/>
              </a:ext>
            </a:extLst>
          </p:cNvPr>
          <p:cNvGrpSpPr/>
          <p:nvPr/>
        </p:nvGrpSpPr>
        <p:grpSpPr>
          <a:xfrm>
            <a:off x="1828800" y="1690688"/>
            <a:ext cx="4143375" cy="4095750"/>
            <a:chOff x="1828800" y="1690688"/>
            <a:chExt cx="4143375" cy="409575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19B9F64-C932-CB4A-AA2B-301AC53CE96F}"/>
                </a:ext>
              </a:extLst>
            </p:cNvPr>
            <p:cNvSpPr/>
            <p:nvPr/>
          </p:nvSpPr>
          <p:spPr>
            <a:xfrm>
              <a:off x="1828800" y="1690688"/>
              <a:ext cx="3243263" cy="409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7699538-7328-1145-AD59-37FE88D88BD6}"/>
                </a:ext>
              </a:extLst>
            </p:cNvPr>
            <p:cNvSpPr/>
            <p:nvPr/>
          </p:nvSpPr>
          <p:spPr>
            <a:xfrm>
              <a:off x="4443413" y="4500563"/>
              <a:ext cx="1528762" cy="1285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921EB81A-E1D9-454F-95A0-217345CC9368}"/>
              </a:ext>
            </a:extLst>
          </p:cNvPr>
          <p:cNvSpPr txBox="1"/>
          <p:nvPr/>
        </p:nvSpPr>
        <p:spPr>
          <a:xfrm>
            <a:off x="728670" y="1559615"/>
            <a:ext cx="437277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Fixed </a:t>
            </a:r>
            <a:r>
              <a:rPr lang="de-DE" sz="2000" dirty="0" err="1"/>
              <a:t>Timeframes</a:t>
            </a:r>
            <a:endParaRPr lang="de-DE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clear</a:t>
            </a:r>
            <a:r>
              <a:rPr lang="de-DE" sz="2000" dirty="0"/>
              <a:t> </a:t>
            </a:r>
            <a:r>
              <a:rPr lang="de-DE" sz="2000" dirty="0" err="1"/>
              <a:t>requirements</a:t>
            </a:r>
            <a:r>
              <a:rPr lang="de-DE" sz="2000" dirty="0"/>
              <a:t> </a:t>
            </a:r>
            <a:r>
              <a:rPr lang="de-DE" sz="2000" dirty="0" err="1"/>
              <a:t>given</a:t>
            </a:r>
            <a:endParaRPr lang="de-DE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clear</a:t>
            </a:r>
            <a:r>
              <a:rPr lang="de-DE" sz="2000" dirty="0"/>
              <a:t> </a:t>
            </a:r>
            <a:r>
              <a:rPr lang="de-DE" sz="2000" dirty="0" err="1"/>
              <a:t>technology</a:t>
            </a:r>
            <a:r>
              <a:rPr lang="de-DE" sz="2000" dirty="0"/>
              <a:t> </a:t>
            </a:r>
            <a:r>
              <a:rPr lang="de-DE" sz="2000" dirty="0" err="1"/>
              <a:t>given</a:t>
            </a:r>
            <a:endParaRPr lang="de-DE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People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very</a:t>
            </a:r>
            <a:r>
              <a:rPr lang="de-DE" sz="2000" dirty="0"/>
              <a:t> different </a:t>
            </a:r>
            <a:r>
              <a:rPr lang="de-DE" sz="2000" dirty="0" err="1"/>
              <a:t>knowledge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skills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B5D89D-088D-5848-867F-A01A8301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656" y="1197428"/>
            <a:ext cx="4604544" cy="501383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010AE3F-008C-834A-BB70-972889DC7F2F}"/>
              </a:ext>
            </a:extLst>
          </p:cNvPr>
          <p:cNvSpPr/>
          <p:nvPr/>
        </p:nvSpPr>
        <p:spPr>
          <a:xfrm>
            <a:off x="8215313" y="3031381"/>
            <a:ext cx="271462" cy="2714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DF247F7-85F3-5245-A36E-967EE20DC377}"/>
              </a:ext>
            </a:extLst>
          </p:cNvPr>
          <p:cNvSpPr txBox="1"/>
          <p:nvPr/>
        </p:nvSpPr>
        <p:spPr>
          <a:xfrm>
            <a:off x="5072070" y="6129328"/>
            <a:ext cx="7958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Source: 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Robbin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Schuurmann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https://i2.wp.com/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burozeven.nl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robbinschuurman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wp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-content/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uploads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/2017/05/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Stacey-Matrix.png?w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=513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50F3DB1-DEFE-1E41-B3F7-C250B0B0609D}"/>
              </a:ext>
            </a:extLst>
          </p:cNvPr>
          <p:cNvSpPr txBox="1"/>
          <p:nvPr/>
        </p:nvSpPr>
        <p:spPr>
          <a:xfrm>
            <a:off x="848948" y="6321050"/>
            <a:ext cx="6797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Source: https://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www.quanta.co.uk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blog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/2015/09/traditional-project-management-</a:t>
            </a:r>
            <a:r>
              <a:rPr lang="de-DE" sz="1400" dirty="0" err="1">
                <a:solidFill>
                  <a:schemeClr val="bg2">
                    <a:lumMod val="50000"/>
                  </a:schemeClr>
                </a:solidFill>
              </a:rPr>
              <a:t>vs</a:t>
            </a:r>
            <a:r>
              <a:rPr lang="de-DE" sz="1400" dirty="0">
                <a:solidFill>
                  <a:schemeClr val="bg2">
                    <a:lumMod val="50000"/>
                  </a:schemeClr>
                </a:solidFill>
              </a:rPr>
              <a:t>-agile</a:t>
            </a:r>
          </a:p>
        </p:txBody>
      </p:sp>
    </p:spTree>
    <p:extLst>
      <p:ext uri="{BB962C8B-B14F-4D97-AF65-F5344CB8AC3E}">
        <p14:creationId xmlns:p14="http://schemas.microsoft.com/office/powerpoint/2010/main" val="20863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46354 0.0020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/>
      <p:bldP spid="11" grpId="0" animBg="1"/>
      <p:bldP spid="12" grpId="0"/>
      <p:bldP spid="13" grpId="0"/>
      <p:bldP spid="13" grpId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Breitbild</PresentationFormat>
  <Paragraphs>27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Office</vt:lpstr>
      <vt:lpstr>Digital Assistant for Students</vt:lpstr>
      <vt:lpstr>Future state</vt:lpstr>
      <vt:lpstr>PowerPoint-Präsentation</vt:lpstr>
      <vt:lpstr>Why agile?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Assistant for Students</dc:title>
  <dc:creator>Niggli Lorenzo (s)</dc:creator>
  <cp:lastModifiedBy>Luca Mueller</cp:lastModifiedBy>
  <cp:revision>8</cp:revision>
  <dcterms:created xsi:type="dcterms:W3CDTF">2019-10-03T18:53:40Z</dcterms:created>
  <dcterms:modified xsi:type="dcterms:W3CDTF">2019-10-04T13:15:02Z</dcterms:modified>
</cp:coreProperties>
</file>