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1" r:id="rId4"/>
    <p:sldId id="262" r:id="rId5"/>
    <p:sldId id="266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802"/>
    <a:srgbClr val="020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28" autoAdjust="0"/>
    <p:restoredTop sz="87805" autoAdjust="0"/>
  </p:normalViewPr>
  <p:slideViewPr>
    <p:cSldViewPr snapToGrid="0" snapToObjects="1">
      <p:cViewPr varScale="1">
        <p:scale>
          <a:sx n="97" d="100"/>
          <a:sy n="97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6A84B-8156-4606-B4C6-87EA0CBF36B9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6B7D5-0AB4-4A81-B937-8764471B652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92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6B7D5-0AB4-4A81-B937-8764471B65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938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Marc</a:t>
            </a:r>
          </a:p>
          <a:p>
            <a:pPr marL="171450" indent="-171450">
              <a:buFontTx/>
              <a:buChar char="-"/>
            </a:pPr>
            <a:r>
              <a:rPr lang="en-GB" dirty="0"/>
              <a:t>To ensure that needs are covered -&gt; strong stakeholder involvement</a:t>
            </a:r>
          </a:p>
          <a:p>
            <a:pPr marL="171450" indent="-171450">
              <a:buFontTx/>
              <a:buChar char="-"/>
            </a:pPr>
            <a:r>
              <a:rPr lang="en-GB" dirty="0"/>
              <a:t>Surveys: 1) for gathering general needs, 2) for in depth analysis how you would ask for certain information</a:t>
            </a:r>
          </a:p>
          <a:p>
            <a:pPr marL="171450" indent="-171450">
              <a:buFontTx/>
              <a:buChar char="-"/>
            </a:pPr>
            <a:r>
              <a:rPr lang="en-GB" dirty="0"/>
              <a:t>Dev. of Proof of Concept, iterative adjustments according sponsor wishes</a:t>
            </a:r>
          </a:p>
          <a:p>
            <a:pPr marL="171450" indent="-171450">
              <a:buFontTx/>
              <a:buChar char="-"/>
            </a:pPr>
            <a:r>
              <a:rPr lang="en-GB" dirty="0"/>
              <a:t>1. Step Static Responses (</a:t>
            </a:r>
            <a:r>
              <a:rPr lang="en-GB" dirty="0" err="1"/>
              <a:t>Dialogflow</a:t>
            </a:r>
            <a:r>
              <a:rPr lang="en-GB" dirty="0"/>
              <a:t> only)</a:t>
            </a:r>
          </a:p>
          <a:p>
            <a:pPr marL="171450" indent="-171450">
              <a:buFontTx/>
              <a:buChar char="-"/>
            </a:pPr>
            <a:r>
              <a:rPr lang="en-GB" dirty="0"/>
              <a:t>2. Step Dynamic Resp. (</a:t>
            </a:r>
            <a:r>
              <a:rPr lang="en-GB" dirty="0" err="1"/>
              <a:t>Dialogflow</a:t>
            </a:r>
            <a:r>
              <a:rPr lang="en-GB" dirty="0"/>
              <a:t>, Webhook/</a:t>
            </a:r>
            <a:r>
              <a:rPr lang="en-GB" dirty="0" err="1"/>
              <a:t>Integromat</a:t>
            </a:r>
            <a:r>
              <a:rPr lang="en-GB" dirty="0"/>
              <a:t>, Google Sheet read only)</a:t>
            </a:r>
          </a:p>
          <a:p>
            <a:pPr marL="171450" indent="-171450">
              <a:buFontTx/>
              <a:buChar char="-"/>
            </a:pPr>
            <a:r>
              <a:rPr lang="en-GB" dirty="0"/>
              <a:t>3. Step Dynamic Resp. (</a:t>
            </a:r>
            <a:r>
              <a:rPr lang="en-GB" dirty="0" err="1"/>
              <a:t>Dialogflow</a:t>
            </a:r>
            <a:r>
              <a:rPr lang="en-GB" dirty="0"/>
              <a:t>, Webhook, Google Sheet read &amp; write)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6B7D5-0AB4-4A81-B937-8764471B65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4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6B7D5-0AB4-4A81-B937-8764471B652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75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6B7D5-0AB4-4A81-B937-8764471B652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88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6B7D5-0AB4-4A81-B937-8764471B652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Luca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6B7D5-0AB4-4A81-B937-8764471B652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520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Luca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6B7D5-0AB4-4A81-B937-8764471B652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9A065-B0A3-7744-88D9-559D079F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10A582-B29C-F14F-B348-29FF1AD89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EF2E8A-0C9F-C145-9A3A-C012AD10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F758DF-6466-3F4E-8575-A08832D4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ACC094-F786-C146-A758-9A9649D4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20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C8A45-27AA-A64B-8EF6-2C9D348E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96E386-06BE-4645-9FD7-420AA9A90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6611AF-3535-6049-B264-E32AD113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933913-FC91-CB49-A2E3-EA0A42C7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6EC8AA-9E70-5941-82B3-3986D25D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3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7C5453-6FC7-A64C-9DC5-D2C0BF1F2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4A6B4-B519-934E-A45A-B5C424627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396175-D932-DA4E-B6D1-EA8A426B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7462F-1FBE-3C49-8FC4-131DCFFA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0C294-326B-CD48-B07E-96B9526D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1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90AF1-FC75-3B48-8734-E519CA4B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F4D246-54A8-C74D-884C-551451D6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91479-4B78-C849-A972-A8819E4E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0786AB-4385-DE4D-A518-EA49E96B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52770-A23C-324A-A091-EDEFBE17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95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FF04D-D270-B048-9C0B-FE0AC004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A41E7-98D6-EB46-9E0D-1E741D04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53D54D-5E14-8844-A236-12D6F858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0BF90-259A-6B47-B71C-F01AF6AB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2FF55-209D-4A4B-A2D9-601BE8D9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57741-29C0-1F44-972B-8267980D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13BD-FA9E-4D45-88C7-8B828FD68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A863CF-DCDC-BA44-8824-9429D4792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4B9E95-4D51-6A4F-BD1F-0B02DB3D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8BA7D-B5F0-074B-B502-BFA00383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EE19AC-A9FB-6A40-92EA-368E08AB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18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350EE-876C-2B49-939B-FBD63F73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0E05EA-6129-0F44-8CAA-D96020B1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47971C-3B1B-7D4B-A8C1-F41C89D21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724779-F061-AF44-BB73-16FB942F5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84FF56-70B5-0B4D-9C4A-398EF3A1E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5EEC7E-9E23-5947-89C2-A1A586F8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947C9D-EF9E-F045-BD28-0B24379E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6CEFBA-E438-4849-A32E-B2073499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7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24BB2-D654-4B4A-A571-91B380CD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23B593-7F38-F446-B8C6-817F55CA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861AFE-0BAB-CC45-AF3D-5DBC8E02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4AB31F-239C-A148-9BD5-94EC9C4C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51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5DF82F-7011-8B43-941D-90D68A9B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8A7E04-FD7A-1A4E-9A96-9160ADDB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3450DD-DE5D-484D-9F1B-085B0B74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81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3F84C-EA0F-C640-82CE-84C30A32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27925-3E57-A14E-8B43-CF81E16A4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BE359B-E130-5E43-9F31-054DEAC71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DDCE68-12C8-814A-BEAE-DEBAEE7D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1BC951-D1A5-6547-9671-216A7918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1D6BD0-51B8-0441-9B91-917BB49D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1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893F6-04F3-2840-AED7-EDF654F7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F9E7DA-19B6-854A-B3CB-DE2D621F6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E158D6-015B-074D-8CCE-1FA71250E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DEEDC8-6446-A245-8AAA-231873D5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88F770-0FF0-A349-B281-AED1F7BA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84AC95-33F3-D64E-8065-CF7FF2D9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7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5CF965-4F52-EA45-99EE-0F1CF59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7B910B-522D-EA49-B4F5-33CA13BF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4B060-78D5-EB42-9C3B-D39EE23D1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B79D4-6B5A-1F4B-893F-FAFE452DC4B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01B61C-26D1-E747-B475-D46F30B58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A83940-283F-F042-90EE-37EF10488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4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89A42-944F-2640-A1E5-D84EDE9C9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Digital </a:t>
            </a:r>
            <a:r>
              <a:rPr lang="de-DE" dirty="0" err="1"/>
              <a:t>Assistant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Students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41ABEB-D542-C749-9035-4A010A21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2662"/>
            <a:ext cx="9144000" cy="1655762"/>
          </a:xfrm>
        </p:spPr>
        <p:txBody>
          <a:bodyPr/>
          <a:lstStyle/>
          <a:p>
            <a:r>
              <a:rPr lang="de-DE" dirty="0"/>
              <a:t>Agile Business Analysis</a:t>
            </a:r>
          </a:p>
          <a:p>
            <a:r>
              <a:rPr lang="de-DE" sz="1800" dirty="0"/>
              <a:t>Anton, Lorenzo, Luca, Marc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DEBFF1C-2297-431C-9ED1-CCFFE38F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2898" y="-225300"/>
            <a:ext cx="3133796" cy="201536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1F99C33-1EA5-41F5-91FB-1E0A1D8B4A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7894" y="4986988"/>
            <a:ext cx="3519714" cy="20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33932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itel 1">
            <a:extLst>
              <a:ext uri="{FF2B5EF4-FFF2-40B4-BE49-F238E27FC236}">
                <a16:creationId xmlns:a16="http://schemas.microsoft.com/office/drawing/2014/main" id="{8C8B38F1-5300-1E4B-91F1-32F26085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r>
              <a:rPr lang="en-US" dirty="0"/>
              <a:t>Needs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E2D42E55-3D6C-3444-AC56-9B2E2421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441" y="1520825"/>
            <a:ext cx="361187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Administration</a:t>
            </a:r>
            <a:endParaRPr lang="en-US" b="1" dirty="0"/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Interview</a:t>
            </a:r>
          </a:p>
          <a:p>
            <a:pPr marL="0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Avoid answer repetitively the same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Reduce amount of requests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Ability to answer fast and consistent</a:t>
            </a:r>
            <a:endParaRPr lang="en-US" sz="1800" dirty="0"/>
          </a:p>
        </p:txBody>
      </p:sp>
      <p:sp>
        <p:nvSpPr>
          <p:cNvPr id="26" name="Inhaltsplatzhalter 4">
            <a:extLst>
              <a:ext uri="{FF2B5EF4-FFF2-40B4-BE49-F238E27FC236}">
                <a16:creationId xmlns:a16="http://schemas.microsoft.com/office/drawing/2014/main" id="{EDA45499-A88A-FF47-BB84-FD59DF257885}"/>
              </a:ext>
            </a:extLst>
          </p:cNvPr>
          <p:cNvSpPr txBox="1">
            <a:spLocks/>
          </p:cNvSpPr>
          <p:nvPr/>
        </p:nvSpPr>
        <p:spPr>
          <a:xfrm>
            <a:off x="4455162" y="1520825"/>
            <a:ext cx="361187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Students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ym typeface="Wingdings" panose="05000000000000000000" pitchFamily="2" charset="2"/>
              </a:rPr>
              <a:t>Survey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ym typeface="Wingdings" panose="05000000000000000000" pitchFamily="2" charset="2"/>
              </a:rPr>
              <a:t>Fast answers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ym typeface="Wingdings" panose="05000000000000000000" pitchFamily="2" charset="2"/>
              </a:rPr>
              <a:t>Correct answers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ym typeface="Wingdings" panose="05000000000000000000" pitchFamily="2" charset="2"/>
              </a:rPr>
              <a:t>Consistent answers </a:t>
            </a:r>
          </a:p>
        </p:txBody>
      </p:sp>
      <p:sp>
        <p:nvSpPr>
          <p:cNvPr id="27" name="Inhaltsplatzhalter 4">
            <a:extLst>
              <a:ext uri="{FF2B5EF4-FFF2-40B4-BE49-F238E27FC236}">
                <a16:creationId xmlns:a16="http://schemas.microsoft.com/office/drawing/2014/main" id="{20B9D4EE-8D16-674D-AA81-3CED62259F9C}"/>
              </a:ext>
            </a:extLst>
          </p:cNvPr>
          <p:cNvSpPr txBox="1">
            <a:spLocks/>
          </p:cNvSpPr>
          <p:nvPr/>
        </p:nvSpPr>
        <p:spPr>
          <a:xfrm>
            <a:off x="8229603" y="1520825"/>
            <a:ext cx="3611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Head of Program</a:t>
            </a:r>
            <a:br>
              <a:rPr lang="en-US" dirty="0"/>
            </a:br>
            <a:r>
              <a:rPr lang="en-US" sz="1800" dirty="0">
                <a:sym typeface="Wingdings" panose="05000000000000000000" pitchFamily="2" charset="2"/>
              </a:rPr>
              <a:t>weekly feedback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ym typeface="Wingdings" panose="05000000000000000000" pitchFamily="2" charset="2"/>
              </a:rPr>
              <a:t>Reduction of effort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ym typeface="Wingdings" panose="05000000000000000000" pitchFamily="2" charset="2"/>
              </a:rPr>
              <a:t>Supporting solution for students and admin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ym typeface="Wingdings" panose="05000000000000000000" pitchFamily="2" charset="2"/>
              </a:rPr>
              <a:t>Solution with high usability</a:t>
            </a:r>
          </a:p>
        </p:txBody>
      </p:sp>
      <p:pic>
        <p:nvPicPr>
          <p:cNvPr id="28" name="Grafik 7" descr="Büroarbeiter">
            <a:extLst>
              <a:ext uri="{FF2B5EF4-FFF2-40B4-BE49-F238E27FC236}">
                <a16:creationId xmlns:a16="http://schemas.microsoft.com/office/drawing/2014/main" id="{48508AD2-FA60-D14B-A571-5B26DCD30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5785" y="5415918"/>
            <a:ext cx="1239514" cy="1239514"/>
          </a:xfrm>
          <a:prstGeom prst="rect">
            <a:avLst/>
          </a:prstGeom>
        </p:spPr>
      </p:pic>
      <p:pic>
        <p:nvPicPr>
          <p:cNvPr id="29" name="Grafik 9" descr="Callcenter">
            <a:extLst>
              <a:ext uri="{FF2B5EF4-FFF2-40B4-BE49-F238E27FC236}">
                <a16:creationId xmlns:a16="http://schemas.microsoft.com/office/drawing/2014/main" id="{3B1DB20F-7B23-BF46-A7C6-CE4DBD3EB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9858" y="5359618"/>
            <a:ext cx="1239514" cy="1239514"/>
          </a:xfrm>
          <a:prstGeom prst="rect">
            <a:avLst/>
          </a:prstGeom>
        </p:spPr>
      </p:pic>
      <p:sp>
        <p:nvSpPr>
          <p:cNvPr id="30" name="Textfeld 14">
            <a:extLst>
              <a:ext uri="{FF2B5EF4-FFF2-40B4-BE49-F238E27FC236}">
                <a16:creationId xmlns:a16="http://schemas.microsoft.com/office/drawing/2014/main" id="{5E4700B2-005C-2548-B5E9-F3A6C1A6C652}"/>
              </a:ext>
            </a:extLst>
          </p:cNvPr>
          <p:cNvSpPr txBox="1"/>
          <p:nvPr/>
        </p:nvSpPr>
        <p:spPr>
          <a:xfrm>
            <a:off x="2417517" y="5872163"/>
            <a:ext cx="86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Neyyer</a:t>
            </a:r>
          </a:p>
        </p:txBody>
      </p:sp>
      <p:sp>
        <p:nvSpPr>
          <p:cNvPr id="31" name="Textfeld 16">
            <a:extLst>
              <a:ext uri="{FF2B5EF4-FFF2-40B4-BE49-F238E27FC236}">
                <a16:creationId xmlns:a16="http://schemas.microsoft.com/office/drawing/2014/main" id="{002497FA-D2F6-B94B-B9A1-4B79BB39B2F8}"/>
              </a:ext>
            </a:extLst>
          </p:cNvPr>
          <p:cNvSpPr txBox="1"/>
          <p:nvPr/>
        </p:nvSpPr>
        <p:spPr>
          <a:xfrm>
            <a:off x="10289545" y="5777030"/>
            <a:ext cx="123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Knut</a:t>
            </a:r>
          </a:p>
        </p:txBody>
      </p:sp>
      <p:pic>
        <p:nvPicPr>
          <p:cNvPr id="32" name="Grafik 18">
            <a:extLst>
              <a:ext uri="{FF2B5EF4-FFF2-40B4-BE49-F238E27FC236}">
                <a16:creationId xmlns:a16="http://schemas.microsoft.com/office/drawing/2014/main" id="{EDB2FB21-B6AF-B242-8DC6-4592C3243A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2395"/>
          <a:stretch/>
        </p:blipFill>
        <p:spPr>
          <a:xfrm>
            <a:off x="4881953" y="4884458"/>
            <a:ext cx="2381250" cy="178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15414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97B062-89A3-4040-83F0-84345F8B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Approach -&gt; Digital Assistant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FAD31E-C27A-4166-91B7-2D0389D53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81093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Strong stakeholder involvement:</a:t>
            </a:r>
          </a:p>
          <a:p>
            <a:r>
              <a:rPr lang="en-US" sz="1600" dirty="0"/>
              <a:t>Interview, surveys, weeklies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b="1" dirty="0"/>
              <a:t>Iterative </a:t>
            </a:r>
            <a:r>
              <a:rPr lang="en-US" sz="1800" b="1" dirty="0" err="1"/>
              <a:t>PoC</a:t>
            </a:r>
            <a:r>
              <a:rPr lang="en-US" sz="1800" b="1" dirty="0"/>
              <a:t> development (</a:t>
            </a:r>
            <a:r>
              <a:rPr lang="en-US" sz="1800" b="1" dirty="0" err="1"/>
              <a:t>Dialogflow</a:t>
            </a:r>
            <a:r>
              <a:rPr lang="en-US" sz="1800" b="1" dirty="0"/>
              <a:t> &amp; </a:t>
            </a:r>
            <a:r>
              <a:rPr lang="en-US" sz="1800" b="1" dirty="0" err="1"/>
              <a:t>Integromat</a:t>
            </a:r>
            <a:r>
              <a:rPr lang="en-US" sz="1800" b="1" dirty="0"/>
              <a:t>):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Static responses: Links, Docs (</a:t>
            </a:r>
            <a:r>
              <a:rPr lang="en-US" sz="1600" dirty="0" err="1"/>
              <a:t>Dialogflow</a:t>
            </a:r>
            <a:r>
              <a:rPr lang="en-US" sz="16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Dynamic responses: Info taken from Google Sheet (</a:t>
            </a:r>
            <a:r>
              <a:rPr lang="en-US" sz="1600" dirty="0" err="1"/>
              <a:t>Integromat</a:t>
            </a:r>
            <a:r>
              <a:rPr lang="en-US" sz="16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Dynamic responses: Info also saved to Google Sheet (</a:t>
            </a:r>
            <a:r>
              <a:rPr lang="en-US" sz="1600" dirty="0" err="1"/>
              <a:t>Integromat</a:t>
            </a:r>
            <a:r>
              <a:rPr lang="en-US" sz="16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sz="1900" dirty="0"/>
          </a:p>
          <a:p>
            <a:endParaRPr lang="en-US" sz="19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E42FE32-F18C-4A54-85AE-8858A5A5A6DC}"/>
              </a:ext>
            </a:extLst>
          </p:cNvPr>
          <p:cNvGrpSpPr/>
          <p:nvPr/>
        </p:nvGrpSpPr>
        <p:grpSpPr>
          <a:xfrm>
            <a:off x="6240980" y="1782981"/>
            <a:ext cx="4361892" cy="4361892"/>
            <a:chOff x="8001000" y="2773680"/>
            <a:chExt cx="3810000" cy="3810000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A1157687-3CC7-4D5C-8831-30F1EED02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0" y="2773680"/>
              <a:ext cx="3810000" cy="3810000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6802E88-44D8-4468-A61D-235E07741F96}"/>
                </a:ext>
              </a:extLst>
            </p:cNvPr>
            <p:cNvSpPr/>
            <p:nvPr/>
          </p:nvSpPr>
          <p:spPr>
            <a:xfrm>
              <a:off x="10332244" y="6474619"/>
              <a:ext cx="1478756" cy="83344"/>
            </a:xfrm>
            <a:prstGeom prst="rect">
              <a:avLst/>
            </a:prstGeom>
            <a:solidFill>
              <a:srgbClr val="020803"/>
            </a:solidFill>
            <a:ln>
              <a:solidFill>
                <a:srgbClr val="0308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8920995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B990A0-AD6B-4BBC-A430-22191D6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Benefit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782B5B-5D62-4DFC-B0DE-E795E4DB9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88" y="1782981"/>
            <a:ext cx="5025812" cy="43939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Administration</a:t>
            </a:r>
            <a:r>
              <a:rPr lang="en-US" sz="1400" b="1" dirty="0"/>
              <a:t> </a:t>
            </a:r>
          </a:p>
          <a:p>
            <a:pPr marL="0" indent="0">
              <a:buNone/>
            </a:pPr>
            <a:r>
              <a:rPr lang="en-US" sz="1400" dirty="0">
                <a:sym typeface="Wingdings" pitchFamily="2" charset="2"/>
              </a:rPr>
              <a:t> </a:t>
            </a:r>
            <a:r>
              <a:rPr lang="en-US" sz="1600" dirty="0"/>
              <a:t>Automation of routine tasks / conversations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b="1" dirty="0"/>
              <a:t>Students</a:t>
            </a:r>
            <a:r>
              <a:rPr lang="en-US" sz="1400" b="1" dirty="0"/>
              <a:t> </a:t>
            </a:r>
          </a:p>
          <a:p>
            <a:pPr>
              <a:buFont typeface="Wingdings" pitchFamily="2" charset="2"/>
              <a:buChar char="à"/>
            </a:pPr>
            <a:r>
              <a:rPr lang="en-US" sz="1600" dirty="0"/>
              <a:t> Increased availability and accessibility </a:t>
            </a:r>
          </a:p>
          <a:p>
            <a:pPr marL="0" indent="0">
              <a:buNone/>
            </a:pPr>
            <a:r>
              <a:rPr lang="en-US" sz="1600" dirty="0"/>
              <a:t>    of information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Functionalities </a:t>
            </a:r>
          </a:p>
          <a:p>
            <a:r>
              <a:rPr lang="en-US" sz="1600" dirty="0"/>
              <a:t>Module registration / deregistration</a:t>
            </a:r>
          </a:p>
          <a:p>
            <a:r>
              <a:rPr lang="en-US" sz="1600" dirty="0"/>
              <a:t>Exam dates</a:t>
            </a:r>
          </a:p>
          <a:p>
            <a:r>
              <a:rPr lang="en-US" sz="1600" dirty="0"/>
              <a:t>Exam results (grades)</a:t>
            </a:r>
          </a:p>
          <a:p>
            <a:r>
              <a:rPr lang="en-US" sz="1600" dirty="0"/>
              <a:t>Module information (descriptions)</a:t>
            </a:r>
          </a:p>
          <a:p>
            <a:r>
              <a:rPr lang="en-US" sz="1600" dirty="0"/>
              <a:t>Dates</a:t>
            </a:r>
          </a:p>
          <a:p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AA5A0D5F-633D-4C3A-8CBC-43DCFF7DB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272" y="1782981"/>
            <a:ext cx="5835307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88226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5F806-C825-8542-84C0-22BAF27AC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404" y="643467"/>
            <a:ext cx="9523192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290942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8916182-0E9B-41C8-9FF6-51C9E49DF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Live demo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25658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56E216-FC85-48FD-95F1-3EEE849B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The Alternative</a:t>
            </a:r>
            <a:br>
              <a:rPr lang="en-US" sz="3600" dirty="0"/>
            </a:br>
            <a:r>
              <a:rPr lang="en-US" sz="2800" dirty="0"/>
              <a:t>(Competition)</a:t>
            </a:r>
            <a:endParaRPr lang="en-US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B37B3F-2CB1-41C2-B2B0-CB638A295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651852" cy="43939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E-Mail exchange (status quo)</a:t>
            </a:r>
            <a:br>
              <a:rPr lang="en-US" sz="2000" dirty="0"/>
            </a:b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much longer response time </a:t>
            </a:r>
            <a:br>
              <a:rPr lang="en-US" sz="2000" dirty="0"/>
            </a:b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Recurring answering of the same questions</a:t>
            </a:r>
            <a:br>
              <a:rPr lang="en-US" sz="2000" dirty="0"/>
            </a:b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Responses less consistent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Slower and less consistent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=lower satisfaction for all stakeholders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7DE611D3-FD36-428F-A5D6-7BE8EE492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1876917"/>
            <a:ext cx="6253212" cy="417401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1805112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D8E619-060A-4F1C-8BAE-EAA7DD0F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 err="1"/>
              <a:t>Whats</a:t>
            </a:r>
            <a:r>
              <a:rPr lang="en-US" sz="3600" dirty="0"/>
              <a:t> next?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388CC0-659F-4919-B472-7890A92D6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555404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Proof of concept </a:t>
            </a:r>
            <a:r>
              <a:rPr lang="en-US" sz="2000" dirty="0">
                <a:sym typeface="Wingdings" panose="05000000000000000000" pitchFamily="2" charset="2"/>
              </a:rPr>
              <a:t> Implementation</a:t>
            </a:r>
          </a:p>
          <a:p>
            <a:r>
              <a:rPr lang="en-US" sz="2000" dirty="0">
                <a:sym typeface="Wingdings" panose="05000000000000000000" pitchFamily="2" charset="2"/>
              </a:rPr>
              <a:t>Extension of features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Needed: Sponsor for budget</a:t>
            </a:r>
          </a:p>
          <a:p>
            <a:pPr marL="0" indent="0">
              <a:buNone/>
            </a:pPr>
            <a:r>
              <a:rPr lang="en-US" sz="2000" strike="sngStrike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sym typeface="Wingdings" panose="05000000000000000000" pitchFamily="2" charset="2"/>
              </a:rPr>
              <a:t>Keep going with the support for students to further develop the digital assistant for FHNW</a:t>
            </a:r>
            <a:endParaRPr lang="en-US" sz="2000" strike="sngStrike" dirty="0">
              <a:sym typeface="Wingdings" panose="05000000000000000000" pitchFamily="2" charset="2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B07DD973-5AF9-405C-BF01-9112E8B8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517" y="2257041"/>
            <a:ext cx="5554045" cy="388783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943ACA5-2B29-4D75-97D8-D28EAE719155}"/>
              </a:ext>
            </a:extLst>
          </p:cNvPr>
          <p:cNvCxnSpPr/>
          <p:nvPr/>
        </p:nvCxnSpPr>
        <p:spPr>
          <a:xfrm>
            <a:off x="1868130" y="3165987"/>
            <a:ext cx="2526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71729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Breitbild</PresentationFormat>
  <Paragraphs>74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Verdana</vt:lpstr>
      <vt:lpstr>Wingdings</vt:lpstr>
      <vt:lpstr>Office</vt:lpstr>
      <vt:lpstr>Digital Assistant for Students</vt:lpstr>
      <vt:lpstr>Needs</vt:lpstr>
      <vt:lpstr>Approach -&gt; Digital Assistant</vt:lpstr>
      <vt:lpstr>Benefit</vt:lpstr>
      <vt:lpstr>PowerPoint-Präsentation</vt:lpstr>
      <vt:lpstr>Live demo</vt:lpstr>
      <vt:lpstr>The Alternative (Competition)</vt:lpstr>
      <vt:lpstr>Whats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Assistant for Students</dc:title>
  <dc:creator>Lorvi Anton (s)</dc:creator>
  <cp:lastModifiedBy>Luca Mueller</cp:lastModifiedBy>
  <cp:revision>9</cp:revision>
  <dcterms:created xsi:type="dcterms:W3CDTF">2019-12-19T22:33:20Z</dcterms:created>
  <dcterms:modified xsi:type="dcterms:W3CDTF">2019-12-20T13:59:07Z</dcterms:modified>
</cp:coreProperties>
</file>