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3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5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1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500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66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325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895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61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997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4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806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9FC96-1B95-4FDC-92A3-F8047EE07C68}" type="datetimeFigureOut">
              <a:rPr lang="en-CH" smtClean="0"/>
              <a:t>10/04/2019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C19B91-6A39-4D2F-93B0-5F3B9CC29AA4}" type="slidenum">
              <a:rPr lang="en-CH" smtClean="0"/>
              <a:t>‹#›</a:t>
            </a:fld>
            <a:endParaRPr lang="en-C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2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celsius.wordpress.com/2007/12/08/dashboard-development-life-cycl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fr-fr/partner-showcase/data-bear-inventory-analysis-solution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A042-118D-452D-9558-D734D6016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/>
              <a:t>Business </a:t>
            </a:r>
            <a:r>
              <a:rPr lang="en-US" sz="6600" dirty="0"/>
              <a:t>Intelligence</a:t>
            </a:r>
            <a:r>
              <a:rPr lang="pt-BR" sz="6600" dirty="0"/>
              <a:t> dashboard</a:t>
            </a:r>
            <a:endParaRPr lang="en-C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D7A28-844C-46E5-8CEA-ED53162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169446"/>
            <a:ext cx="8045373" cy="552029"/>
          </a:xfrm>
        </p:spPr>
        <p:txBody>
          <a:bodyPr/>
          <a:lstStyle/>
          <a:p>
            <a:r>
              <a:rPr lang="en-GB" dirty="0"/>
              <a:t>Powered by                  .    </a:t>
            </a:r>
            <a:endParaRPr lang="en-CH" dirty="0"/>
          </a:p>
        </p:txBody>
      </p:sp>
      <p:pic>
        <p:nvPicPr>
          <p:cNvPr id="4098" name="Picture 2" descr="https://modulehousing.com/wp-content/uploads/2019/01/logo-bosch-png-1200.png">
            <a:extLst>
              <a:ext uri="{FF2B5EF4-FFF2-40B4-BE49-F238E27FC236}">
                <a16:creationId xmlns:a16="http://schemas.microsoft.com/office/drawing/2014/main" id="{BEF85CDE-060E-4977-BC8A-EEB79D8E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32" y="5496045"/>
            <a:ext cx="2573215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2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9B1-6B6A-4B21-997E-859C4923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7939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26BA-A479-4454-9EBC-F36CA53C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8631"/>
            <a:ext cx="10178322" cy="4160961"/>
          </a:xfrm>
        </p:spPr>
        <p:txBody>
          <a:bodyPr/>
          <a:lstStyle/>
          <a:p>
            <a:r>
              <a:rPr lang="en-US" dirty="0"/>
              <a:t>Organize and present the existent data:</a:t>
            </a:r>
          </a:p>
          <a:p>
            <a:pPr lvl="1"/>
            <a:r>
              <a:rPr lang="en-US" dirty="0"/>
              <a:t>Visual representation</a:t>
            </a:r>
          </a:p>
          <a:p>
            <a:pPr lvl="1"/>
            <a:r>
              <a:rPr lang="en-US" dirty="0"/>
              <a:t>Support Business Decisions</a:t>
            </a:r>
          </a:p>
          <a:p>
            <a:pPr lvl="2"/>
            <a:r>
              <a:rPr lang="en-US" dirty="0"/>
              <a:t>Support Warehouse/Inventory management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5E9446-E4FD-4354-85DA-B3BF187E37C0}"/>
              </a:ext>
            </a:extLst>
          </p:cNvPr>
          <p:cNvGrpSpPr/>
          <p:nvPr/>
        </p:nvGrpSpPr>
        <p:grpSpPr>
          <a:xfrm>
            <a:off x="1690376" y="3429000"/>
            <a:ext cx="9609986" cy="3429000"/>
            <a:chOff x="1690376" y="3429000"/>
            <a:chExt cx="9609986" cy="3429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2FF8E3-C573-4069-9619-153A0ECBC73A}"/>
                </a:ext>
              </a:extLst>
            </p:cNvPr>
            <p:cNvGrpSpPr/>
            <p:nvPr/>
          </p:nvGrpSpPr>
          <p:grpSpPr>
            <a:xfrm>
              <a:off x="1690376" y="3429000"/>
              <a:ext cx="9609986" cy="2923277"/>
              <a:chOff x="1690376" y="3429000"/>
              <a:chExt cx="9609986" cy="2923277"/>
            </a:xfrm>
          </p:grpSpPr>
          <p:pic>
            <p:nvPicPr>
              <p:cNvPr id="1026" name="Picture 2" descr="Microsoft Excel Logo">
                <a:extLst>
                  <a:ext uri="{FF2B5EF4-FFF2-40B4-BE49-F238E27FC236}">
                    <a16:creationId xmlns:a16="http://schemas.microsoft.com/office/drawing/2014/main" id="{A78B4052-D3A9-488E-AF9F-55C24E901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68" t="1" r="29598" b="-1456"/>
              <a:stretch/>
            </p:blipFill>
            <p:spPr bwMode="auto">
              <a:xfrm>
                <a:off x="1690376" y="3429000"/>
                <a:ext cx="1631350" cy="16454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Arrow: Striped Right 3">
                <a:extLst>
                  <a:ext uri="{FF2B5EF4-FFF2-40B4-BE49-F238E27FC236}">
                    <a16:creationId xmlns:a16="http://schemas.microsoft.com/office/drawing/2014/main" id="{ED6CB28F-88AA-425A-9DE7-1A81E810EDF0}"/>
                  </a:ext>
                </a:extLst>
              </p:cNvPr>
              <p:cNvSpPr/>
              <p:nvPr/>
            </p:nvSpPr>
            <p:spPr>
              <a:xfrm>
                <a:off x="3760424" y="4431207"/>
                <a:ext cx="2335576" cy="91886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s://powerbicdn.azureedge.net/mediahandler/blog/legacymedia/4645.dashboard2.png">
                <a:extLst>
                  <a:ext uri="{FF2B5EF4-FFF2-40B4-BE49-F238E27FC236}">
                    <a16:creationId xmlns:a16="http://schemas.microsoft.com/office/drawing/2014/main" id="{5A6C0B13-D812-451E-8CB1-AD627AEF4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1768" y="3429000"/>
                <a:ext cx="4858594" cy="29232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 descr="https://library.kissclipart.com/20181211/fiw/kissclipart-azure-sql-server-clipart-microsoft-azure-sql-datab-cacfb91925232627.jpg">
              <a:extLst>
                <a:ext uri="{FF2B5EF4-FFF2-40B4-BE49-F238E27FC236}">
                  <a16:creationId xmlns:a16="http://schemas.microsoft.com/office/drawing/2014/main" id="{3FEBE3CD-0C7D-4087-93F6-11FE126467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00" b="97885" l="22111" r="74889">
                          <a14:foregroundMark x1="25333" y1="17115" x2="27667" y2="30000"/>
                          <a14:foregroundMark x1="27667" y1="30000" x2="31222" y2="38462"/>
                          <a14:foregroundMark x1="31222" y1="38462" x2="37444" y2="45577"/>
                          <a14:foregroundMark x1="37444" y1="45577" x2="49444" y2="51731"/>
                          <a14:foregroundMark x1="49444" y1="51731" x2="54444" y2="47308"/>
                          <a14:foregroundMark x1="54444" y1="47308" x2="54444" y2="36923"/>
                          <a14:foregroundMark x1="54444" y1="36923" x2="49444" y2="29808"/>
                          <a14:foregroundMark x1="49444" y1="29808" x2="41111" y2="30962"/>
                          <a14:foregroundMark x1="41111" y1="30962" x2="30889" y2="48269"/>
                          <a14:foregroundMark x1="30889" y1="48269" x2="29000" y2="59615"/>
                          <a14:foregroundMark x1="29000" y1="59615" x2="30889" y2="70769"/>
                          <a14:foregroundMark x1="30889" y1="70769" x2="37111" y2="68077"/>
                          <a14:foregroundMark x1="37111" y1="68077" x2="40222" y2="59038"/>
                          <a14:foregroundMark x1="40222" y1="59038" x2="40556" y2="58654"/>
                          <a14:foregroundMark x1="32111" y1="38654" x2="33444" y2="49423"/>
                          <a14:foregroundMark x1="33444" y1="49423" x2="30889" y2="51538"/>
                          <a14:foregroundMark x1="31000" y1="38846" x2="30000" y2="44038"/>
                          <a14:foregroundMark x1="34000" y1="47308" x2="32222" y2="53654"/>
                          <a14:foregroundMark x1="43667" y1="40385" x2="36444" y2="43462"/>
                          <a14:foregroundMark x1="36444" y1="43462" x2="38111" y2="53269"/>
                          <a14:foregroundMark x1="38111" y1="53269" x2="43889" y2="52115"/>
                          <a14:foregroundMark x1="43889" y1="52115" x2="43111" y2="42500"/>
                          <a14:foregroundMark x1="43111" y1="42500" x2="37111" y2="44423"/>
                          <a14:foregroundMark x1="37111" y1="44423" x2="40333" y2="52308"/>
                          <a14:foregroundMark x1="40333" y1="52308" x2="46889" y2="57885"/>
                          <a14:foregroundMark x1="43444" y1="41154" x2="46111" y2="47692"/>
                          <a14:foregroundMark x1="49889" y1="40000" x2="50889" y2="51731"/>
                          <a14:foregroundMark x1="50889" y1="51731" x2="52556" y2="51538"/>
                          <a14:foregroundMark x1="57222" y1="9808" x2="45333" y2="2692"/>
                          <a14:foregroundMark x1="45333" y1="2692" x2="39222" y2="1731"/>
                          <a14:foregroundMark x1="39222" y1="1731" x2="27889" y2="7115"/>
                          <a14:foregroundMark x1="27889" y1="7115" x2="27444" y2="8269"/>
                          <a14:foregroundMark x1="37778" y1="2692" x2="44222" y2="3846"/>
                          <a14:foregroundMark x1="24000" y1="13462" x2="21889" y2="54615"/>
                          <a14:foregroundMark x1="21889" y1="54615" x2="22444" y2="65769"/>
                          <a14:foregroundMark x1="22444" y1="65769" x2="25556" y2="74038"/>
                          <a14:foregroundMark x1="25556" y1="74038" x2="25889" y2="74038"/>
                          <a14:foregroundMark x1="50333" y1="71538" x2="44556" y2="71538"/>
                          <a14:foregroundMark x1="44556" y1="71538" x2="41111" y2="80000"/>
                          <a14:foregroundMark x1="41111" y1="80000" x2="43000" y2="89231"/>
                          <a14:foregroundMark x1="43000" y1="89231" x2="47667" y2="95192"/>
                          <a14:foregroundMark x1="47667" y1="95192" x2="54333" y2="99808"/>
                          <a14:foregroundMark x1="54333" y1="99808" x2="64667" y2="98654"/>
                          <a14:foregroundMark x1="64667" y1="98654" x2="70111" y2="92885"/>
                          <a14:foregroundMark x1="70111" y1="92885" x2="70333" y2="80192"/>
                          <a14:foregroundMark x1="70333" y1="80192" x2="53778" y2="65577"/>
                          <a14:foregroundMark x1="53778" y1="65577" x2="52556" y2="65577"/>
                          <a14:foregroundMark x1="74556" y1="84615" x2="73667" y2="95000"/>
                          <a14:foregroundMark x1="73667" y1="95000" x2="67000" y2="97885"/>
                          <a14:foregroundMark x1="67000" y1="97885" x2="47000" y2="95385"/>
                          <a14:foregroundMark x1="74889" y1="85000" x2="74444" y2="95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05" r="21819"/>
            <a:stretch/>
          </p:blipFill>
          <p:spPr bwMode="auto">
            <a:xfrm>
              <a:off x="1843944" y="5127893"/>
              <a:ext cx="1697131" cy="173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98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1E0E2-B7D6-40D7-801D-4FBEFF95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908892"/>
          </a:xfrm>
        </p:spPr>
        <p:txBody>
          <a:bodyPr anchor="b">
            <a:normAutofit/>
          </a:bodyPr>
          <a:lstStyle/>
          <a:p>
            <a:pPr algn="ctr"/>
            <a:r>
              <a:rPr lang="en-US" sz="1900" dirty="0">
                <a:solidFill>
                  <a:schemeClr val="accent1"/>
                </a:solidFill>
              </a:rPr>
              <a:t>Agile methodology</a:t>
            </a:r>
          </a:p>
        </p:txBody>
      </p:sp>
      <p:pic>
        <p:nvPicPr>
          <p:cNvPr id="2050" name="Picture 2" descr="https://xcelsius.files.wordpress.com/2007/12/ddlc.jpg">
            <a:extLst>
              <a:ext uri="{FF2B5EF4-FFF2-40B4-BE49-F238E27FC236}">
                <a16:creationId xmlns:a16="http://schemas.microsoft.com/office/drawing/2014/main" id="{36882DB8-21AD-4200-B745-9F3624D5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167" y="1926533"/>
            <a:ext cx="6677633" cy="3004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BD2458CF-4C49-4809-BE11-6E9AD39E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7" y="1655065"/>
            <a:ext cx="3558889" cy="42245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development steps in different sprints in order to:</a:t>
            </a:r>
          </a:p>
          <a:p>
            <a:r>
              <a:rPr lang="en-US" dirty="0">
                <a:solidFill>
                  <a:schemeClr val="bg1"/>
                </a:solidFill>
              </a:rPr>
              <a:t>- Adapt scope according needs</a:t>
            </a:r>
          </a:p>
          <a:p>
            <a:r>
              <a:rPr lang="en-US" dirty="0">
                <a:solidFill>
                  <a:schemeClr val="bg1"/>
                </a:solidFill>
              </a:rPr>
              <a:t>- Test different scenarios</a:t>
            </a:r>
          </a:p>
          <a:p>
            <a:r>
              <a:rPr lang="en-US" dirty="0">
                <a:solidFill>
                  <a:schemeClr val="bg1"/>
                </a:solidFill>
              </a:rPr>
              <a:t>- Simulate the market behavior while developing (real use cases)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56274-DFE8-427F-9356-4064228BE658}"/>
              </a:ext>
            </a:extLst>
          </p:cNvPr>
          <p:cNvSpPr txBox="1"/>
          <p:nvPr/>
        </p:nvSpPr>
        <p:spPr>
          <a:xfrm>
            <a:off x="7556943" y="6611779"/>
            <a:ext cx="4655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Source:</a:t>
            </a:r>
            <a:r>
              <a:rPr lang="en-US" sz="1000" dirty="0"/>
              <a:t> </a:t>
            </a:r>
            <a:r>
              <a:rPr lang="en-US" sz="1000" dirty="0">
                <a:hlinkClick r:id="rId3"/>
              </a:rPr>
              <a:t>https://xcelsius.wordpress.com/2007/12/08/dashboard-development-life-cycle/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60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powerbicdn.azureedge.net/mediahandler/partnersv2/partnerfiles/data-bear/powerbi/en-us-inventory-analysis-solution/e6ac07599b7be026bc9f2f8877de4f46efdd9cfc443d132a65a32f82e9fcb1a1.png">
            <a:extLst>
              <a:ext uri="{FF2B5EF4-FFF2-40B4-BE49-F238E27FC236}">
                <a16:creationId xmlns:a16="http://schemas.microsoft.com/office/drawing/2014/main" id="{54FB64D9-6EF1-4A2B-9A71-49AFEC8BF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82" t="-136" r="-907" b="136"/>
          <a:stretch/>
        </p:blipFill>
        <p:spPr bwMode="auto">
          <a:xfrm>
            <a:off x="18765" y="26134"/>
            <a:ext cx="11889771" cy="68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eeform 6">
            <a:extLst>
              <a:ext uri="{FF2B5EF4-FFF2-40B4-BE49-F238E27FC236}">
                <a16:creationId xmlns:a16="http://schemas.microsoft.com/office/drawing/2014/main" id="{13B69D06-4090-4D0B-96BD-51095277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05EE01-D2A1-4DA0-B509-02DF58A10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10" descr="https://www.sam-solutions.com/blog/wp-content/uploads/2018/07/AGILE@2x-704x371.png">
            <a:extLst>
              <a:ext uri="{FF2B5EF4-FFF2-40B4-BE49-F238E27FC236}">
                <a16:creationId xmlns:a16="http://schemas.microsoft.com/office/drawing/2014/main" id="{84792C5D-1862-4892-A9AB-2D41D66D4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0F1F1"/>
              </a:clrFrom>
              <a:clrTo>
                <a:srgbClr val="F0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t="28578" r="-153" b="12221"/>
          <a:stretch/>
        </p:blipFill>
        <p:spPr bwMode="auto">
          <a:xfrm>
            <a:off x="899216" y="2032000"/>
            <a:ext cx="111396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Freeform 6">
            <a:extLst>
              <a:ext uri="{FF2B5EF4-FFF2-40B4-BE49-F238E27FC236}">
                <a16:creationId xmlns:a16="http://schemas.microsoft.com/office/drawing/2014/main" id="{B83F869C-1ABC-466C-BB33-B3927D68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82728286-8527-49FC-BC7C-43F463630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A9BCF6-4B19-4858-AA56-79FA9AEA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9B641-1B27-4F3A-9F02-D9CADA8190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0" b="21649"/>
          <a:stretch/>
        </p:blipFill>
        <p:spPr>
          <a:xfrm>
            <a:off x="10019061" y="6323682"/>
            <a:ext cx="1870710" cy="534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DB4D3-388E-476E-8C14-AB06BC2E869F}"/>
              </a:ext>
            </a:extLst>
          </p:cNvPr>
          <p:cNvSpPr/>
          <p:nvPr/>
        </p:nvSpPr>
        <p:spPr>
          <a:xfrm>
            <a:off x="0" y="6581001"/>
            <a:ext cx="6971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https://powerbi.microsoft.com/fr-fr/partner-showcase/data-bear-inventory-analysis-solution/</a:t>
            </a:r>
            <a:endParaRPr lang="en-US" sz="120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B4393874-A411-46EA-A1FB-FC1DA170B28B}"/>
              </a:ext>
            </a:extLst>
          </p:cNvPr>
          <p:cNvSpPr/>
          <p:nvPr/>
        </p:nvSpPr>
        <p:spPr>
          <a:xfrm>
            <a:off x="2501900" y="1726111"/>
            <a:ext cx="7721600" cy="34057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924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Business Intelligence dashboard</vt:lpstr>
      <vt:lpstr>Dashboard development</vt:lpstr>
      <vt:lpstr>Agile 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dashboard</dc:title>
  <dc:creator>Rafael Santos</dc:creator>
  <cp:lastModifiedBy>Rafael Santos</cp:lastModifiedBy>
  <cp:revision>2</cp:revision>
  <dcterms:created xsi:type="dcterms:W3CDTF">2019-10-04T11:38:37Z</dcterms:created>
  <dcterms:modified xsi:type="dcterms:W3CDTF">2019-10-04T12:43:17Z</dcterms:modified>
</cp:coreProperties>
</file>