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9" r:id="rId3"/>
    <p:sldId id="297" r:id="rId4"/>
    <p:sldId id="260" r:id="rId5"/>
  </p:sldIdLst>
  <p:sldSz cx="9144000" cy="5143500" type="screen16x9"/>
  <p:notesSz cx="6858000" cy="9144000"/>
  <p:embeddedFontLst>
    <p:embeddedFont>
      <p:font typeface="Raleway" panose="020B0503030101060003" pitchFamily="34" charset="77"/>
      <p:regular r:id="rId7"/>
      <p:bold r:id="rId8"/>
      <p:italic r:id="rId9"/>
      <p:boldItalic r:id="rId10"/>
    </p:embeddedFont>
    <p:embeddedFont>
      <p:font typeface="Raleway ExtraBold" panose="020B0503030101060003" pitchFamily="34" charset="77"/>
      <p:bold r:id="rId11"/>
      <p:italic r:id="rId11"/>
      <p:boldItalic r:id="rId11"/>
    </p:embeddedFont>
    <p:embeddedFont>
      <p:font typeface="Raleway Light" panose="020B0403030101060003" pitchFamily="34" charset="77"/>
      <p:regular r:id="rId11"/>
      <p:bold r:id="rId11"/>
      <p:italic r:id="rId11"/>
      <p:boldItalic r:id="rId11"/>
    </p:embeddedFont>
  </p:embeddedFontLst>
  <p:custDataLst>
    <p:tags r:id="rId1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C"/>
    <a:srgbClr val="FFFFFF"/>
    <a:srgbClr val="FFC641"/>
    <a:srgbClr val="D89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0470C-1651-4F45-B964-95A09D58A92B}" v="2" dt="2019-10-23T21:10:50.622"/>
    <p1510:client id="{A2577121-5276-4048-8B28-B1C41C04DF2F}" v="1" dt="2019-10-23T17:10:48.920"/>
  </p1510:revLst>
</p1510:revInfo>
</file>

<file path=ppt/tableStyles.xml><?xml version="1.0" encoding="utf-8"?>
<a:tblStyleLst xmlns:a="http://schemas.openxmlformats.org/drawingml/2006/main" def="{9D2ED627-80BA-4E58-8C89-E4A6EE418124}">
  <a:tblStyle styleId="{9D2ED627-80BA-4E58-8C89-E4A6EE4181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/>
    <p:restoredTop sz="94561"/>
  </p:normalViewPr>
  <p:slideViewPr>
    <p:cSldViewPr snapToGrid="0" snapToObjects="1">
      <p:cViewPr varScale="1">
        <p:scale>
          <a:sx n="204" d="100"/>
          <a:sy n="204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NUL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Fink" userId="558fae73f20c01d9" providerId="LiveId" clId="{1890470C-1651-4F45-B964-95A09D58A92B}"/>
    <pc:docChg chg="custSel modSld">
      <pc:chgData name="Marc Fink" userId="558fae73f20c01d9" providerId="LiveId" clId="{1890470C-1651-4F45-B964-95A09D58A92B}" dt="2019-10-23T21:16:54.601" v="696" actId="20577"/>
      <pc:docMkLst>
        <pc:docMk/>
      </pc:docMkLst>
      <pc:sldChg chg="addSp delSp modSp">
        <pc:chgData name="Marc Fink" userId="558fae73f20c01d9" providerId="LiveId" clId="{1890470C-1651-4F45-B964-95A09D58A92B}" dt="2019-10-23T21:16:54.601" v="696" actId="20577"/>
        <pc:sldMkLst>
          <pc:docMk/>
          <pc:sldMk cId="3119262950" sldId="289"/>
        </pc:sldMkLst>
        <pc:spChg chg="mod">
          <ac:chgData name="Marc Fink" userId="558fae73f20c01d9" providerId="LiveId" clId="{1890470C-1651-4F45-B964-95A09D58A92B}" dt="2019-10-23T21:11:02.792" v="43" actId="20577"/>
          <ac:spMkLst>
            <pc:docMk/>
            <pc:sldMk cId="3119262950" sldId="289"/>
            <ac:spMk id="3" creationId="{7B176CEF-C895-5B45-A55D-BD30EFF4307E}"/>
          </ac:spMkLst>
        </pc:spChg>
        <pc:spChg chg="add mod">
          <ac:chgData name="Marc Fink" userId="558fae73f20c01d9" providerId="LiveId" clId="{1890470C-1651-4F45-B964-95A09D58A92B}" dt="2019-10-23T21:16:54.601" v="696" actId="20577"/>
          <ac:spMkLst>
            <pc:docMk/>
            <pc:sldMk cId="3119262950" sldId="289"/>
            <ac:spMk id="6" creationId="{DF67001B-6BF6-4022-B1C6-8FDFED3F9D0C}"/>
          </ac:spMkLst>
        </pc:spChg>
        <pc:picChg chg="del">
          <ac:chgData name="Marc Fink" userId="558fae73f20c01d9" providerId="LiveId" clId="{1890470C-1651-4F45-B964-95A09D58A92B}" dt="2019-10-23T21:10:08.848" v="0" actId="478"/>
          <ac:picMkLst>
            <pc:docMk/>
            <pc:sldMk cId="3119262950" sldId="289"/>
            <ac:picMk id="4" creationId="{B79DC922-5021-DC45-BEC6-16888B015F88}"/>
          </ac:picMkLst>
        </pc:picChg>
        <pc:picChg chg="add mod">
          <ac:chgData name="Marc Fink" userId="558fae73f20c01d9" providerId="LiveId" clId="{1890470C-1651-4F45-B964-95A09D58A92B}" dt="2019-10-23T21:10:23.991" v="5" actId="1076"/>
          <ac:picMkLst>
            <pc:docMk/>
            <pc:sldMk cId="3119262950" sldId="289"/>
            <ac:picMk id="5" creationId="{7526B4D5-23C0-4559-8404-B6B3CC8C2404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14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48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1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98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575F1086-8E87-1241-8679-440E0D8D9F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518010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Folie" r:id="rId8" imgW="7772400" imgH="10058400" progId="TCLayout.ActiveDocument.1">
                  <p:embed/>
                </p:oleObj>
              </mc:Choice>
              <mc:Fallback>
                <p:oleObj name="think-cell Folie" r:id="rId8" imgW="7772400" imgH="10058400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575F1086-8E87-1241-8679-440E0D8D9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2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57296471-7247-5C49-A123-849476803B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78359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Folie" r:id="rId5" imgW="7772400" imgH="10058400" progId="TCLayout.ActiveDocument.1">
                  <p:embed/>
                </p:oleObj>
              </mc:Choice>
              <mc:Fallback>
                <p:oleObj name="think-cell Folie" r:id="rId5" imgW="7772400" imgH="10058400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57296471-7247-5C49-A123-849476803B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e-CH" sz="4800" dirty="0"/>
              <a:t>Curriculum</a:t>
            </a:r>
            <a:br>
              <a:rPr lang="de-CH" sz="5400" dirty="0"/>
            </a:br>
            <a:r>
              <a:rPr lang="de-CH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Draft</a:t>
            </a:r>
            <a:endParaRPr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Analysis Approach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are we doing this project? Why is there a “need”?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2990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201E928-C7ED-AB41-8A17-A9857DBEBB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23302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Folie" r:id="rId5" imgW="7772400" imgH="10058400" progId="TCLayout.ActiveDocument.1">
                  <p:embed/>
                </p:oleObj>
              </mc:Choice>
              <mc:Fallback>
                <p:oleObj name="think-cell Folie" r:id="rId5" imgW="7772400" imgH="10058400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201E928-C7ED-AB41-8A17-A9857DBEBB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816751"/>
            <a:ext cx="7177444" cy="6985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Analysis Approach «Needs»</a:t>
            </a:r>
            <a:b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Initiation</a:t>
            </a:r>
            <a:endParaRPr sz="2800" dirty="0">
              <a:solidFill>
                <a:srgbClr val="FFB600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0" name="Google Shape;503;p38">
            <a:extLst>
              <a:ext uri="{FF2B5EF4-FFF2-40B4-BE49-F238E27FC236}">
                <a16:creationId xmlns:a16="http://schemas.microsoft.com/office/drawing/2014/main" id="{0379FFFA-1D4B-7A46-B3CF-FEB62D8800BF}"/>
              </a:ext>
            </a:extLst>
          </p:cNvPr>
          <p:cNvGrpSpPr/>
          <p:nvPr/>
        </p:nvGrpSpPr>
        <p:grpSpPr>
          <a:xfrm>
            <a:off x="7885343" y="492384"/>
            <a:ext cx="790976" cy="679794"/>
            <a:chOff x="6625350" y="1613750"/>
            <a:chExt cx="480525" cy="438400"/>
          </a:xfrm>
        </p:grpSpPr>
        <p:sp>
          <p:nvSpPr>
            <p:cNvPr id="21" name="Google Shape;504;p38">
              <a:extLst>
                <a:ext uri="{FF2B5EF4-FFF2-40B4-BE49-F238E27FC236}">
                  <a16:creationId xmlns:a16="http://schemas.microsoft.com/office/drawing/2014/main" id="{861F1E97-49EF-7B42-ACFF-828D349BF13D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5;p38">
              <a:extLst>
                <a:ext uri="{FF2B5EF4-FFF2-40B4-BE49-F238E27FC236}">
                  <a16:creationId xmlns:a16="http://schemas.microsoft.com/office/drawing/2014/main" id="{0BAC6545-AA24-024A-9BB6-711A856FF01B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6;p38">
              <a:extLst>
                <a:ext uri="{FF2B5EF4-FFF2-40B4-BE49-F238E27FC236}">
                  <a16:creationId xmlns:a16="http://schemas.microsoft.com/office/drawing/2014/main" id="{BC1B34C5-055D-F145-93F4-B2EF342809CF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7;p38">
              <a:extLst>
                <a:ext uri="{FF2B5EF4-FFF2-40B4-BE49-F238E27FC236}">
                  <a16:creationId xmlns:a16="http://schemas.microsoft.com/office/drawing/2014/main" id="{D5DBABFB-323C-4D4E-A77A-CF4F9917C3F3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8;p38">
              <a:extLst>
                <a:ext uri="{FF2B5EF4-FFF2-40B4-BE49-F238E27FC236}">
                  <a16:creationId xmlns:a16="http://schemas.microsoft.com/office/drawing/2014/main" id="{7402EDBF-72EE-6D4A-9C6A-AFBF0780B80F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B00266C-00BA-2F40-8790-AC90ECC0AA54}"/>
              </a:ext>
            </a:extLst>
          </p:cNvPr>
          <p:cNvSpPr txBox="1"/>
          <p:nvPr/>
        </p:nvSpPr>
        <p:spPr>
          <a:xfrm>
            <a:off x="829340" y="2166141"/>
            <a:ext cx="7846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Project Topic</a:t>
            </a:r>
            <a:r>
              <a:rPr lang="de-DE" dirty="0"/>
              <a:t>		„New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structuring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</a:t>
            </a:r>
            <a:r>
              <a:rPr lang="de-DE" dirty="0" err="1"/>
              <a:t>BSc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Course at FHNW“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Project Initiator: </a:t>
            </a:r>
            <a:r>
              <a:rPr lang="de-DE" dirty="0"/>
              <a:t>		Dr. Knut </a:t>
            </a:r>
            <a:r>
              <a:rPr lang="de-DE" dirty="0" err="1"/>
              <a:t>Hinkelmann</a:t>
            </a:r>
            <a:r>
              <a:rPr lang="de-DE" dirty="0"/>
              <a:t> (Head </a:t>
            </a:r>
            <a:r>
              <a:rPr lang="de-DE" dirty="0" err="1"/>
              <a:t>of</a:t>
            </a:r>
            <a:r>
              <a:rPr lang="de-DE" dirty="0"/>
              <a:t> BIS </a:t>
            </a:r>
            <a:r>
              <a:rPr lang="de-DE" dirty="0" err="1"/>
              <a:t>Msc</a:t>
            </a:r>
            <a:r>
              <a:rPr lang="de-DE" dirty="0"/>
              <a:t>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u="sng" dirty="0" err="1"/>
              <a:t>Objectives</a:t>
            </a:r>
            <a:r>
              <a:rPr lang="de-DE" b="1" u="sng" dirty="0"/>
              <a:t>:</a:t>
            </a:r>
            <a:r>
              <a:rPr lang="de-DE" dirty="0"/>
              <a:t>		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painpoints</a:t>
            </a:r>
            <a:r>
              <a:rPr lang="de-DE" dirty="0"/>
              <a:t> </a:t>
            </a:r>
            <a:r>
              <a:rPr lang="de-DE" dirty="0" err="1"/>
              <a:t>perceived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lecturers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students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	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(</a:t>
            </a:r>
            <a:r>
              <a:rPr lang="de-DE" dirty="0" err="1"/>
              <a:t>journey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</a:t>
            </a:r>
            <a:r>
              <a:rPr lang="de-DE" dirty="0" err="1"/>
              <a:t>BSc</a:t>
            </a:r>
            <a:r>
              <a:rPr lang="de-DE" dirty="0"/>
              <a:t> </a:t>
            </a:r>
            <a:r>
              <a:rPr lang="de-DE" dirty="0" err="1"/>
              <a:t>programing</a:t>
            </a:r>
            <a:r>
              <a:rPr lang="de-DE" dirty="0"/>
              <a:t> in </a:t>
            </a:r>
            <a:r>
              <a:rPr lang="de-DE" dirty="0" err="1"/>
              <a:t>Programming</a:t>
            </a:r>
            <a:endParaRPr lang="de-DE" dirty="0"/>
          </a:p>
          <a:p>
            <a:pPr lvl="5"/>
            <a:r>
              <a:rPr lang="de-DE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4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2C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According to IWSB (2018) report, about 85,000 IT jobs in Switzerland cannot be filled</a:t>
            </a:r>
          </a:p>
          <a:p>
            <a:pPr marL="0" lvl="0" indent="0">
              <a:buNone/>
            </a:pPr>
            <a:r>
              <a:rPr lang="en-US" dirty="0"/>
              <a:t>due to a lack of IT graduates.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81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Bildschirmpräsentation (16:9)</PresentationFormat>
  <Paragraphs>15</Paragraphs>
  <Slides>4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Raleway ExtraBold</vt:lpstr>
      <vt:lpstr>Raleway</vt:lpstr>
      <vt:lpstr>Raleway Light</vt:lpstr>
      <vt:lpstr>Arial</vt:lpstr>
      <vt:lpstr>Olivia template</vt:lpstr>
      <vt:lpstr>think-cell Folie</vt:lpstr>
      <vt:lpstr>Curriculum Draft</vt:lpstr>
      <vt:lpstr>Business Analysis Approach</vt:lpstr>
      <vt:lpstr>Business Analysis Approach «Needs» Project Initiation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Programming Sexy avoid print («Hello, World!»)</dc:title>
  <cp:lastModifiedBy>Besic Haris (s)</cp:lastModifiedBy>
  <cp:revision>82</cp:revision>
  <dcterms:modified xsi:type="dcterms:W3CDTF">2019-11-30T07:33:58Z</dcterms:modified>
</cp:coreProperties>
</file>