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67" r:id="rId5"/>
    <p:sldId id="258" r:id="rId6"/>
    <p:sldId id="259" r:id="rId7"/>
    <p:sldId id="260" r:id="rId8"/>
    <p:sldId id="263" r:id="rId9"/>
    <p:sldId id="264" r:id="rId10"/>
    <p:sldId id="266" r:id="rId11"/>
    <p:sldId id="261" r:id="rId12"/>
    <p:sldId id="265" r:id="rId13"/>
    <p:sldId id="26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6"/>
    <p:restoredTop sz="94522"/>
  </p:normalViewPr>
  <p:slideViewPr>
    <p:cSldViewPr snapToGrid="0" snapToObjects="1">
      <p:cViewPr>
        <p:scale>
          <a:sx n="96" d="100"/>
          <a:sy n="96" d="100"/>
        </p:scale>
        <p:origin x="84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966EB-706B-CD44-BE93-7941BAD44A3C}" type="datetimeFigureOut">
              <a:rPr lang="en-US" smtClean="0"/>
              <a:t>12/7/19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E99BF-A0E5-FA4D-AA09-FB1236F7E3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6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E99BF-A0E5-FA4D-AA09-FB1236F7E3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7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E99BF-A0E5-FA4D-AA09-FB1236F7E3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3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4202D-EB5C-1941-B6B0-D8B555F30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BD3A27-7329-D64A-8DD0-99C9F8C32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655069-0E57-F943-B1C2-B36B11BA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98212-E43C-3047-9E50-B7470597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173D3-28DC-6D44-9CD7-941B7EDA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4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5170F-3ABF-AE42-8C33-6735FF8D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AEF3BB-8A30-E44D-B0AE-49BEDF01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74160-E04F-8A4C-A934-60C14D40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7C43C9-E53A-2445-AC9C-EFF0E163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908D22-C032-224E-AA75-0F6156DB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74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AC4150-91E8-3944-963D-D5AEDC3D7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84D30F-E891-8C49-B01F-6C843C6B6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3082EE-4EF9-C542-92DE-FD49C3F1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F4CE94-461B-D540-8558-91350AAA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0B3C9-3937-3A4A-953F-7940CD0E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01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77FB9-37D5-C34D-88B3-17DE97FF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551F3-7474-274F-B143-819334BB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AA46F-FB6B-7643-9ABF-420E6AED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43EED-FC4B-734C-AF06-BEB9338F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2E9E6A-9E3E-4347-A50D-43772C54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30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2C9CD-5732-034E-A341-0CCD5B5F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0F9318-2910-524A-946D-16BDD99B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26E2F1-FBF9-B44F-AF30-DA4A5B41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603017-CA67-B345-811F-6DDE71AB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3872F0-57A1-ED45-93D4-256EDA78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10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848FF-F442-5445-9886-DCBC7ED9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BAA17A-FAAD-B847-8933-3F3C71542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C13DFC-4CAA-AD41-829E-1F03980B0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29998E-13BD-F34B-9A6F-A49A3BC0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83B55F-C5A9-3744-BD56-822BB57A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E973ED-9094-0F4C-B0FD-983CD0C9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76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C5C2F-8579-F94C-847B-5D79AF17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4DD404-7AD8-4649-947E-401181AE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2239BE-615C-5240-8B28-7991F5A7C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D5A22C-6119-CF41-A79B-28694B62C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944E26-117C-384D-B6DF-B9A99EBD6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88B2DD-8B28-D648-933F-0F166118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0D816E-9C1F-864F-B70A-FC58985A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551B51-8E2A-DE4E-8A60-BEC9A51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49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9EB52-D2CF-6042-A21E-183183BB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78F1F4-39C0-544A-8AA6-0EF0FFB3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AED7E4-16AC-F645-85DA-73FFFA6F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EA35B-CD78-0C42-8FAA-ABE15CE8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87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44AC45-6C95-934A-838F-54C07E13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2C3253-CC11-4243-84DC-1CA732DA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84BAF9-E2E0-4F4D-9D7B-FEAF6106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19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17A72-4858-7B4F-BD52-F07494E9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2F215-4E05-ED47-8AA3-10C6007E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3F79EA-0725-604A-A976-CAFED04E8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C1C5C-6AD5-C145-8D31-F8AEFDB8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7A8156-8B43-E44C-ABBE-B9E0CCDA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6E17BC-11EC-F640-B128-70F2E947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48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C1918-E552-1D4A-80B7-06F9EE2B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A38C5D-B349-4345-B41A-B3C28B3C4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5E4DBF-E35A-CD4F-AC15-1612C519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40FD65-17A2-1845-8818-60DD5F2B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77DF2C-5C49-094C-BFE3-F415F0B9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66B009-2CC9-A046-A877-A2722F4F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45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4BEAA6-FE4D-8449-97B8-559F8A4F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B7A0E7-5113-4A47-A206-AB3A1B978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4EBCFF-BA4A-6C4D-BDB4-2BC9C55FC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175B77-B566-6C4E-8F72-DE0640FF7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0EB7C1-A745-CB44-9A9B-9CCA36E2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5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9A0DE-DA03-0646-8D1A-EB7CBCFEA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Team 08 - Outcome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0B7A1E-5BF9-3345-AF2F-D48275F23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5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0D18-71F6-FA46-B9E0-7756C299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F6B1-78EE-3743-83AF-F87719A26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A5E8A-12BE-3440-9C6C-2244555F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Suggestion: Potential </a:t>
            </a:r>
            <a:r>
              <a:rPr lang="de-DE" dirty="0" err="1"/>
              <a:t>BSc</a:t>
            </a:r>
            <a:r>
              <a:rPr lang="de-DE" dirty="0"/>
              <a:t> BI Approach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A77BB82-DA18-0A49-A852-33222CAE90B9}"/>
              </a:ext>
            </a:extLst>
          </p:cNvPr>
          <p:cNvSpPr/>
          <p:nvPr/>
        </p:nvSpPr>
        <p:spPr>
          <a:xfrm>
            <a:off x="925830" y="2966085"/>
            <a:ext cx="1771650" cy="92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 Case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B84B0F4-B768-BE4F-9D1E-19E5C0DEDAAD}"/>
              </a:ext>
            </a:extLst>
          </p:cNvPr>
          <p:cNvSpPr/>
          <p:nvPr/>
        </p:nvSpPr>
        <p:spPr>
          <a:xfrm>
            <a:off x="3108960" y="2103120"/>
            <a:ext cx="1840230" cy="23774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</a:t>
            </a:r>
          </a:p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04AC48-874D-C64E-8775-D9702E135604}"/>
              </a:ext>
            </a:extLst>
          </p:cNvPr>
          <p:cNvSpPr/>
          <p:nvPr/>
        </p:nvSpPr>
        <p:spPr>
          <a:xfrm>
            <a:off x="5175885" y="2103120"/>
            <a:ext cx="1840230" cy="2377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SW Engineering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C34074-4D9D-9247-B70A-E83E7C263CC6}"/>
              </a:ext>
            </a:extLst>
          </p:cNvPr>
          <p:cNvSpPr/>
          <p:nvPr/>
        </p:nvSpPr>
        <p:spPr>
          <a:xfrm>
            <a:off x="7242810" y="2103120"/>
            <a:ext cx="1840230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 Infrastructure/</a:t>
            </a:r>
            <a:br>
              <a:rPr lang="de-DE" dirty="0"/>
            </a:br>
            <a:r>
              <a:rPr lang="de-DE" dirty="0"/>
              <a:t>Security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29D474-324D-644C-AB5D-1795FD8BC90C}"/>
              </a:ext>
            </a:extLst>
          </p:cNvPr>
          <p:cNvSpPr/>
          <p:nvPr/>
        </p:nvSpPr>
        <p:spPr>
          <a:xfrm>
            <a:off x="9494520" y="2741295"/>
            <a:ext cx="1771650" cy="92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End </a:t>
            </a:r>
            <a:r>
              <a:rPr lang="de-DE" dirty="0" err="1"/>
              <a:t>Product</a:t>
            </a:r>
            <a:endParaRPr lang="de-DE" dirty="0"/>
          </a:p>
        </p:txBody>
      </p: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2D7C9B15-0647-B948-A72F-6A2FCBEB4E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37430" y="1082358"/>
            <a:ext cx="12700" cy="2066925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855FAB24-2E88-6441-A677-63E4FBCE02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56158" y="1069658"/>
            <a:ext cx="12700" cy="2066925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winkelte Verbindung 16">
            <a:extLst>
              <a:ext uri="{FF2B5EF4-FFF2-40B4-BE49-F238E27FC236}">
                <a16:creationId xmlns:a16="http://schemas.microsoft.com/office/drawing/2014/main" id="{DF88770C-77CF-8441-A455-DEB86E92D706}"/>
              </a:ext>
            </a:extLst>
          </p:cNvPr>
          <p:cNvCxnSpPr>
            <a:cxnSpLocks/>
          </p:cNvCxnSpPr>
          <p:nvPr/>
        </p:nvCxnSpPr>
        <p:spPr>
          <a:xfrm rot="5400000">
            <a:off x="7474109" y="3331369"/>
            <a:ext cx="12700" cy="2285682"/>
          </a:xfrm>
          <a:prstGeom prst="bentConnector4">
            <a:avLst>
              <a:gd name="adj1" fmla="val 4320000"/>
              <a:gd name="adj2" fmla="val 99632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DBCEBFB7-F7D0-2E4A-9996-5921AA198987}"/>
              </a:ext>
            </a:extLst>
          </p:cNvPr>
          <p:cNvCxnSpPr>
            <a:cxnSpLocks/>
          </p:cNvCxnSpPr>
          <p:nvPr/>
        </p:nvCxnSpPr>
        <p:spPr>
          <a:xfrm rot="5400000">
            <a:off x="4946809" y="3391059"/>
            <a:ext cx="12700" cy="2285682"/>
          </a:xfrm>
          <a:prstGeom prst="bentConnector4">
            <a:avLst>
              <a:gd name="adj1" fmla="val 4320000"/>
              <a:gd name="adj2" fmla="val 99632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D37413B-D967-DA46-9D91-2F317721A1F3}"/>
              </a:ext>
            </a:extLst>
          </p:cNvPr>
          <p:cNvCxnSpPr>
            <a:cxnSpLocks/>
          </p:cNvCxnSpPr>
          <p:nvPr/>
        </p:nvCxnSpPr>
        <p:spPr>
          <a:xfrm>
            <a:off x="2697480" y="3429000"/>
            <a:ext cx="32004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F037CF8-DB51-E440-BFC6-E65EF6628388}"/>
              </a:ext>
            </a:extLst>
          </p:cNvPr>
          <p:cNvCxnSpPr>
            <a:cxnSpLocks/>
          </p:cNvCxnSpPr>
          <p:nvPr/>
        </p:nvCxnSpPr>
        <p:spPr>
          <a:xfrm>
            <a:off x="9174480" y="3429000"/>
            <a:ext cx="32004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01588F70-C7DD-E04A-BBE0-1D5FE5154ACA}"/>
              </a:ext>
            </a:extLst>
          </p:cNvPr>
          <p:cNvSpPr/>
          <p:nvPr/>
        </p:nvSpPr>
        <p:spPr>
          <a:xfrm>
            <a:off x="3108960" y="5304155"/>
            <a:ext cx="1840230" cy="118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BPMN</a:t>
            </a:r>
          </a:p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4FB414-1451-5047-BE01-6478FFA90861}"/>
              </a:ext>
            </a:extLst>
          </p:cNvPr>
          <p:cNvSpPr/>
          <p:nvPr/>
        </p:nvSpPr>
        <p:spPr>
          <a:xfrm>
            <a:off x="5175885" y="5304155"/>
            <a:ext cx="1840230" cy="1188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UML Diagramm</a:t>
            </a:r>
          </a:p>
          <a:p>
            <a:pPr algn="ctr"/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CF1C76-C8D1-3140-A7B1-3B3876D50A9F}"/>
              </a:ext>
            </a:extLst>
          </p:cNvPr>
          <p:cNvSpPr/>
          <p:nvPr/>
        </p:nvSpPr>
        <p:spPr>
          <a:xfrm>
            <a:off x="7236778" y="5304154"/>
            <a:ext cx="1840230" cy="119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endParaRPr lang="de-DE" dirty="0"/>
          </a:p>
          <a:p>
            <a:pPr algn="ctr"/>
            <a:r>
              <a:rPr lang="de-DE" dirty="0"/>
              <a:t>Infrastructure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Security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38BF423-BB65-1241-806B-70F201F48ED7}"/>
              </a:ext>
            </a:extLst>
          </p:cNvPr>
          <p:cNvSpPr/>
          <p:nvPr/>
        </p:nvSpPr>
        <p:spPr>
          <a:xfrm>
            <a:off x="925830" y="4241481"/>
            <a:ext cx="1771650" cy="2130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E.g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Ticketing</a:t>
            </a:r>
          </a:p>
          <a:p>
            <a:pPr algn="ctr"/>
            <a:r>
              <a:rPr lang="de-DE" dirty="0" err="1"/>
              <a:t>CreditCard</a:t>
            </a:r>
            <a:r>
              <a:rPr lang="de-DE" dirty="0"/>
              <a:t> Order</a:t>
            </a:r>
          </a:p>
          <a:p>
            <a:pPr algn="ctr"/>
            <a:r>
              <a:rPr lang="de-DE" dirty="0"/>
              <a:t>Insurance Claims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87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8FD9-564A-7D46-8E9F-719B4252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Tipps from Maja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2186-7A33-7E42-8789-2FF4F85B6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Pitch</a:t>
            </a:r>
          </a:p>
          <a:p>
            <a:pPr lvl="1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Lernmethode</a:t>
            </a:r>
            <a:r>
              <a:rPr lang="en-US" dirty="0"/>
              <a:t> </a:t>
            </a:r>
            <a:r>
              <a:rPr lang="en-US" dirty="0" err="1"/>
              <a:t>brauchen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Tools </a:t>
            </a:r>
            <a:r>
              <a:rPr lang="en-US" dirty="0" err="1"/>
              <a:t>brauchen</a:t>
            </a:r>
            <a:r>
              <a:rPr lang="en-US" dirty="0"/>
              <a:t> </a:t>
            </a:r>
            <a:r>
              <a:rPr lang="en-US" dirty="0" err="1"/>
              <a:t>wir</a:t>
            </a:r>
            <a:endParaRPr lang="en-US" dirty="0"/>
          </a:p>
          <a:p>
            <a:pPr lvl="2"/>
            <a:r>
              <a:rPr lang="en-US" dirty="0"/>
              <a:t>Brainstorming was muss man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beibringen</a:t>
            </a:r>
            <a:endParaRPr lang="en-US" dirty="0"/>
          </a:p>
          <a:p>
            <a:pPr lvl="2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Programmiersprache</a:t>
            </a:r>
            <a:r>
              <a:rPr lang="en-US" dirty="0"/>
              <a:t> </a:t>
            </a:r>
            <a:r>
              <a:rPr lang="en-US" dirty="0" err="1"/>
              <a:t>überhaupt</a:t>
            </a:r>
            <a:r>
              <a:rPr lang="en-US" dirty="0"/>
              <a:t>  -&gt; further research by </a:t>
            </a:r>
            <a:r>
              <a:rPr lang="en-US" dirty="0" err="1"/>
              <a:t>maja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Tools / </a:t>
            </a:r>
            <a:r>
              <a:rPr lang="en-US" dirty="0" err="1"/>
              <a:t>Möglichkeiten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Appendix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Appendix </a:t>
            </a:r>
            <a:r>
              <a:rPr lang="en-US" dirty="0">
                <a:sym typeface="Wingdings" pitchFamily="2" charset="2"/>
              </a:rPr>
              <a:t> auf Trello / GitHub </a:t>
            </a:r>
            <a:r>
              <a:rPr lang="en-US" dirty="0" err="1">
                <a:sym typeface="Wingdings" pitchFamily="2" charset="2"/>
              </a:rPr>
              <a:t>verweisen</a:t>
            </a:r>
            <a:r>
              <a:rPr lang="en-US" dirty="0">
                <a:sym typeface="Wingdings" pitchFamily="2" charset="2"/>
              </a:rPr>
              <a:t>, falls </a:t>
            </a:r>
            <a:r>
              <a:rPr lang="en-US" dirty="0" err="1">
                <a:sym typeface="Wingdings" pitchFamily="2" charset="2"/>
              </a:rPr>
              <a:t>ihr</a:t>
            </a:r>
            <a:r>
              <a:rPr lang="en-US" dirty="0">
                <a:sym typeface="Wingdings" pitchFamily="2" charset="2"/>
              </a:rPr>
              <a:t> questionnaire </a:t>
            </a:r>
            <a:r>
              <a:rPr lang="en-US" dirty="0" err="1">
                <a:sym typeface="Wingdings" pitchFamily="2" charset="2"/>
              </a:rPr>
              <a:t>zeigen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möchte</a:t>
            </a:r>
            <a:endParaRPr lang="en-US" dirty="0"/>
          </a:p>
          <a:p>
            <a:pPr lvl="1"/>
            <a:r>
              <a:rPr lang="en-US" dirty="0"/>
              <a:t>Sell it as Microservices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Grafik</a:t>
            </a:r>
            <a:r>
              <a:rPr lang="en-US" dirty="0"/>
              <a:t> Module </a:t>
            </a:r>
            <a:r>
              <a:rPr lang="en-US" dirty="0" err="1"/>
              <a:t>auseinander</a:t>
            </a:r>
            <a:r>
              <a:rPr lang="en-US" dirty="0"/>
              <a:t> und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zusammen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es </a:t>
            </a:r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pitchen</a:t>
            </a:r>
            <a:r>
              <a:rPr lang="en-US" dirty="0"/>
              <a:t> (FHNW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Marke</a:t>
            </a:r>
            <a:r>
              <a:rPr lang="en-US" dirty="0"/>
              <a:t>) – Praxis/</a:t>
            </a:r>
            <a:r>
              <a:rPr lang="en-US" dirty="0" err="1"/>
              <a:t>Theorie</a:t>
            </a:r>
            <a:r>
              <a:rPr lang="en-US" dirty="0"/>
              <a:t> </a:t>
            </a:r>
            <a:r>
              <a:rPr lang="en-US" dirty="0" err="1"/>
              <a:t>verkaufen</a:t>
            </a:r>
            <a:r>
              <a:rPr lang="en-US" dirty="0"/>
              <a:t> -&gt; </a:t>
            </a:r>
            <a:r>
              <a:rPr lang="en-US" dirty="0" err="1"/>
              <a:t>ToBE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brauchen</a:t>
            </a:r>
            <a:r>
              <a:rPr lang="en-US" dirty="0"/>
              <a:t> Geld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 (</a:t>
            </a:r>
            <a:r>
              <a:rPr lang="en-US" dirty="0" err="1"/>
              <a:t>Bedürfnisse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damit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wir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starten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könn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26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2E1A9-D8C5-044F-B210-E1D509A9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3CB7E-906A-5749-B4B5-07DBD51D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Visual </a:t>
            </a:r>
            <a:r>
              <a:rPr lang="de-DE" dirty="0" err="1"/>
              <a:t>Paradigm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models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Raspberry</a:t>
            </a:r>
            <a:r>
              <a:rPr lang="de-DE" dirty="0"/>
              <a:t> Pi</a:t>
            </a:r>
          </a:p>
          <a:p>
            <a:endParaRPr lang="de-DE" dirty="0"/>
          </a:p>
          <a:p>
            <a:r>
              <a:rPr lang="de-DE" dirty="0"/>
              <a:t>IFTT (</a:t>
            </a:r>
            <a:r>
              <a:rPr lang="de-DE" dirty="0" err="1"/>
              <a:t>IfThisThenThat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Nao</a:t>
            </a:r>
            <a:r>
              <a:rPr lang="de-DE" dirty="0"/>
              <a:t> Robot</a:t>
            </a:r>
          </a:p>
          <a:p>
            <a:endParaRPr lang="de-DE" dirty="0"/>
          </a:p>
          <a:p>
            <a:r>
              <a:rPr lang="de-DE" dirty="0" err="1"/>
              <a:t>BlueJ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41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CD651-5D8D-714A-BC83-8D873151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As-</a:t>
            </a:r>
            <a:r>
              <a:rPr lang="de-DE" dirty="0" err="1"/>
              <a:t>is</a:t>
            </a:r>
            <a:r>
              <a:rPr lang="de-DE" dirty="0"/>
              <a:t> Situation /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112BB-A17F-A147-8808-9DFEA80E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10528-4CF0-B449-A562-9D097439F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25" y="1271187"/>
            <a:ext cx="7487397" cy="490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6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965B3-6AAE-1A4A-82E4-AE1A18DC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Bild mit </a:t>
            </a:r>
            <a:r>
              <a:rPr lang="de-DE" dirty="0" err="1"/>
              <a:t>silos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B8961F-3FDE-664E-BFF2-62AF7F2D8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Business= BPMN</a:t>
            </a:r>
          </a:p>
          <a:p>
            <a:r>
              <a:rPr lang="de-DE" dirty="0"/>
              <a:t>SW ENGIN-&gt; UML / Entity</a:t>
            </a:r>
          </a:p>
          <a:p>
            <a:r>
              <a:rPr lang="de-DE" dirty="0"/>
              <a:t>IT-&gt; Code (SQL -&gt; Java)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61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4">
            <a:extLst>
              <a:ext uri="{FF2B5EF4-FFF2-40B4-BE49-F238E27FC236}">
                <a16:creationId xmlns:a16="http://schemas.microsoft.com/office/drawing/2014/main" id="{E61D5F6C-B366-B443-82D1-F64D16CB73F0}"/>
              </a:ext>
            </a:extLst>
          </p:cNvPr>
          <p:cNvSpPr/>
          <p:nvPr/>
        </p:nvSpPr>
        <p:spPr>
          <a:xfrm>
            <a:off x="1366610" y="235246"/>
            <a:ext cx="1840230" cy="6381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</a:t>
            </a:r>
          </a:p>
          <a:p>
            <a:pPr algn="ctr"/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AC71ED99-DCAF-5F41-A5CE-44F41A9CE85A}"/>
              </a:ext>
            </a:extLst>
          </p:cNvPr>
          <p:cNvSpPr/>
          <p:nvPr/>
        </p:nvSpPr>
        <p:spPr>
          <a:xfrm>
            <a:off x="4597454" y="235246"/>
            <a:ext cx="1840230" cy="638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SW Engineering</a:t>
            </a:r>
          </a:p>
        </p:txBody>
      </p:sp>
      <p:sp>
        <p:nvSpPr>
          <p:cNvPr id="6" name="Rechteck 6">
            <a:extLst>
              <a:ext uri="{FF2B5EF4-FFF2-40B4-BE49-F238E27FC236}">
                <a16:creationId xmlns:a16="http://schemas.microsoft.com/office/drawing/2014/main" id="{E3EBAC31-077C-5B49-B418-5D9A6B5CD9AD}"/>
              </a:ext>
            </a:extLst>
          </p:cNvPr>
          <p:cNvSpPr/>
          <p:nvPr/>
        </p:nvSpPr>
        <p:spPr>
          <a:xfrm>
            <a:off x="7287597" y="235245"/>
            <a:ext cx="2909339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 Infrastructure/</a:t>
            </a:r>
            <a:br>
              <a:rPr lang="de-DE" dirty="0"/>
            </a:br>
            <a:r>
              <a:rPr lang="de-DE" dirty="0"/>
              <a:t>Security</a:t>
            </a:r>
          </a:p>
        </p:txBody>
      </p:sp>
      <p:sp>
        <p:nvSpPr>
          <p:cNvPr id="9" name="Rechteck 4">
            <a:extLst>
              <a:ext uri="{FF2B5EF4-FFF2-40B4-BE49-F238E27FC236}">
                <a16:creationId xmlns:a16="http://schemas.microsoft.com/office/drawing/2014/main" id="{C7DAE408-3F52-314A-8B13-0F0FAF08D0BB}"/>
              </a:ext>
            </a:extLst>
          </p:cNvPr>
          <p:cNvSpPr/>
          <p:nvPr/>
        </p:nvSpPr>
        <p:spPr>
          <a:xfrm>
            <a:off x="-385525" y="1213565"/>
            <a:ext cx="4681043" cy="59844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de-DE" dirty="0"/>
              <a:t>Wirtschaftskommunikation DE/EN 1 (5)</a:t>
            </a:r>
          </a:p>
          <a:p>
            <a:pPr marL="285750" indent="-285750" algn="ctr">
              <a:buFontTx/>
              <a:buChar char="-"/>
            </a:pPr>
            <a:r>
              <a:rPr lang="de-DE" dirty="0"/>
              <a:t>Wirtschaftsmathematik 1 (5)</a:t>
            </a:r>
          </a:p>
          <a:p>
            <a:pPr marL="285750" indent="-285750" algn="ctr">
              <a:buFontTx/>
              <a:buChar char="-"/>
            </a:pPr>
            <a:r>
              <a:rPr lang="de-DE" dirty="0"/>
              <a:t>-Integrales Management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0000"/>
                </a:solidFill>
              </a:rPr>
              <a:t>Wirtschaftskommunikation DE/EN 2 (5)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0000"/>
                </a:solidFill>
              </a:rPr>
              <a:t>Geschäftsprozessmanagement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Wirtschaftskommunikation DE/EN 3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Wirtschaftsmathematik 2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Marketing und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Social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Media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FF00"/>
                </a:solidFill>
              </a:rPr>
              <a:t>Logistik und Supply Chain Management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00B0F0"/>
                </a:solidFill>
              </a:rPr>
              <a:t>Corporate </a:t>
            </a:r>
            <a:r>
              <a:rPr lang="de-DE" dirty="0" err="1">
                <a:solidFill>
                  <a:srgbClr val="00B0F0"/>
                </a:solidFill>
              </a:rPr>
              <a:t>Finance</a:t>
            </a:r>
            <a:r>
              <a:rPr lang="de-DE" dirty="0">
                <a:solidFill>
                  <a:srgbClr val="00B0F0"/>
                </a:solidFill>
              </a:rPr>
              <a:t> &amp; Controlling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00B050"/>
                </a:solidFill>
              </a:rPr>
              <a:t>Unternehmungsstrategie (5)</a:t>
            </a:r>
          </a:p>
          <a:p>
            <a:pPr marL="285750" indent="-285750" algn="ctr">
              <a:buFontTx/>
              <a:buChar char="-"/>
            </a:pPr>
            <a:endParaRPr lang="de-DE" b="1" dirty="0">
              <a:solidFill>
                <a:srgbClr val="FF0000"/>
              </a:solidFill>
            </a:endParaRPr>
          </a:p>
          <a:p>
            <a:pPr marL="285750" indent="-285750" algn="ctr">
              <a:buFontTx/>
              <a:buChar char="-"/>
            </a:pPr>
            <a:endParaRPr lang="de-DE" dirty="0">
              <a:solidFill>
                <a:srgbClr val="00B050"/>
              </a:solidFill>
            </a:endParaRPr>
          </a:p>
          <a:p>
            <a:pPr marL="285750" indent="-285750" algn="ctr">
              <a:buFontTx/>
              <a:buChar char="-"/>
            </a:pPr>
            <a:endParaRPr lang="de-DE" dirty="0">
              <a:solidFill>
                <a:srgbClr val="00B050"/>
              </a:solidFill>
            </a:endParaRPr>
          </a:p>
          <a:p>
            <a:pPr marL="285750" indent="-285750" algn="ctr">
              <a:buFontTx/>
              <a:buChar char="-"/>
            </a:pPr>
            <a:endParaRPr lang="de-DE" dirty="0">
              <a:solidFill>
                <a:srgbClr val="00B0F0"/>
              </a:solidFill>
            </a:endParaRPr>
          </a:p>
          <a:p>
            <a:pPr marL="285750" indent="-285750" algn="ctr">
              <a:buFontTx/>
              <a:buChar char="-"/>
            </a:pPr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83EC907D-4A6B-6540-A063-346F6E8F53DB}"/>
              </a:ext>
            </a:extLst>
          </p:cNvPr>
          <p:cNvSpPr/>
          <p:nvPr/>
        </p:nvSpPr>
        <p:spPr>
          <a:xfrm>
            <a:off x="3992519" y="1213565"/>
            <a:ext cx="3295077" cy="22154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de-DE" dirty="0" err="1"/>
              <a:t>Requirements</a:t>
            </a:r>
            <a:r>
              <a:rPr lang="de-DE" dirty="0"/>
              <a:t> Engineering (5)</a:t>
            </a:r>
          </a:p>
          <a:p>
            <a:pPr marL="285750" indent="-285750" algn="ctr">
              <a:buFontTx/>
              <a:buChar char="-"/>
            </a:pPr>
            <a:r>
              <a:rPr lang="de-DE" dirty="0"/>
              <a:t>Software Engineering (5)</a:t>
            </a:r>
          </a:p>
          <a:p>
            <a:pPr marL="285750" indent="-285750" algn="ctr">
              <a:buFontTx/>
              <a:buChar char="-"/>
            </a:pPr>
            <a:endParaRPr lang="de-DE" dirty="0"/>
          </a:p>
        </p:txBody>
      </p:sp>
      <p:sp>
        <p:nvSpPr>
          <p:cNvPr id="13" name="Rechteck 6">
            <a:extLst>
              <a:ext uri="{FF2B5EF4-FFF2-40B4-BE49-F238E27FC236}">
                <a16:creationId xmlns:a16="http://schemas.microsoft.com/office/drawing/2014/main" id="{C67EF314-D7E1-F54E-B52A-48A2105E1F2A}"/>
              </a:ext>
            </a:extLst>
          </p:cNvPr>
          <p:cNvSpPr/>
          <p:nvPr/>
        </p:nvSpPr>
        <p:spPr>
          <a:xfrm>
            <a:off x="7287598" y="1213565"/>
            <a:ext cx="2909339" cy="221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de-DE" dirty="0"/>
              <a:t>Programmierung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0000"/>
                </a:solidFill>
              </a:rPr>
              <a:t>Datenbanken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00B0F0"/>
                </a:solidFill>
              </a:rPr>
              <a:t>IT-Security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Internettechnologien (5)</a:t>
            </a:r>
          </a:p>
          <a:p>
            <a:pPr marL="285750" indent="-285750" algn="ctr">
              <a:buFontTx/>
              <a:buChar char="-"/>
            </a:pPr>
            <a:endParaRPr lang="de-DE" dirty="0"/>
          </a:p>
          <a:p>
            <a:pPr algn="ctr"/>
            <a:endParaRPr lang="de-DE" dirty="0"/>
          </a:p>
        </p:txBody>
      </p:sp>
      <p:sp>
        <p:nvSpPr>
          <p:cNvPr id="14" name="Rechteck 3">
            <a:extLst>
              <a:ext uri="{FF2B5EF4-FFF2-40B4-BE49-F238E27FC236}">
                <a16:creationId xmlns:a16="http://schemas.microsoft.com/office/drawing/2014/main" id="{A96EC89B-64D4-FD4B-9D97-D9C569A27447}"/>
              </a:ext>
            </a:extLst>
          </p:cNvPr>
          <p:cNvSpPr/>
          <p:nvPr/>
        </p:nvSpPr>
        <p:spPr>
          <a:xfrm>
            <a:off x="3867542" y="3436228"/>
            <a:ext cx="4363794" cy="37618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Cross </a:t>
            </a:r>
            <a:r>
              <a:rPr lang="de-DE" dirty="0" err="1"/>
              <a:t>Functional</a:t>
            </a:r>
            <a:r>
              <a:rPr lang="de-DE" dirty="0"/>
              <a:t>/WI:</a:t>
            </a:r>
          </a:p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Betriebliche Informationssysteme (5)</a:t>
            </a:r>
          </a:p>
          <a:p>
            <a:pPr algn="ctr"/>
            <a:r>
              <a:rPr lang="de-DE" dirty="0"/>
              <a:t>Einführung in die Wirtschaftsinformatik (5)</a:t>
            </a:r>
          </a:p>
          <a:p>
            <a:pPr algn="ctr"/>
            <a:r>
              <a:rPr lang="de-DE" dirty="0">
                <a:solidFill>
                  <a:srgbClr val="00B0F0"/>
                </a:solidFill>
              </a:rPr>
              <a:t>Enterprise Content Management (5)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00B050"/>
                </a:solidFill>
              </a:rPr>
              <a:t>Digital Enterprise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00B050"/>
                </a:solidFill>
              </a:rPr>
              <a:t>IT-Management (5)</a:t>
            </a:r>
          </a:p>
          <a:p>
            <a:pPr marL="285750" indent="-285750" algn="ctr">
              <a:buFontTx/>
              <a:buChar char="-"/>
            </a:pPr>
            <a:r>
              <a:rPr lang="de-DE" b="1" dirty="0">
                <a:solidFill>
                  <a:srgbClr val="FF0000"/>
                </a:solidFill>
              </a:rPr>
              <a:t>Projekt Management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E-Business (5)</a:t>
            </a:r>
          </a:p>
          <a:p>
            <a:pPr marL="285750" indent="-285750" algn="ctr">
              <a:buFontTx/>
              <a:buChar char="-"/>
            </a:pPr>
            <a:endParaRPr lang="de-DE" dirty="0">
              <a:solidFill>
                <a:srgbClr val="00B050"/>
              </a:solidFill>
            </a:endParaRPr>
          </a:p>
          <a:p>
            <a:pPr algn="ctr"/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11" name="Rechteck 3">
            <a:extLst>
              <a:ext uri="{FF2B5EF4-FFF2-40B4-BE49-F238E27FC236}">
                <a16:creationId xmlns:a16="http://schemas.microsoft.com/office/drawing/2014/main" id="{ABD092B5-B8A5-A048-9839-DC6E50973E09}"/>
              </a:ext>
            </a:extLst>
          </p:cNvPr>
          <p:cNvSpPr/>
          <p:nvPr/>
        </p:nvSpPr>
        <p:spPr>
          <a:xfrm>
            <a:off x="7810181" y="3265242"/>
            <a:ext cx="3725437" cy="2660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Projektarbeiten</a:t>
            </a:r>
          </a:p>
          <a:p>
            <a:pPr algn="ctr"/>
            <a:r>
              <a:rPr lang="de-DE" dirty="0">
                <a:solidFill>
                  <a:srgbClr val="FFFF00"/>
                </a:solidFill>
              </a:rPr>
              <a:t>Topics in Business Information Technology (5)</a:t>
            </a:r>
          </a:p>
          <a:p>
            <a:pPr algn="ctr"/>
            <a:r>
              <a:rPr lang="de-DE" dirty="0">
                <a:solidFill>
                  <a:srgbClr val="FFFF00"/>
                </a:solidFill>
              </a:rPr>
              <a:t>IT Projekt (5)</a:t>
            </a:r>
          </a:p>
          <a:p>
            <a:pPr algn="ctr"/>
            <a:r>
              <a:rPr lang="de-DE" dirty="0">
                <a:solidFill>
                  <a:srgbClr val="00B0F0"/>
                </a:solidFill>
              </a:rPr>
              <a:t>Praxisprojekt (5)</a:t>
            </a:r>
          </a:p>
          <a:p>
            <a:pPr algn="ctr"/>
            <a:r>
              <a:rPr lang="de-DE" dirty="0">
                <a:solidFill>
                  <a:srgbClr val="00B050"/>
                </a:solidFill>
              </a:rPr>
              <a:t>Bachelor Thesis (5)</a:t>
            </a:r>
          </a:p>
          <a:p>
            <a:pPr algn="ctr"/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12" name="Rechteck 3">
            <a:extLst>
              <a:ext uri="{FF2B5EF4-FFF2-40B4-BE49-F238E27FC236}">
                <a16:creationId xmlns:a16="http://schemas.microsoft.com/office/drawing/2014/main" id="{712C5B68-A87B-8844-8873-9A1691DE54E9}"/>
              </a:ext>
            </a:extLst>
          </p:cNvPr>
          <p:cNvSpPr/>
          <p:nvPr/>
        </p:nvSpPr>
        <p:spPr>
          <a:xfrm>
            <a:off x="7896483" y="5651663"/>
            <a:ext cx="3552835" cy="2894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Addtional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dropped</a:t>
            </a:r>
            <a:r>
              <a:rPr lang="de-DE" dirty="0"/>
              <a:t>)</a:t>
            </a:r>
          </a:p>
          <a:p>
            <a:pPr algn="ctr"/>
            <a:r>
              <a:rPr lang="de-DE" dirty="0">
                <a:solidFill>
                  <a:srgbClr val="FF0000"/>
                </a:solidFill>
              </a:rPr>
              <a:t>Accounting (5)</a:t>
            </a:r>
            <a:endParaRPr lang="de-DE" dirty="0"/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FF00"/>
                </a:solidFill>
              </a:rPr>
              <a:t>Ethik und Recht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FF00"/>
                </a:solidFill>
              </a:rPr>
              <a:t>Volkswirtschaftslehre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FF00"/>
                </a:solidFill>
              </a:rPr>
              <a:t>Statistik und Wahrscheinlichkeit (5)</a:t>
            </a:r>
          </a:p>
          <a:p>
            <a:pPr marL="285750" indent="-285750" algn="ctr">
              <a:buFontTx/>
              <a:buChar char="-"/>
            </a:pPr>
            <a:endParaRPr lang="de-DE" dirty="0">
              <a:solidFill>
                <a:srgbClr val="FFFF00"/>
              </a:solidFill>
            </a:endParaRPr>
          </a:p>
          <a:p>
            <a:pPr marL="285750" indent="-285750" algn="ctr">
              <a:buFontTx/>
              <a:buChar char="-"/>
            </a:pPr>
            <a:endParaRPr lang="de-DE" dirty="0">
              <a:solidFill>
                <a:srgbClr val="00B050"/>
              </a:solidFill>
            </a:endParaRPr>
          </a:p>
          <a:p>
            <a:pPr algn="ctr"/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08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8BF6A-F471-D24C-A54D-BBCCE88C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State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FB8E8-E89B-F947-9F45-46F20F7F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66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B1279-B3EF-2646-AB97-D39DC4F7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/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2E08F-BC02-0242-A9B0-B1BB9183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29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8146E-BABE-8F4E-B54C-066201B4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Outcomes 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Questionnaire</a:t>
            </a:r>
            <a:r>
              <a:rPr lang="de-DE" dirty="0"/>
              <a:t> – Student </a:t>
            </a:r>
            <a:r>
              <a:rPr lang="de-DE" dirty="0" err="1"/>
              <a:t>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8956C-85E4-D942-A442-F220E277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16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8146E-BABE-8F4E-B54C-066201B4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Outcomes 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Questionnaire</a:t>
            </a:r>
            <a:r>
              <a:rPr lang="de-DE" dirty="0"/>
              <a:t> – </a:t>
            </a:r>
            <a:r>
              <a:rPr lang="de-DE" dirty="0" err="1"/>
              <a:t>Lecturer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8956C-85E4-D942-A442-F220E277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180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8146E-BABE-8F4E-B54C-066201B4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Outcomes </a:t>
            </a:r>
            <a:r>
              <a:rPr lang="de-DE" dirty="0" err="1"/>
              <a:t>Experts</a:t>
            </a:r>
            <a:r>
              <a:rPr lang="de-DE" dirty="0"/>
              <a:t> interview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8956C-85E4-D942-A442-F220E277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649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Macintosh PowerPoint</Application>
  <PresentationFormat>Breitbild</PresentationFormat>
  <Paragraphs>98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Team 08 - Outcome</vt:lpstr>
      <vt:lpstr>As-is Situation / Problem</vt:lpstr>
      <vt:lpstr>Bild mit silos</vt:lpstr>
      <vt:lpstr>PowerPoint-Präsentation</vt:lpstr>
      <vt:lpstr>Future State</vt:lpstr>
      <vt:lpstr>Methodology / Approach</vt:lpstr>
      <vt:lpstr>Outcomes  from Questionnaire – Student view</vt:lpstr>
      <vt:lpstr>Outcomes  from Questionnaire – Lecturer view</vt:lpstr>
      <vt:lpstr>Outcomes Experts interview</vt:lpstr>
      <vt:lpstr>PowerPoint-Präsentation</vt:lpstr>
      <vt:lpstr>Suggestion: Potential BSc BI Approach</vt:lpstr>
      <vt:lpstr>Tipps from Maja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08 - Outcome</dc:title>
  <dc:creator>ragesh chellathuray</dc:creator>
  <cp:lastModifiedBy>ragesh chellathuray</cp:lastModifiedBy>
  <cp:revision>52</cp:revision>
  <dcterms:created xsi:type="dcterms:W3CDTF">2019-11-29T16:46:10Z</dcterms:created>
  <dcterms:modified xsi:type="dcterms:W3CDTF">2019-12-07T14:08:22Z</dcterms:modified>
</cp:coreProperties>
</file>