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50" d="100"/>
          <a:sy n="50" d="100"/>
        </p:scale>
        <p:origin x="-56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3122-1DEC-4FC5-B19C-9B93D86E4C8F}"/>
              </a:ext>
            </a:extLst>
          </p:cNvPr>
          <p:cNvSpPr>
            <a:spLocks noGrp="1"/>
          </p:cNvSpPr>
          <p:nvPr>
            <p:ph type="ctrTitle"/>
          </p:nvPr>
        </p:nvSpPr>
        <p:spPr/>
        <p:txBody>
          <a:bodyPr/>
          <a:lstStyle/>
          <a:p>
            <a:r>
              <a:rPr lang="en-GB" dirty="0"/>
              <a:t>Mortgage Roadmap</a:t>
            </a:r>
            <a:endParaRPr lang="fr-CH" dirty="0"/>
          </a:p>
        </p:txBody>
      </p:sp>
      <p:sp>
        <p:nvSpPr>
          <p:cNvPr id="3" name="Subtitle 2">
            <a:extLst>
              <a:ext uri="{FF2B5EF4-FFF2-40B4-BE49-F238E27FC236}">
                <a16:creationId xmlns:a16="http://schemas.microsoft.com/office/drawing/2014/main" id="{3DFD3D35-7CBA-4445-912D-5D9411A2B64B}"/>
              </a:ext>
            </a:extLst>
          </p:cNvPr>
          <p:cNvSpPr>
            <a:spLocks noGrp="1"/>
          </p:cNvSpPr>
          <p:nvPr>
            <p:ph type="subTitle" idx="1"/>
          </p:nvPr>
        </p:nvSpPr>
        <p:spPr/>
        <p:txBody>
          <a:bodyPr/>
          <a:lstStyle/>
          <a:p>
            <a:endParaRPr lang="fr-CH"/>
          </a:p>
        </p:txBody>
      </p:sp>
    </p:spTree>
    <p:extLst>
      <p:ext uri="{BB962C8B-B14F-4D97-AF65-F5344CB8AC3E}">
        <p14:creationId xmlns:p14="http://schemas.microsoft.com/office/powerpoint/2010/main" val="334045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C77-798D-4140-8636-16191416BC36}"/>
              </a:ext>
            </a:extLst>
          </p:cNvPr>
          <p:cNvSpPr>
            <a:spLocks noGrp="1"/>
          </p:cNvSpPr>
          <p:nvPr>
            <p:ph type="title"/>
          </p:nvPr>
        </p:nvSpPr>
        <p:spPr/>
        <p:txBody>
          <a:bodyPr/>
          <a:lstStyle/>
          <a:p>
            <a:r>
              <a:rPr lang="en-GB" dirty="0"/>
              <a:t>Team Members</a:t>
            </a:r>
            <a:endParaRPr lang="fr-CH" dirty="0"/>
          </a:p>
        </p:txBody>
      </p:sp>
      <p:sp>
        <p:nvSpPr>
          <p:cNvPr id="3" name="Content Placeholder 2">
            <a:extLst>
              <a:ext uri="{FF2B5EF4-FFF2-40B4-BE49-F238E27FC236}">
                <a16:creationId xmlns:a16="http://schemas.microsoft.com/office/drawing/2014/main" id="{D83A9485-172E-402F-9080-F3A762D625A2}"/>
              </a:ext>
            </a:extLst>
          </p:cNvPr>
          <p:cNvSpPr>
            <a:spLocks noGrp="1"/>
          </p:cNvSpPr>
          <p:nvPr>
            <p:ph idx="1"/>
          </p:nvPr>
        </p:nvSpPr>
        <p:spPr/>
        <p:txBody>
          <a:bodyPr/>
          <a:lstStyle/>
          <a:p>
            <a:r>
              <a:rPr lang="en-GB" dirty="0"/>
              <a:t>Gael </a:t>
            </a:r>
            <a:r>
              <a:rPr lang="en-GB" dirty="0" err="1"/>
              <a:t>Feyertag</a:t>
            </a:r>
            <a:endParaRPr lang="en-GB" dirty="0"/>
          </a:p>
          <a:p>
            <a:r>
              <a:rPr lang="fr-CH" dirty="0"/>
              <a:t>Anh Ngoc </a:t>
            </a:r>
            <a:r>
              <a:rPr lang="fr-CH" dirty="0" err="1"/>
              <a:t>Tran</a:t>
            </a:r>
            <a:endParaRPr lang="fr-CH" dirty="0"/>
          </a:p>
          <a:p>
            <a:r>
              <a:rPr lang="fr-CH" dirty="0" err="1"/>
              <a:t>Agnes</a:t>
            </a:r>
            <a:r>
              <a:rPr lang="fr-CH" dirty="0"/>
              <a:t> </a:t>
            </a:r>
            <a:r>
              <a:rPr lang="fr-CH" dirty="0" err="1"/>
              <a:t>Pakozdi</a:t>
            </a:r>
            <a:endParaRPr lang="fr-CH" dirty="0"/>
          </a:p>
          <a:p>
            <a:r>
              <a:rPr lang="fr-CH" dirty="0"/>
              <a:t>Anuradha </a:t>
            </a:r>
            <a:r>
              <a:rPr lang="fr-CH" dirty="0" err="1"/>
              <a:t>Kishore</a:t>
            </a:r>
            <a:endParaRPr lang="fr-CH" dirty="0"/>
          </a:p>
        </p:txBody>
      </p:sp>
    </p:spTree>
    <p:extLst>
      <p:ext uri="{BB962C8B-B14F-4D97-AF65-F5344CB8AC3E}">
        <p14:creationId xmlns:p14="http://schemas.microsoft.com/office/powerpoint/2010/main" val="222349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A6BA-4007-4A19-85FF-16F51186AF1B}"/>
              </a:ext>
            </a:extLst>
          </p:cNvPr>
          <p:cNvSpPr>
            <a:spLocks noGrp="1"/>
          </p:cNvSpPr>
          <p:nvPr>
            <p:ph type="title"/>
          </p:nvPr>
        </p:nvSpPr>
        <p:spPr/>
        <p:txBody>
          <a:bodyPr/>
          <a:lstStyle/>
          <a:p>
            <a:r>
              <a:rPr lang="en-GB" dirty="0"/>
              <a:t>Problem Statement </a:t>
            </a:r>
            <a:endParaRPr lang="fr-CH" dirty="0"/>
          </a:p>
        </p:txBody>
      </p:sp>
      <p:sp>
        <p:nvSpPr>
          <p:cNvPr id="5" name="Content Placeholder 4">
            <a:extLst>
              <a:ext uri="{FF2B5EF4-FFF2-40B4-BE49-F238E27FC236}">
                <a16:creationId xmlns:a16="http://schemas.microsoft.com/office/drawing/2014/main" id="{77FBB812-8EF3-4ED1-9C05-C2DAF3002BA4}"/>
              </a:ext>
            </a:extLst>
          </p:cNvPr>
          <p:cNvSpPr>
            <a:spLocks noGrp="1"/>
          </p:cNvSpPr>
          <p:nvPr>
            <p:ph idx="1"/>
          </p:nvPr>
        </p:nvSpPr>
        <p:spPr>
          <a:xfrm>
            <a:off x="2589212" y="1600200"/>
            <a:ext cx="8915400" cy="4311022"/>
          </a:xfrm>
        </p:spPr>
        <p:txBody>
          <a:bodyPr>
            <a:normAutofit/>
          </a:bodyPr>
          <a:lstStyle/>
          <a:p>
            <a:pPr marL="0" indent="0">
              <a:buNone/>
            </a:pPr>
            <a:r>
              <a:rPr lang="en-GB" dirty="0"/>
              <a:t>Buying a house is everyone’s dream. To realize this dream needs money and information about the mortgage. In the current scenario information about mortgage options is not sufficiently available online for the potential buyers or aspirant buyers. </a:t>
            </a:r>
          </a:p>
          <a:p>
            <a:pPr marL="0" indent="0">
              <a:buNone/>
            </a:pPr>
            <a:endParaRPr lang="en-GB" dirty="0"/>
          </a:p>
          <a:p>
            <a:pPr marL="0" indent="0">
              <a:buNone/>
            </a:pPr>
            <a:r>
              <a:rPr lang="en-GB" dirty="0"/>
              <a:t>Foreigners would like to buy the house in Switzerland and would like to know more about legal obligations, eligibility criteria, rules applied, interest rate comparison etc. For any mortgage related query customer needs to visit or contact various banks , which is both time consuming and frustrating.</a:t>
            </a:r>
          </a:p>
          <a:p>
            <a:pPr marL="0" indent="0">
              <a:buNone/>
            </a:pPr>
            <a:endParaRPr lang="en-GB" dirty="0"/>
          </a:p>
          <a:p>
            <a:pPr marL="0" indent="0">
              <a:buNone/>
            </a:pPr>
            <a:r>
              <a:rPr lang="en-GB" dirty="0"/>
              <a:t>Therefore, customer needs a quick, reliable and efficient platform for all mortgage related queries. </a:t>
            </a:r>
          </a:p>
          <a:p>
            <a:pPr marL="0" indent="0">
              <a:buNone/>
            </a:pPr>
            <a:endParaRPr lang="en-GB" dirty="0"/>
          </a:p>
          <a:p>
            <a:pPr marL="0" indent="0">
              <a:buNone/>
            </a:pPr>
            <a:endParaRPr lang="fr-CH" dirty="0"/>
          </a:p>
        </p:txBody>
      </p:sp>
    </p:spTree>
    <p:extLst>
      <p:ext uri="{BB962C8B-B14F-4D97-AF65-F5344CB8AC3E}">
        <p14:creationId xmlns:p14="http://schemas.microsoft.com/office/powerpoint/2010/main" val="213817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A04A-2EAF-4146-9BAF-ACFE455298FC}"/>
              </a:ext>
            </a:extLst>
          </p:cNvPr>
          <p:cNvSpPr>
            <a:spLocks noGrp="1"/>
          </p:cNvSpPr>
          <p:nvPr>
            <p:ph type="title"/>
          </p:nvPr>
        </p:nvSpPr>
        <p:spPr/>
        <p:txBody>
          <a:bodyPr/>
          <a:lstStyle/>
          <a:p>
            <a:r>
              <a:rPr lang="en-GB" dirty="0"/>
              <a:t>Project: Vision</a:t>
            </a:r>
            <a:endParaRPr lang="fr-CH" dirty="0"/>
          </a:p>
        </p:txBody>
      </p:sp>
      <p:sp>
        <p:nvSpPr>
          <p:cNvPr id="3" name="Content Placeholder 2">
            <a:extLst>
              <a:ext uri="{FF2B5EF4-FFF2-40B4-BE49-F238E27FC236}">
                <a16:creationId xmlns:a16="http://schemas.microsoft.com/office/drawing/2014/main" id="{F36A376B-B27B-422E-8F69-77D036DA8695}"/>
              </a:ext>
            </a:extLst>
          </p:cNvPr>
          <p:cNvSpPr>
            <a:spLocks noGrp="1"/>
          </p:cNvSpPr>
          <p:nvPr>
            <p:ph idx="1"/>
          </p:nvPr>
        </p:nvSpPr>
        <p:spPr>
          <a:xfrm>
            <a:off x="2589212" y="1905000"/>
            <a:ext cx="8915400" cy="4006222"/>
          </a:xfrm>
        </p:spPr>
        <p:txBody>
          <a:bodyPr/>
          <a:lstStyle/>
          <a:p>
            <a:pPr marL="0" indent="0">
              <a:buNone/>
            </a:pPr>
            <a:r>
              <a:rPr lang="en-GB" dirty="0"/>
              <a:t>To propose a platform  for  reliable source of mortgage related information,  which resolves all the customer queries without any human intervention. </a:t>
            </a:r>
            <a:endParaRPr lang="fr-CH" dirty="0"/>
          </a:p>
        </p:txBody>
      </p:sp>
    </p:spTree>
    <p:extLst>
      <p:ext uri="{BB962C8B-B14F-4D97-AF65-F5344CB8AC3E}">
        <p14:creationId xmlns:p14="http://schemas.microsoft.com/office/powerpoint/2010/main" val="103606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20ED-D2F8-4A55-8E20-330DFD1730EF}"/>
              </a:ext>
            </a:extLst>
          </p:cNvPr>
          <p:cNvSpPr>
            <a:spLocks noGrp="1"/>
          </p:cNvSpPr>
          <p:nvPr>
            <p:ph type="title"/>
          </p:nvPr>
        </p:nvSpPr>
        <p:spPr/>
        <p:txBody>
          <a:bodyPr/>
          <a:lstStyle/>
          <a:p>
            <a:r>
              <a:rPr lang="en-GB" dirty="0"/>
              <a:t>Why Agile Methodology?</a:t>
            </a:r>
            <a:endParaRPr lang="fr-CH" dirty="0"/>
          </a:p>
        </p:txBody>
      </p:sp>
      <p:sp>
        <p:nvSpPr>
          <p:cNvPr id="3" name="Content Placeholder 2">
            <a:extLst>
              <a:ext uri="{FF2B5EF4-FFF2-40B4-BE49-F238E27FC236}">
                <a16:creationId xmlns:a16="http://schemas.microsoft.com/office/drawing/2014/main" id="{F5407877-7601-41C9-81C7-5A38208BFE3A}"/>
              </a:ext>
            </a:extLst>
          </p:cNvPr>
          <p:cNvSpPr>
            <a:spLocks noGrp="1"/>
          </p:cNvSpPr>
          <p:nvPr>
            <p:ph idx="1"/>
          </p:nvPr>
        </p:nvSpPr>
        <p:spPr/>
        <p:txBody>
          <a:bodyPr/>
          <a:lstStyle/>
          <a:p>
            <a:pPr>
              <a:buFontTx/>
              <a:buChar char="-"/>
            </a:pPr>
            <a:r>
              <a:rPr lang="en-GB" dirty="0"/>
              <a:t>Continuous improvement</a:t>
            </a:r>
          </a:p>
          <a:p>
            <a:pPr>
              <a:buFontTx/>
              <a:buChar char="-"/>
            </a:pPr>
            <a:r>
              <a:rPr lang="en-GB" dirty="0"/>
              <a:t>Flexibility in solution </a:t>
            </a:r>
          </a:p>
          <a:p>
            <a:pPr>
              <a:buFontTx/>
              <a:buChar char="-"/>
            </a:pPr>
            <a:r>
              <a:rPr lang="en-GB" dirty="0"/>
              <a:t>Team Collaboration : focusing on individual task</a:t>
            </a:r>
          </a:p>
          <a:p>
            <a:pPr>
              <a:buFontTx/>
              <a:buChar char="-"/>
            </a:pPr>
            <a:r>
              <a:rPr lang="en-GB" dirty="0"/>
              <a:t>Regular testing during the development process </a:t>
            </a:r>
          </a:p>
          <a:p>
            <a:pPr>
              <a:buFontTx/>
              <a:buChar char="-"/>
            </a:pPr>
            <a:r>
              <a:rPr lang="en-GB" dirty="0"/>
              <a:t>Ensures high quality product </a:t>
            </a:r>
          </a:p>
          <a:p>
            <a:pPr>
              <a:buFontTx/>
              <a:buChar char="-"/>
            </a:pPr>
            <a:r>
              <a:rPr lang="en-GB" dirty="0"/>
              <a:t>Project </a:t>
            </a:r>
            <a:r>
              <a:rPr lang="en-GB"/>
              <a:t>Predictability </a:t>
            </a:r>
            <a:endParaRPr lang="en-GB" dirty="0"/>
          </a:p>
        </p:txBody>
      </p:sp>
    </p:spTree>
    <p:extLst>
      <p:ext uri="{BB962C8B-B14F-4D97-AF65-F5344CB8AC3E}">
        <p14:creationId xmlns:p14="http://schemas.microsoft.com/office/powerpoint/2010/main" val="25971011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178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Mortgage Roadmap</vt:lpstr>
      <vt:lpstr>Team Members</vt:lpstr>
      <vt:lpstr>Problem Statement </vt:lpstr>
      <vt:lpstr>Project: Vision</vt:lpstr>
      <vt:lpstr>Why Agile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Roadmap</dc:title>
  <dc:creator>Anu</dc:creator>
  <cp:lastModifiedBy>Anu</cp:lastModifiedBy>
  <cp:revision>5</cp:revision>
  <dcterms:created xsi:type="dcterms:W3CDTF">2019-09-30T15:52:50Z</dcterms:created>
  <dcterms:modified xsi:type="dcterms:W3CDTF">2019-09-30T16:37:19Z</dcterms:modified>
</cp:coreProperties>
</file>