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56" r:id="rId2"/>
    <p:sldId id="274" r:id="rId3"/>
    <p:sldId id="272" r:id="rId4"/>
    <p:sldId id="273" r:id="rId5"/>
    <p:sldId id="260" r:id="rId6"/>
    <p:sldId id="266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Ngoc Anh (s)" initials="TNA(" lastIdx="2" clrIdx="0">
    <p:extLst>
      <p:ext uri="{19B8F6BF-5375-455C-9EA6-DF929625EA0E}">
        <p15:presenceInfo xmlns:p15="http://schemas.microsoft.com/office/powerpoint/2012/main" userId="S::ngocanh.tran@students.fhnw.ch::de6a3f08-74c9-4324-a6e2-a65442c14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 autoAdjust="0"/>
    <p:restoredTop sz="85271"/>
  </p:normalViewPr>
  <p:slideViewPr>
    <p:cSldViewPr snapToGrid="0">
      <p:cViewPr varScale="1">
        <p:scale>
          <a:sx n="61" d="100"/>
          <a:sy n="61" d="100"/>
        </p:scale>
        <p:origin x="12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96309-1EB8-B44C-BB2A-34C68B8FFF3D}" type="doc">
      <dgm:prSet loTypeId="urn:microsoft.com/office/officeart/2009/layout/CircleArrowProcess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FECD34D-D1A6-4247-948F-D435D4753309}">
      <dgm:prSet phldrT="[Text]" custT="1"/>
      <dgm:spPr/>
      <dgm:t>
        <a:bodyPr/>
        <a:lstStyle/>
        <a:p>
          <a:r>
            <a:rPr lang="en-US" sz="2000" dirty="0"/>
            <a:t>Sprint 1</a:t>
          </a:r>
        </a:p>
      </dgm:t>
    </dgm:pt>
    <dgm:pt modelId="{1BC34F63-B40D-0D45-AB95-13CDC13FEE24}" type="parTrans" cxnId="{D81EDB53-B24F-3240-8345-86614E6CB949}">
      <dgm:prSet/>
      <dgm:spPr/>
      <dgm:t>
        <a:bodyPr/>
        <a:lstStyle/>
        <a:p>
          <a:endParaRPr lang="en-US" sz="1100"/>
        </a:p>
      </dgm:t>
    </dgm:pt>
    <dgm:pt modelId="{640DE79F-EF49-F04E-BA37-6D6BAACDD814}" type="sibTrans" cxnId="{D81EDB53-B24F-3240-8345-86614E6CB949}">
      <dgm:prSet/>
      <dgm:spPr/>
      <dgm:t>
        <a:bodyPr/>
        <a:lstStyle/>
        <a:p>
          <a:endParaRPr lang="en-US" sz="1100"/>
        </a:p>
      </dgm:t>
    </dgm:pt>
    <dgm:pt modelId="{98E51076-DCF6-464D-8018-9E4B7FF80277}">
      <dgm:prSet phldrT="[Text]" custT="1"/>
      <dgm:spPr/>
      <dgm:t>
        <a:bodyPr/>
        <a:lstStyle/>
        <a:p>
          <a:r>
            <a:rPr lang="en-US" sz="2000" dirty="0"/>
            <a:t>Sprint 2</a:t>
          </a:r>
        </a:p>
      </dgm:t>
    </dgm:pt>
    <dgm:pt modelId="{08509175-581B-464B-A0C1-FCAE6F1EA347}" type="parTrans" cxnId="{7098C24A-62A6-1C49-A12E-9F1C64FEB7EF}">
      <dgm:prSet/>
      <dgm:spPr/>
      <dgm:t>
        <a:bodyPr/>
        <a:lstStyle/>
        <a:p>
          <a:endParaRPr lang="en-US" sz="1100"/>
        </a:p>
      </dgm:t>
    </dgm:pt>
    <dgm:pt modelId="{D72E3CAB-75EA-6C4C-A6A2-1A1FB6A0E4C1}" type="sibTrans" cxnId="{7098C24A-62A6-1C49-A12E-9F1C64FEB7EF}">
      <dgm:prSet/>
      <dgm:spPr/>
      <dgm:t>
        <a:bodyPr/>
        <a:lstStyle/>
        <a:p>
          <a:endParaRPr lang="en-US" sz="1100"/>
        </a:p>
      </dgm:t>
    </dgm:pt>
    <dgm:pt modelId="{9727B775-F645-C046-84E7-28A0A328D67B}">
      <dgm:prSet phldrT="[Text]" custT="1"/>
      <dgm:spPr/>
      <dgm:t>
        <a:bodyPr/>
        <a:lstStyle/>
        <a:p>
          <a:r>
            <a:rPr lang="en-US" sz="2000" dirty="0"/>
            <a:t>Sprint 3</a:t>
          </a:r>
        </a:p>
      </dgm:t>
    </dgm:pt>
    <dgm:pt modelId="{1D58DC89-4CFF-1C47-821F-F53E52DE5897}" type="parTrans" cxnId="{CDCD47DC-87FB-B549-B69C-A59C2624E487}">
      <dgm:prSet/>
      <dgm:spPr/>
      <dgm:t>
        <a:bodyPr/>
        <a:lstStyle/>
        <a:p>
          <a:endParaRPr lang="en-US" sz="1100"/>
        </a:p>
      </dgm:t>
    </dgm:pt>
    <dgm:pt modelId="{6616CC10-571F-ED4C-AE42-FE0FA925798B}" type="sibTrans" cxnId="{CDCD47DC-87FB-B549-B69C-A59C2624E487}">
      <dgm:prSet/>
      <dgm:spPr/>
      <dgm:t>
        <a:bodyPr/>
        <a:lstStyle/>
        <a:p>
          <a:endParaRPr lang="en-US" sz="1100"/>
        </a:p>
      </dgm:t>
    </dgm:pt>
    <dgm:pt modelId="{7B215635-E17A-4049-9B35-0AD63588D255}" type="pres">
      <dgm:prSet presAssocID="{6E996309-1EB8-B44C-BB2A-34C68B8FFF3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47F6F72-6D47-E44A-AC44-00DD246D0849}" type="pres">
      <dgm:prSet presAssocID="{CFECD34D-D1A6-4247-948F-D435D4753309}" presName="Accent1" presStyleCnt="0"/>
      <dgm:spPr/>
    </dgm:pt>
    <dgm:pt modelId="{5707B7FD-5742-EF42-BAA2-80AFD0A567D8}" type="pres">
      <dgm:prSet presAssocID="{CFECD34D-D1A6-4247-948F-D435D4753309}" presName="Accent" presStyleLbl="node1" presStyleIdx="0" presStyleCnt="3"/>
      <dgm:spPr/>
    </dgm:pt>
    <dgm:pt modelId="{EEF06095-DA50-5442-9BC0-4BF8C45025AA}" type="pres">
      <dgm:prSet presAssocID="{CFECD34D-D1A6-4247-948F-D435D475330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162520B-4A9A-4045-BD61-324654655BB5}" type="pres">
      <dgm:prSet presAssocID="{98E51076-DCF6-464D-8018-9E4B7FF80277}" presName="Accent2" presStyleCnt="0"/>
      <dgm:spPr/>
    </dgm:pt>
    <dgm:pt modelId="{D9B2F24B-64AE-1D4E-AA55-D2762D59C3F9}" type="pres">
      <dgm:prSet presAssocID="{98E51076-DCF6-464D-8018-9E4B7FF80277}" presName="Accent" presStyleLbl="node1" presStyleIdx="1" presStyleCnt="3"/>
      <dgm:spPr/>
    </dgm:pt>
    <dgm:pt modelId="{5C9596F4-408D-EA4D-8D78-9C6A63AC6F27}" type="pres">
      <dgm:prSet presAssocID="{98E51076-DCF6-464D-8018-9E4B7FF8027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CE4A29A-AFA7-404E-974C-FD4B3901C917}" type="pres">
      <dgm:prSet presAssocID="{9727B775-F645-C046-84E7-28A0A328D67B}" presName="Accent3" presStyleCnt="0"/>
      <dgm:spPr/>
    </dgm:pt>
    <dgm:pt modelId="{1DB82F2D-F46F-0F46-8A37-1084DC7192CE}" type="pres">
      <dgm:prSet presAssocID="{9727B775-F645-C046-84E7-28A0A328D67B}" presName="Accent" presStyleLbl="node1" presStyleIdx="2" presStyleCnt="3"/>
      <dgm:spPr/>
    </dgm:pt>
    <dgm:pt modelId="{315C4F7C-8C55-AA45-9634-285347327A98}" type="pres">
      <dgm:prSet presAssocID="{9727B775-F645-C046-84E7-28A0A328D67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8045E3B-4405-294A-B7D6-D2548B4BD0A7}" type="presOf" srcId="{CFECD34D-D1A6-4247-948F-D435D4753309}" destId="{EEF06095-DA50-5442-9BC0-4BF8C45025AA}" srcOrd="0" destOrd="0" presId="urn:microsoft.com/office/officeart/2009/layout/CircleArrowProcess"/>
    <dgm:cxn modelId="{7098C24A-62A6-1C49-A12E-9F1C64FEB7EF}" srcId="{6E996309-1EB8-B44C-BB2A-34C68B8FFF3D}" destId="{98E51076-DCF6-464D-8018-9E4B7FF80277}" srcOrd="1" destOrd="0" parTransId="{08509175-581B-464B-A0C1-FCAE6F1EA347}" sibTransId="{D72E3CAB-75EA-6C4C-A6A2-1A1FB6A0E4C1}"/>
    <dgm:cxn modelId="{206E644E-DECA-ED41-B266-F2817F45BC96}" type="presOf" srcId="{9727B775-F645-C046-84E7-28A0A328D67B}" destId="{315C4F7C-8C55-AA45-9634-285347327A98}" srcOrd="0" destOrd="0" presId="urn:microsoft.com/office/officeart/2009/layout/CircleArrowProcess"/>
    <dgm:cxn modelId="{D81EDB53-B24F-3240-8345-86614E6CB949}" srcId="{6E996309-1EB8-B44C-BB2A-34C68B8FFF3D}" destId="{CFECD34D-D1A6-4247-948F-D435D4753309}" srcOrd="0" destOrd="0" parTransId="{1BC34F63-B40D-0D45-AB95-13CDC13FEE24}" sibTransId="{640DE79F-EF49-F04E-BA37-6D6BAACDD814}"/>
    <dgm:cxn modelId="{9C49BBA9-C37D-CB4C-9086-6A8179CBAF99}" type="presOf" srcId="{98E51076-DCF6-464D-8018-9E4B7FF80277}" destId="{5C9596F4-408D-EA4D-8D78-9C6A63AC6F27}" srcOrd="0" destOrd="0" presId="urn:microsoft.com/office/officeart/2009/layout/CircleArrowProcess"/>
    <dgm:cxn modelId="{CDCD47DC-87FB-B549-B69C-A59C2624E487}" srcId="{6E996309-1EB8-B44C-BB2A-34C68B8FFF3D}" destId="{9727B775-F645-C046-84E7-28A0A328D67B}" srcOrd="2" destOrd="0" parTransId="{1D58DC89-4CFF-1C47-821F-F53E52DE5897}" sibTransId="{6616CC10-571F-ED4C-AE42-FE0FA925798B}"/>
    <dgm:cxn modelId="{5B1103FF-F6FF-D644-951F-F38540A230EE}" type="presOf" srcId="{6E996309-1EB8-B44C-BB2A-34C68B8FFF3D}" destId="{7B215635-E17A-4049-9B35-0AD63588D255}" srcOrd="0" destOrd="0" presId="urn:microsoft.com/office/officeart/2009/layout/CircleArrowProcess"/>
    <dgm:cxn modelId="{3EFC1AF6-77D8-9446-A715-13D21C0515A0}" type="presParOf" srcId="{7B215635-E17A-4049-9B35-0AD63588D255}" destId="{B47F6F72-6D47-E44A-AC44-00DD246D0849}" srcOrd="0" destOrd="0" presId="urn:microsoft.com/office/officeart/2009/layout/CircleArrowProcess"/>
    <dgm:cxn modelId="{DD722FC4-9EA7-9841-910F-CFEF8BABCE3A}" type="presParOf" srcId="{B47F6F72-6D47-E44A-AC44-00DD246D0849}" destId="{5707B7FD-5742-EF42-BAA2-80AFD0A567D8}" srcOrd="0" destOrd="0" presId="urn:microsoft.com/office/officeart/2009/layout/CircleArrowProcess"/>
    <dgm:cxn modelId="{9C492D85-59B9-1D47-AD97-1BD31DB0B915}" type="presParOf" srcId="{7B215635-E17A-4049-9B35-0AD63588D255}" destId="{EEF06095-DA50-5442-9BC0-4BF8C45025AA}" srcOrd="1" destOrd="0" presId="urn:microsoft.com/office/officeart/2009/layout/CircleArrowProcess"/>
    <dgm:cxn modelId="{B7A2D9A3-2CD3-DA43-BA9B-21EC6BD8B5D6}" type="presParOf" srcId="{7B215635-E17A-4049-9B35-0AD63588D255}" destId="{5162520B-4A9A-4045-BD61-324654655BB5}" srcOrd="2" destOrd="0" presId="urn:microsoft.com/office/officeart/2009/layout/CircleArrowProcess"/>
    <dgm:cxn modelId="{4A23747E-82A5-9E46-A130-BC34AD3D7BA4}" type="presParOf" srcId="{5162520B-4A9A-4045-BD61-324654655BB5}" destId="{D9B2F24B-64AE-1D4E-AA55-D2762D59C3F9}" srcOrd="0" destOrd="0" presId="urn:microsoft.com/office/officeart/2009/layout/CircleArrowProcess"/>
    <dgm:cxn modelId="{2B5C306F-DB90-8842-B55B-7A5D3B26A2D0}" type="presParOf" srcId="{7B215635-E17A-4049-9B35-0AD63588D255}" destId="{5C9596F4-408D-EA4D-8D78-9C6A63AC6F27}" srcOrd="3" destOrd="0" presId="urn:microsoft.com/office/officeart/2009/layout/CircleArrowProcess"/>
    <dgm:cxn modelId="{9E7C0502-BFE5-9945-87D3-99C3B3B1F889}" type="presParOf" srcId="{7B215635-E17A-4049-9B35-0AD63588D255}" destId="{0CE4A29A-AFA7-404E-974C-FD4B3901C917}" srcOrd="4" destOrd="0" presId="urn:microsoft.com/office/officeart/2009/layout/CircleArrowProcess"/>
    <dgm:cxn modelId="{56118E47-DDC5-C64E-9203-48EC40B7F5AF}" type="presParOf" srcId="{0CE4A29A-AFA7-404E-974C-FD4B3901C917}" destId="{1DB82F2D-F46F-0F46-8A37-1084DC7192CE}" srcOrd="0" destOrd="0" presId="urn:microsoft.com/office/officeart/2009/layout/CircleArrowProcess"/>
    <dgm:cxn modelId="{73DACF16-6606-B446-B471-B4301BD179E3}" type="presParOf" srcId="{7B215635-E17A-4049-9B35-0AD63588D255}" destId="{315C4F7C-8C55-AA45-9634-285347327A9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A87A9-65CB-4317-A11E-AD493D1A42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216A8D-143E-4AF1-8CC9-D3744DBEA0C3}">
      <dgm:prSet/>
      <dgm:spPr/>
      <dgm:t>
        <a:bodyPr/>
        <a:lstStyle/>
        <a:p>
          <a:pPr algn="ctr"/>
          <a:r>
            <a:rPr lang="en-GB" dirty="0"/>
            <a:t>Thank you!</a:t>
          </a:r>
          <a:endParaRPr lang="en-US" dirty="0"/>
        </a:p>
      </dgm:t>
    </dgm:pt>
    <dgm:pt modelId="{8AA7F85A-4C36-4092-8B50-DAFDEF7060A4}" type="parTrans" cxnId="{5B776413-CC15-4C51-A6F8-7F9E55809F66}">
      <dgm:prSet/>
      <dgm:spPr/>
      <dgm:t>
        <a:bodyPr/>
        <a:lstStyle/>
        <a:p>
          <a:endParaRPr lang="en-US"/>
        </a:p>
      </dgm:t>
    </dgm:pt>
    <dgm:pt modelId="{DE522B55-39AE-4758-80ED-CBE6E525727C}" type="sibTrans" cxnId="{5B776413-CC15-4C51-A6F8-7F9E55809F66}">
      <dgm:prSet/>
      <dgm:spPr/>
      <dgm:t>
        <a:bodyPr/>
        <a:lstStyle/>
        <a:p>
          <a:endParaRPr lang="en-US"/>
        </a:p>
      </dgm:t>
    </dgm:pt>
    <dgm:pt modelId="{0D395D01-427A-874D-9112-4364DB863FFA}" type="pres">
      <dgm:prSet presAssocID="{345A87A9-65CB-4317-A11E-AD493D1A427B}" presName="vert0" presStyleCnt="0">
        <dgm:presLayoutVars>
          <dgm:dir/>
          <dgm:animOne val="branch"/>
          <dgm:animLvl val="lvl"/>
        </dgm:presLayoutVars>
      </dgm:prSet>
      <dgm:spPr/>
    </dgm:pt>
    <dgm:pt modelId="{AC722BBC-E4AD-874F-BE9D-F724D16DCB44}" type="pres">
      <dgm:prSet presAssocID="{B3216A8D-143E-4AF1-8CC9-D3744DBEA0C3}" presName="thickLine" presStyleLbl="alignNode1" presStyleIdx="0" presStyleCnt="1"/>
      <dgm:spPr/>
    </dgm:pt>
    <dgm:pt modelId="{52D1B1D7-BA27-014E-83AC-40ECE5AAF200}" type="pres">
      <dgm:prSet presAssocID="{B3216A8D-143E-4AF1-8CC9-D3744DBEA0C3}" presName="horz1" presStyleCnt="0"/>
      <dgm:spPr/>
    </dgm:pt>
    <dgm:pt modelId="{C54630DA-CB6A-7B4E-AAAC-8CDD04742768}" type="pres">
      <dgm:prSet presAssocID="{B3216A8D-143E-4AF1-8CC9-D3744DBEA0C3}" presName="tx1" presStyleLbl="revTx" presStyleIdx="0" presStyleCnt="1" custLinFactY="-100000" custLinFactNeighborX="0" custLinFactNeighborY="-111892"/>
      <dgm:spPr/>
    </dgm:pt>
    <dgm:pt modelId="{B2CA3FBE-D855-554F-A68A-3B59A0ACCAB3}" type="pres">
      <dgm:prSet presAssocID="{B3216A8D-143E-4AF1-8CC9-D3744DBEA0C3}" presName="vert1" presStyleCnt="0"/>
      <dgm:spPr/>
    </dgm:pt>
  </dgm:ptLst>
  <dgm:cxnLst>
    <dgm:cxn modelId="{DF1BD101-A858-AD4A-90EE-40A5DF753E9A}" type="presOf" srcId="{345A87A9-65CB-4317-A11E-AD493D1A427B}" destId="{0D395D01-427A-874D-9112-4364DB863FFA}" srcOrd="0" destOrd="0" presId="urn:microsoft.com/office/officeart/2008/layout/LinedList"/>
    <dgm:cxn modelId="{5B776413-CC15-4C51-A6F8-7F9E55809F66}" srcId="{345A87A9-65CB-4317-A11E-AD493D1A427B}" destId="{B3216A8D-143E-4AF1-8CC9-D3744DBEA0C3}" srcOrd="0" destOrd="0" parTransId="{8AA7F85A-4C36-4092-8B50-DAFDEF7060A4}" sibTransId="{DE522B55-39AE-4758-80ED-CBE6E525727C}"/>
    <dgm:cxn modelId="{EAD068DF-2B6A-C042-9CF1-A02A3A44DB9B}" type="presOf" srcId="{B3216A8D-143E-4AF1-8CC9-D3744DBEA0C3}" destId="{C54630DA-CB6A-7B4E-AAAC-8CDD04742768}" srcOrd="0" destOrd="0" presId="urn:microsoft.com/office/officeart/2008/layout/LinedList"/>
    <dgm:cxn modelId="{55F2A8D0-0C11-9040-88D8-81A2E03C67A0}" type="presParOf" srcId="{0D395D01-427A-874D-9112-4364DB863FFA}" destId="{AC722BBC-E4AD-874F-BE9D-F724D16DCB44}" srcOrd="0" destOrd="0" presId="urn:microsoft.com/office/officeart/2008/layout/LinedList"/>
    <dgm:cxn modelId="{92C43748-97BB-7149-AD72-3E185CD77D8D}" type="presParOf" srcId="{0D395D01-427A-874D-9112-4364DB863FFA}" destId="{52D1B1D7-BA27-014E-83AC-40ECE5AAF200}" srcOrd="1" destOrd="0" presId="urn:microsoft.com/office/officeart/2008/layout/LinedList"/>
    <dgm:cxn modelId="{D8B205A1-1E8C-1F4D-B523-04349BC1D224}" type="presParOf" srcId="{52D1B1D7-BA27-014E-83AC-40ECE5AAF200}" destId="{C54630DA-CB6A-7B4E-AAAC-8CDD04742768}" srcOrd="0" destOrd="0" presId="urn:microsoft.com/office/officeart/2008/layout/LinedList"/>
    <dgm:cxn modelId="{54C4B81D-E703-5E4E-B013-E477FA34BBF9}" type="presParOf" srcId="{52D1B1D7-BA27-014E-83AC-40ECE5AAF200}" destId="{B2CA3FBE-D855-554F-A68A-3B59A0ACCA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B7FD-5742-EF42-BAA2-80AFD0A567D8}">
      <dsp:nvSpPr>
        <dsp:cNvPr id="0" name=""/>
        <dsp:cNvSpPr/>
      </dsp:nvSpPr>
      <dsp:spPr>
        <a:xfrm>
          <a:off x="1207084" y="541751"/>
          <a:ext cx="2088959" cy="208927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6095-DA50-5442-9BC0-4BF8C45025AA}">
      <dsp:nvSpPr>
        <dsp:cNvPr id="0" name=""/>
        <dsp:cNvSpPr/>
      </dsp:nvSpPr>
      <dsp:spPr>
        <a:xfrm>
          <a:off x="1668813" y="1296043"/>
          <a:ext cx="1160794" cy="58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1</a:t>
          </a:r>
        </a:p>
      </dsp:txBody>
      <dsp:txXfrm>
        <a:off x="1668813" y="1296043"/>
        <a:ext cx="1160794" cy="580258"/>
      </dsp:txXfrm>
    </dsp:sp>
    <dsp:sp modelId="{D9B2F24B-64AE-1D4E-AA55-D2762D59C3F9}">
      <dsp:nvSpPr>
        <dsp:cNvPr id="0" name=""/>
        <dsp:cNvSpPr/>
      </dsp:nvSpPr>
      <dsp:spPr>
        <a:xfrm>
          <a:off x="626883" y="1742196"/>
          <a:ext cx="2088959" cy="208927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96F4-408D-EA4D-8D78-9C6A63AC6F27}">
      <dsp:nvSpPr>
        <dsp:cNvPr id="0" name=""/>
        <dsp:cNvSpPr/>
      </dsp:nvSpPr>
      <dsp:spPr>
        <a:xfrm>
          <a:off x="1090966" y="2503432"/>
          <a:ext cx="1160794" cy="58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2</a:t>
          </a:r>
        </a:p>
      </dsp:txBody>
      <dsp:txXfrm>
        <a:off x="1090966" y="2503432"/>
        <a:ext cx="1160794" cy="580258"/>
      </dsp:txXfrm>
    </dsp:sp>
    <dsp:sp modelId="{1DB82F2D-F46F-0F46-8A37-1084DC7192CE}">
      <dsp:nvSpPr>
        <dsp:cNvPr id="0" name=""/>
        <dsp:cNvSpPr/>
      </dsp:nvSpPr>
      <dsp:spPr>
        <a:xfrm>
          <a:off x="1355763" y="3086294"/>
          <a:ext cx="1794739" cy="179545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4F7C-8C55-AA45-9634-285347327A98}">
      <dsp:nvSpPr>
        <dsp:cNvPr id="0" name=""/>
        <dsp:cNvSpPr/>
      </dsp:nvSpPr>
      <dsp:spPr>
        <a:xfrm>
          <a:off x="1671559" y="3712557"/>
          <a:ext cx="1160794" cy="58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3</a:t>
          </a:r>
        </a:p>
      </dsp:txBody>
      <dsp:txXfrm>
        <a:off x="1671559" y="3712557"/>
        <a:ext cx="1160794" cy="580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2BBC-E4AD-874F-BE9D-F724D16DCB44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630DA-CB6A-7B4E-AAAC-8CDD04742768}">
      <dsp:nvSpPr>
        <dsp:cNvPr id="0" name=""/>
        <dsp:cNvSpPr/>
      </dsp:nvSpPr>
      <dsp:spPr>
        <a:xfrm>
          <a:off x="0" y="0"/>
          <a:ext cx="6513603" cy="1281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Thank you!</a:t>
          </a:r>
          <a:endParaRPr lang="en-US" sz="5900" kern="1200" dirty="0"/>
        </a:p>
      </dsp:txBody>
      <dsp:txXfrm>
        <a:off x="0" y="0"/>
        <a:ext cx="6513603" cy="128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B369-47D0-9242-BF62-9CB3085F2C8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FCDE-2CE7-C742-AC70-198143ED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AFCDE-2CE7-C742-AC70-198143ED78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5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are banks that offer mortgages, but </a:t>
            </a:r>
            <a:r>
              <a:rPr lang="en-US" dirty="0" err="1"/>
              <a:t>pensionkassen</a:t>
            </a:r>
            <a:r>
              <a:rPr lang="en-US" dirty="0"/>
              <a:t> are coming up</a:t>
            </a:r>
          </a:p>
          <a:p>
            <a:r>
              <a:rPr lang="en-US" dirty="0"/>
              <a:t>Big difference in the mortgage rates between 0.55 to  1.65% - </a:t>
            </a:r>
            <a:r>
              <a:rPr lang="en-US" dirty="0" err="1"/>
              <a:t>thousends</a:t>
            </a:r>
            <a:r>
              <a:rPr lang="en-US" dirty="0"/>
              <a:t> of Francs difference </a:t>
            </a:r>
          </a:p>
          <a:p>
            <a:r>
              <a:rPr lang="en-US" dirty="0"/>
              <a:t>Missing: Because clients don’t know and understand the business model of such a broker, how they get the commission fee, and they are not sure, if they are really independent or not.  Brokers 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are banks that offer mortgages, but </a:t>
            </a:r>
            <a:r>
              <a:rPr lang="en-US" dirty="0" err="1"/>
              <a:t>pensionkassen</a:t>
            </a:r>
            <a:r>
              <a:rPr lang="en-US" dirty="0"/>
              <a:t> are coming up</a:t>
            </a:r>
          </a:p>
          <a:p>
            <a:r>
              <a:rPr lang="en-US" dirty="0"/>
              <a:t>Big difference in the mortgage rates between 0.55 to  1.65% - </a:t>
            </a:r>
            <a:r>
              <a:rPr lang="en-US" dirty="0" err="1"/>
              <a:t>thousends</a:t>
            </a:r>
            <a:r>
              <a:rPr lang="en-US" dirty="0"/>
              <a:t> of Francs difference </a:t>
            </a:r>
          </a:p>
          <a:p>
            <a:r>
              <a:rPr lang="en-US" dirty="0"/>
              <a:t>Missing: Because clients don’t know and understand the business model of such a broker, how they get the commission fee, and they are not sure, if they are really independent or not.  Brokers 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936-837E-364C-9E2A-5298C5B8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3561-2624-E245-9CE1-3821E7BA1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0884-9AEE-C348-B3FD-30290CD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D08A-81FA-CC43-BAAA-FBA36A1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020-5613-394E-B8F4-F091E2D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336-85AF-214A-8930-0F5B745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3EA1-3239-9D4C-815C-72B074FF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F150-FC5F-DA4C-89E2-AD10E2B6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CD57-DB31-934A-A7F1-73FCEA2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2235-51E1-0B4D-846D-2222403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C287-16FB-4F41-94FC-0BFDB4C7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FD8D-01D3-B140-B2F7-48D2426C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CA3-4BC7-8746-BFD0-71F01F7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4C62-1BB0-9148-B7AE-B14A5939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6D02-57C8-0349-A60C-CA7890B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69EF-F098-0A41-96D8-B73E662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90AC-14C4-174D-AA68-400EC97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C26-F65C-2C4F-BAA1-6E48C4B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990-00A7-DD45-B7B2-1583D3D1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1AFB-0847-FD40-B28F-801D494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D64-9935-B644-AAB8-F1791BB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D2C2-A9AC-5941-B34A-71EE2535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47C8-9482-7B44-AD26-90F66BB8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751-88A6-734B-A775-5FBEEE0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860A-AC23-1E4F-AE7B-A3C559F4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EC3-B214-3140-A6CA-86DD7FA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17C-397C-BC42-BAE9-D5A8D9EF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E074-5DDB-A442-A239-854D01E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82F-A2D0-F94E-9AE4-762CD91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FE54-A395-2540-891E-33C4728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A398-F170-C840-9E56-1CE2DE8C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D7FA-BE94-3F46-BB28-DA6D2F7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ECFC-E6E0-8C4E-926F-91F26191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7948-891A-554A-9528-675B8C7A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4747F-6AF3-4F4B-B087-22F18D9F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860A-9343-B048-AB91-AF10B0A9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F08AB-648F-6B41-9C1D-E96CA6D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1D2A0-2697-204A-A655-198A101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4A93-0DFB-FA43-B41A-BE73929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A7E3-44AC-994A-B145-4E94B94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3880-57D6-BC42-8260-B36F6155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178E-8142-6649-B4F2-651DBE9C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367C-F673-7C49-9938-C4EABC9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A06B-8306-264B-9106-FD57016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4946-E313-1547-B291-41807E75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E44B-DD35-6B49-8E71-478ACF6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F4AA-9EE8-2A4D-8EA5-277EBF9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CF3-1BD4-EC40-9729-16DDC691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1BDE-3442-734D-93B5-669A284A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CAF2-A684-0345-871D-0686A99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6F23-D77C-E24B-87FC-C08555C1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EF2-C5E5-C54C-BEE6-CB008543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538B-E679-7A45-AFBE-6E58F5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420DC-CC3B-484C-A4EA-7760CACC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0A39-2409-8F4A-8932-960ACC54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C99B-B247-4A4B-947D-4F5F9B9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43B2-7D89-AD45-8E2F-E140C6E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6787-7711-8444-A31A-FF3976A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F458-237B-C74C-8E3A-5665314D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0AD5-EE78-EC4C-B9C6-FCAB1B77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129-1A7A-E34F-8D98-97FFA0ED0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3845-3BE8-C442-AC2D-CB2057D5E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7D9-53C0-6040-9FC0-7FE7009B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hyperlink" Target="https://en.wiktionary.org/wiki/scream_blue_murd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h.ch/news/top-news/immobilien-soll-ich-fuer-die-hypothek-zum-broker-oder-zur-hausbank-12888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79B89-18BF-1A4A-8E22-82C667C7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989672" y="-32795"/>
            <a:ext cx="6890795" cy="689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3122-1DEC-4FC5-B19C-9B93D86E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05" y="1155923"/>
            <a:ext cx="9248291" cy="1536470"/>
          </a:xfrm>
        </p:spPr>
        <p:txBody>
          <a:bodyPr>
            <a:noAutofit/>
          </a:bodyPr>
          <a:lstStyle/>
          <a:p>
            <a:r>
              <a:rPr lang="en-GB" sz="8000" b="1" dirty="0">
                <a:solidFill>
                  <a:srgbClr val="002060"/>
                </a:solidFill>
              </a:rPr>
              <a:t>Happy Mortgage</a:t>
            </a:r>
            <a:endParaRPr lang="fr-CH" sz="8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3D35-7CBA-4445-912D-5D9411A2B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98" y="4874196"/>
            <a:ext cx="9144000" cy="1655762"/>
          </a:xfrm>
        </p:spPr>
        <p:txBody>
          <a:bodyPr/>
          <a:lstStyle/>
          <a:p>
            <a:r>
              <a:rPr lang="fr-CH" sz="1800" b="1" dirty="0"/>
              <a:t>Final Pitch for Agile Business </a:t>
            </a:r>
            <a:r>
              <a:rPr lang="fr-CH" sz="1800" b="1" dirty="0" err="1"/>
              <a:t>Analysis</a:t>
            </a:r>
            <a:r>
              <a:rPr lang="fr-CH" sz="1800" b="1" dirty="0"/>
              <a:t> Project</a:t>
            </a:r>
          </a:p>
          <a:p>
            <a:r>
              <a:rPr lang="fr-CH" sz="1800" dirty="0"/>
              <a:t>Group Nr.9.: </a:t>
            </a:r>
            <a:r>
              <a:rPr lang="en-GB" sz="1800" dirty="0"/>
              <a:t>Gaël Feyertag, </a:t>
            </a:r>
            <a:r>
              <a:rPr lang="fr-CH" sz="1800" dirty="0" err="1"/>
              <a:t>Anuradha</a:t>
            </a:r>
            <a:r>
              <a:rPr lang="fr-CH" sz="1800" dirty="0"/>
              <a:t> </a:t>
            </a:r>
            <a:r>
              <a:rPr lang="fr-CH" sz="1800" dirty="0" err="1"/>
              <a:t>Kishore</a:t>
            </a:r>
            <a:r>
              <a:rPr lang="fr-CH" sz="1800" dirty="0"/>
              <a:t>, Anh </a:t>
            </a:r>
            <a:r>
              <a:rPr lang="fr-CH" sz="1800" dirty="0" err="1"/>
              <a:t>Ngoc</a:t>
            </a:r>
            <a:r>
              <a:rPr lang="fr-CH" sz="1800" dirty="0"/>
              <a:t> </a:t>
            </a:r>
            <a:r>
              <a:rPr lang="fr-CH" sz="1800" dirty="0" err="1"/>
              <a:t>Tran</a:t>
            </a:r>
            <a:r>
              <a:rPr lang="fr-CH" sz="1800" dirty="0"/>
              <a:t>, </a:t>
            </a:r>
            <a:r>
              <a:rPr lang="fr-CH" sz="1800" dirty="0" err="1"/>
              <a:t>Agnes</a:t>
            </a:r>
            <a:r>
              <a:rPr lang="fr-CH" sz="1800" dirty="0"/>
              <a:t> </a:t>
            </a:r>
            <a:r>
              <a:rPr lang="fr-CH" sz="1800" dirty="0" err="1"/>
              <a:t>Pakozdi</a:t>
            </a:r>
            <a:endParaRPr lang="fr-CH" sz="1800" dirty="0"/>
          </a:p>
          <a:p>
            <a:endParaRPr lang="fr-CH" sz="1800" dirty="0"/>
          </a:p>
          <a:p>
            <a:r>
              <a:rPr lang="en-US" sz="1800" dirty="0"/>
              <a:t>20th December 2019</a:t>
            </a:r>
            <a:endParaRPr lang="fr-CH" sz="1800" dirty="0"/>
          </a:p>
          <a:p>
            <a:endParaRPr lang="fr-CH" dirty="0"/>
          </a:p>
          <a:p>
            <a:endParaRPr lang="en-GB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D4CD-8E7B-604F-9BF3-855F15B240DC}"/>
              </a:ext>
            </a:extLst>
          </p:cNvPr>
          <p:cNvSpPr txBox="1"/>
          <p:nvPr/>
        </p:nvSpPr>
        <p:spPr>
          <a:xfrm>
            <a:off x="2764584" y="2950937"/>
            <a:ext cx="751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Mortgage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transparency for the customer’s happiness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95" y="444234"/>
            <a:ext cx="3513221" cy="9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Need</a:t>
            </a:r>
            <a:endParaRPr lang="fr-CH" sz="41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person making a face for the camera&#10;&#10;Description automatically generated">
            <a:extLst>
              <a:ext uri="{FF2B5EF4-FFF2-40B4-BE49-F238E27FC236}">
                <a16:creationId xmlns:a16="http://schemas.microsoft.com/office/drawing/2014/main" id="{07139632-9D7A-134C-8014-EB011696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3394" y="547648"/>
            <a:ext cx="3712709" cy="5661882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294" y="624423"/>
            <a:ext cx="6032311" cy="55851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You want to understand the mortgage system? </a:t>
            </a:r>
            <a:r>
              <a:rPr lang="en-US" b="1" dirty="0">
                <a:solidFill>
                  <a:schemeClr val="accent6"/>
                </a:solidFill>
              </a:rPr>
              <a:t>Good luck!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Take your chance: Google search</a:t>
            </a:r>
          </a:p>
          <a:p>
            <a:pPr lvl="2"/>
            <a:r>
              <a:rPr lang="en-US" dirty="0"/>
              <a:t>Who else than Google is reliable?</a:t>
            </a:r>
          </a:p>
          <a:p>
            <a:pPr lvl="1"/>
            <a:r>
              <a:rPr lang="en-US" dirty="0"/>
              <a:t>Who should you trust? </a:t>
            </a:r>
          </a:p>
          <a:p>
            <a:pPr lvl="2"/>
            <a:r>
              <a:rPr lang="en-US" dirty="0"/>
              <a:t>Ask friends, family members, colleagues and get twice as many opinions as asked persons</a:t>
            </a:r>
          </a:p>
          <a:p>
            <a:pPr lvl="1"/>
            <a:r>
              <a:rPr lang="en-US" dirty="0"/>
              <a:t>Do you have time?</a:t>
            </a:r>
          </a:p>
          <a:p>
            <a:pPr lvl="2"/>
            <a:r>
              <a:rPr lang="en-US" dirty="0"/>
              <a:t>Find and analyze more than 100! financial institution’s offers</a:t>
            </a:r>
          </a:p>
          <a:p>
            <a:pPr lvl="1"/>
            <a:r>
              <a:rPr lang="en-US" dirty="0"/>
              <a:t>Contact real estate agents, lawyers, notary</a:t>
            </a:r>
          </a:p>
          <a:p>
            <a:pPr lvl="2"/>
            <a:r>
              <a:rPr lang="en-US" dirty="0"/>
              <a:t>And find out later you lost 2hours of your life for random, complicated and hazardous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Our Approach</a:t>
            </a:r>
            <a:endParaRPr lang="fr-CH" sz="4100" dirty="0">
              <a:solidFill>
                <a:srgbClr val="FFFFFF"/>
              </a:solidFill>
            </a:endParaRPr>
          </a:p>
        </p:txBody>
      </p: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B897AB65-2A1C-8747-A158-F210E7853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938178"/>
              </p:ext>
            </p:extLst>
          </p:nvPr>
        </p:nvGraphicFramePr>
        <p:xfrm>
          <a:off x="4145049" y="621160"/>
          <a:ext cx="3922928" cy="5423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bgerundetes Rechteck 4"/>
          <p:cNvSpPr/>
          <p:nvPr/>
        </p:nvSpPr>
        <p:spPr>
          <a:xfrm>
            <a:off x="10136435" y="1012004"/>
            <a:ext cx="1921742" cy="50326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2000" dirty="0" err="1"/>
              <a:t>Deliverables</a:t>
            </a:r>
            <a:endParaRPr lang="de-CH" sz="1400" dirty="0"/>
          </a:p>
        </p:txBody>
      </p:sp>
      <p:sp>
        <p:nvSpPr>
          <p:cNvPr id="8" name="Rechteck 7"/>
          <p:cNvSpPr/>
          <p:nvPr/>
        </p:nvSpPr>
        <p:spPr>
          <a:xfrm>
            <a:off x="10198760" y="1625876"/>
            <a:ext cx="1809549" cy="1049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What</a:t>
            </a:r>
            <a:r>
              <a:rPr lang="de-CH" dirty="0"/>
              <a:t> Information </a:t>
            </a:r>
          </a:p>
          <a:p>
            <a:pPr algn="ctr"/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10192531" y="2904014"/>
            <a:ext cx="1809549" cy="1305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Preferred</a:t>
            </a:r>
            <a:r>
              <a:rPr lang="de-CH" dirty="0"/>
              <a:t> </a:t>
            </a:r>
            <a:r>
              <a:rPr lang="de-CH" dirty="0" err="1"/>
              <a:t>channel</a:t>
            </a:r>
            <a:r>
              <a:rPr lang="de-CH" dirty="0"/>
              <a:t>: </a:t>
            </a:r>
            <a:r>
              <a:rPr lang="de-CH" dirty="0" err="1"/>
              <a:t>website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chatbot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10201982" y="4407938"/>
            <a:ext cx="1809549" cy="1305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 with high satisfaction rate (85%)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274957" y="698720"/>
            <a:ext cx="27047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Interview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not satisfied?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information needed?</a:t>
            </a:r>
            <a:endParaRPr lang="de-CH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7274957" y="3053826"/>
            <a:ext cx="2659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Interview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channel to deliver information?</a:t>
            </a:r>
            <a:endParaRPr lang="de-CH" sz="1600" dirty="0"/>
          </a:p>
          <a:p>
            <a:endParaRPr lang="de-CH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7274958" y="4936437"/>
            <a:ext cx="28148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Interview 3 &amp; </a:t>
            </a:r>
            <a:r>
              <a:rPr lang="de-CH" sz="2000" dirty="0" err="1"/>
              <a:t>Prototypes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4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this what you are looking for?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67FB-724A-AC40-A4F0-7C3F8B7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1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DBB5-CD6E-BE4B-8D4E-1DBDCF1E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001030"/>
            <a:ext cx="3644635" cy="53335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For Customers </a:t>
            </a:r>
          </a:p>
          <a:p>
            <a:r>
              <a:rPr lang="en-US" sz="2000" dirty="0"/>
              <a:t>Quick information access and Saves time </a:t>
            </a:r>
          </a:p>
          <a:p>
            <a:r>
              <a:rPr lang="en-US" sz="2000" dirty="0"/>
              <a:t>Real time assistance through chatbot or skype call </a:t>
            </a:r>
          </a:p>
          <a:p>
            <a:r>
              <a:rPr lang="en-US" sz="2000" dirty="0"/>
              <a:t>Options for  contacting the mortgage advisor or getting the query resolution by a skype call</a:t>
            </a:r>
          </a:p>
          <a:p>
            <a:r>
              <a:rPr lang="en-US" sz="2000" dirty="0"/>
              <a:t>Mortgage process knowledge before contacting the Bank</a:t>
            </a:r>
          </a:p>
          <a:p>
            <a:r>
              <a:rPr lang="en-US" sz="2000" dirty="0"/>
              <a:t>Increasing transparency in the mortgage process </a:t>
            </a:r>
          </a:p>
          <a:p>
            <a:r>
              <a:rPr lang="en-US" sz="2000" dirty="0"/>
              <a:t>Improve trust in the entire process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3F555-5706-AE44-A66B-56B7458F5E9A}"/>
              </a:ext>
            </a:extLst>
          </p:cNvPr>
          <p:cNvSpPr txBox="1">
            <a:spLocks/>
          </p:cNvSpPr>
          <p:nvPr/>
        </p:nvSpPr>
        <p:spPr>
          <a:xfrm>
            <a:off x="8281689" y="1001030"/>
            <a:ext cx="3644635" cy="5333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Moneypark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Subscription based business model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Increase profitability and reduce cost (by providing virtual assistance)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Create the customer community for mortgage information exchange 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Facilitate mortgage transparency and assist fair competition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Increase product portfolio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Centralized database </a:t>
            </a:r>
          </a:p>
          <a:p>
            <a:pPr marL="1143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Competition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The competition among the mortgage service providers is </a:t>
            </a:r>
            <a:r>
              <a:rPr lang="en-US" b="1" dirty="0">
                <a:solidFill>
                  <a:schemeClr val="accent6"/>
                </a:solidFill>
              </a:rPr>
              <a:t>BIG</a:t>
            </a:r>
            <a:r>
              <a:rPr lang="en-US" b="1" dirty="0"/>
              <a:t>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More than 100 financial institutes offers mortgages – Banks, </a:t>
            </a:r>
            <a:r>
              <a:rPr lang="en-US" dirty="0" err="1"/>
              <a:t>Pensionskasse</a:t>
            </a:r>
            <a:r>
              <a:rPr lang="en-US" dirty="0"/>
              <a:t>, Insurances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Independent Mortgage brokers</a:t>
            </a:r>
          </a:p>
          <a:p>
            <a:pPr lvl="1"/>
            <a:r>
              <a:rPr lang="en-US" dirty="0" err="1"/>
              <a:t>Moneypark</a:t>
            </a:r>
            <a:r>
              <a:rPr lang="en-US" dirty="0"/>
              <a:t>: &gt;100 offers</a:t>
            </a:r>
          </a:p>
          <a:p>
            <a:pPr lvl="1"/>
            <a:r>
              <a:rPr lang="en-US" dirty="0" err="1"/>
              <a:t>Hypoguide</a:t>
            </a:r>
            <a:r>
              <a:rPr lang="en-US" dirty="0"/>
              <a:t>: 63 offers</a:t>
            </a:r>
          </a:p>
          <a:p>
            <a:pPr lvl="1"/>
            <a:r>
              <a:rPr lang="en-US" dirty="0" err="1"/>
              <a:t>Comparis</a:t>
            </a:r>
            <a:r>
              <a:rPr lang="en-US" dirty="0"/>
              <a:t>: 47 offers (</a:t>
            </a:r>
            <a:r>
              <a:rPr lang="en-US" dirty="0" err="1"/>
              <a:t>Hypoplus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Still </a:t>
            </a:r>
            <a:r>
              <a:rPr lang="en-US" dirty="0">
                <a:solidFill>
                  <a:schemeClr val="accent6"/>
                </a:solidFill>
              </a:rPr>
              <a:t>MISSING</a:t>
            </a:r>
            <a:r>
              <a:rPr lang="en-US" dirty="0"/>
              <a:t> points: 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Trust from clients</a:t>
            </a:r>
          </a:p>
          <a:p>
            <a:pPr lvl="1"/>
            <a:r>
              <a:rPr lang="en-US" dirty="0"/>
              <a:t>Quality and unbiased advice from brokers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300" dirty="0"/>
              <a:t>Source: </a:t>
            </a:r>
            <a:r>
              <a:rPr lang="en-US" sz="1300" dirty="0">
                <a:solidFill>
                  <a:schemeClr val="accent6"/>
                </a:solidFill>
                <a:hlinkClick r:id="rId3"/>
              </a:rPr>
              <a:t>https://www.cash.ch/news/top-news/immobilien-soll-ich-fuer-die-hypothek-zum-broker-oder-zur-hausbank-1288872</a:t>
            </a:r>
            <a:r>
              <a:rPr lang="en-US" sz="1300" dirty="0">
                <a:solidFill>
                  <a:schemeClr val="accent6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We are better!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Mortgage Happiness fulfils the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MISSING</a:t>
            </a:r>
            <a:r>
              <a:rPr lang="en-US" b="1" dirty="0"/>
              <a:t> elements: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 – </a:t>
            </a:r>
            <a:r>
              <a:rPr lang="en-US" dirty="0">
                <a:solidFill>
                  <a:schemeClr val="accent6"/>
                </a:solidFill>
              </a:rPr>
              <a:t>EVERY</a:t>
            </a:r>
            <a:r>
              <a:rPr lang="en-US" dirty="0"/>
              <a:t>(!!!) Details are shared</a:t>
            </a:r>
          </a:p>
          <a:p>
            <a:r>
              <a:rPr lang="en-US" b="1" dirty="0"/>
              <a:t>Trust from clients </a:t>
            </a:r>
            <a:r>
              <a:rPr lang="en-US" dirty="0"/>
              <a:t>– Clear and understandable communication! </a:t>
            </a:r>
          </a:p>
          <a:p>
            <a:r>
              <a:rPr lang="en-US" b="1" dirty="0"/>
              <a:t>Quality and unbiased advice </a:t>
            </a:r>
            <a:r>
              <a:rPr lang="en-US" dirty="0"/>
              <a:t>– Independent offerings, full comparison!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Future steps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64317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We proved our right</a:t>
            </a:r>
            <a:r>
              <a:rPr lang="en-US" b="1" dirty="0"/>
              <a:t>, the prototype was successful, but still lot to do!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New business model</a:t>
            </a:r>
          </a:p>
          <a:p>
            <a:r>
              <a:rPr lang="en-US" dirty="0"/>
              <a:t>Subscription based platform</a:t>
            </a:r>
          </a:p>
          <a:p>
            <a:r>
              <a:rPr lang="en-US" dirty="0"/>
              <a:t>Platform development</a:t>
            </a:r>
          </a:p>
          <a:p>
            <a:r>
              <a:rPr lang="en-US" dirty="0"/>
              <a:t>Business case</a:t>
            </a:r>
          </a:p>
          <a:p>
            <a:r>
              <a:rPr lang="en-US" dirty="0"/>
              <a:t>Detailed change strategy and transition management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4" name="Pfeil nach rechts 3"/>
          <p:cNvSpPr/>
          <p:nvPr/>
        </p:nvSpPr>
        <p:spPr>
          <a:xfrm>
            <a:off x="5244038" y="5683014"/>
            <a:ext cx="1087655" cy="680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6718434" y="5561356"/>
            <a:ext cx="343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/>
              <a:t>We</a:t>
            </a:r>
            <a:r>
              <a:rPr lang="de-CH" i="1" dirty="0"/>
              <a:t> </a:t>
            </a:r>
            <a:r>
              <a:rPr lang="de-CH" i="1" dirty="0" err="1"/>
              <a:t>recommend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management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allow</a:t>
            </a:r>
            <a:r>
              <a:rPr lang="de-CH" i="1" dirty="0"/>
              <a:t> </a:t>
            </a:r>
            <a:r>
              <a:rPr lang="de-CH" i="1" dirty="0" err="1"/>
              <a:t>us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run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project</a:t>
            </a:r>
            <a:r>
              <a:rPr lang="de-CH" i="1" dirty="0"/>
              <a:t> in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next</a:t>
            </a:r>
            <a:r>
              <a:rPr lang="de-CH" i="1" dirty="0"/>
              <a:t> </a:t>
            </a:r>
            <a:r>
              <a:rPr lang="de-CH" i="1" dirty="0" err="1"/>
              <a:t>phase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407533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Q&amp;A</a:t>
            </a:r>
            <a:endParaRPr lang="fr-CH" sz="54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FF2884-4B94-44C0-8E9A-47667F18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4471"/>
              </p:ext>
            </p:extLst>
          </p:nvPr>
        </p:nvGraphicFramePr>
        <p:xfrm>
          <a:off x="5083464" y="2768935"/>
          <a:ext cx="6513604" cy="12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588</Words>
  <Application>Microsoft Office PowerPoint</Application>
  <PresentationFormat>Widescreen</PresentationFormat>
  <Paragraphs>95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3</vt:lpstr>
      <vt:lpstr>Office Theme</vt:lpstr>
      <vt:lpstr>Happy Mortgage</vt:lpstr>
      <vt:lpstr>Need</vt:lpstr>
      <vt:lpstr>Our Approach</vt:lpstr>
      <vt:lpstr>   Benefits</vt:lpstr>
      <vt:lpstr>Competition</vt:lpstr>
      <vt:lpstr>We are better!</vt:lpstr>
      <vt:lpstr>Future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Mortgage</dc:title>
  <dc:creator>Tran Ngoc Anh (s)</dc:creator>
  <cp:lastModifiedBy>Kishore Anuradha (s)</cp:lastModifiedBy>
  <cp:revision>30</cp:revision>
  <dcterms:created xsi:type="dcterms:W3CDTF">2019-10-03T19:32:46Z</dcterms:created>
  <dcterms:modified xsi:type="dcterms:W3CDTF">2019-12-20T08:40:16Z</dcterms:modified>
</cp:coreProperties>
</file>