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74" r:id="rId3"/>
    <p:sldId id="275" r:id="rId4"/>
    <p:sldId id="273" r:id="rId5"/>
    <p:sldId id="276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Anh (s)" initials="TNA(" lastIdx="2" clrIdx="0">
    <p:extLst>
      <p:ext uri="{19B8F6BF-5375-455C-9EA6-DF929625EA0E}">
        <p15:presenceInfo xmlns:p15="http://schemas.microsoft.com/office/powerpoint/2012/main" userId="S::ngocanh.tran@students.fhnw.ch::de6a3f08-74c9-4324-a6e2-a65442c14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91011"/>
  </p:normalViewPr>
  <p:slideViewPr>
    <p:cSldViewPr snapToGrid="0">
      <p:cViewPr varScale="1">
        <p:scale>
          <a:sx n="112" d="100"/>
          <a:sy n="11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96309-1EB8-B44C-BB2A-34C68B8FFF3D}" type="doc">
      <dgm:prSet loTypeId="urn:microsoft.com/office/officeart/2009/layout/CircleArrowProcess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FECD34D-D1A6-4247-948F-D435D4753309}">
      <dgm:prSet phldrT="[Text]" custT="1"/>
      <dgm:spPr/>
      <dgm:t>
        <a:bodyPr/>
        <a:lstStyle/>
        <a:p>
          <a:r>
            <a:rPr lang="en-US" sz="2000" dirty="0"/>
            <a:t>Sprint 1</a:t>
          </a:r>
        </a:p>
      </dgm:t>
    </dgm:pt>
    <dgm:pt modelId="{1BC34F63-B40D-0D45-AB95-13CDC13FEE24}" type="parTrans" cxnId="{D81EDB53-B24F-3240-8345-86614E6CB949}">
      <dgm:prSet/>
      <dgm:spPr/>
      <dgm:t>
        <a:bodyPr/>
        <a:lstStyle/>
        <a:p>
          <a:endParaRPr lang="en-US" sz="1100"/>
        </a:p>
      </dgm:t>
    </dgm:pt>
    <dgm:pt modelId="{640DE79F-EF49-F04E-BA37-6D6BAACDD814}" type="sibTrans" cxnId="{D81EDB53-B24F-3240-8345-86614E6CB949}">
      <dgm:prSet/>
      <dgm:spPr/>
      <dgm:t>
        <a:bodyPr/>
        <a:lstStyle/>
        <a:p>
          <a:endParaRPr lang="en-US" sz="1100"/>
        </a:p>
      </dgm:t>
    </dgm:pt>
    <dgm:pt modelId="{98E51076-DCF6-464D-8018-9E4B7FF80277}">
      <dgm:prSet phldrT="[Text]" custT="1"/>
      <dgm:spPr/>
      <dgm:t>
        <a:bodyPr/>
        <a:lstStyle/>
        <a:p>
          <a:r>
            <a:rPr lang="en-US" sz="2000" dirty="0"/>
            <a:t>Sprint 2</a:t>
          </a:r>
        </a:p>
      </dgm:t>
    </dgm:pt>
    <dgm:pt modelId="{08509175-581B-464B-A0C1-FCAE6F1EA347}" type="parTrans" cxnId="{7098C24A-62A6-1C49-A12E-9F1C64FEB7EF}">
      <dgm:prSet/>
      <dgm:spPr/>
      <dgm:t>
        <a:bodyPr/>
        <a:lstStyle/>
        <a:p>
          <a:endParaRPr lang="en-US" sz="1100"/>
        </a:p>
      </dgm:t>
    </dgm:pt>
    <dgm:pt modelId="{D72E3CAB-75EA-6C4C-A6A2-1A1FB6A0E4C1}" type="sibTrans" cxnId="{7098C24A-62A6-1C49-A12E-9F1C64FEB7EF}">
      <dgm:prSet/>
      <dgm:spPr/>
      <dgm:t>
        <a:bodyPr/>
        <a:lstStyle/>
        <a:p>
          <a:endParaRPr lang="en-US" sz="1100"/>
        </a:p>
      </dgm:t>
    </dgm:pt>
    <dgm:pt modelId="{9727B775-F645-C046-84E7-28A0A328D67B}">
      <dgm:prSet phldrT="[Text]" custT="1"/>
      <dgm:spPr/>
      <dgm:t>
        <a:bodyPr/>
        <a:lstStyle/>
        <a:p>
          <a:r>
            <a:rPr lang="en-US" sz="2000" dirty="0"/>
            <a:t>Sprint 3</a:t>
          </a:r>
        </a:p>
      </dgm:t>
    </dgm:pt>
    <dgm:pt modelId="{1D58DC89-4CFF-1C47-821F-F53E52DE5897}" type="parTrans" cxnId="{CDCD47DC-87FB-B549-B69C-A59C2624E487}">
      <dgm:prSet/>
      <dgm:spPr/>
      <dgm:t>
        <a:bodyPr/>
        <a:lstStyle/>
        <a:p>
          <a:endParaRPr lang="en-US" sz="1100"/>
        </a:p>
      </dgm:t>
    </dgm:pt>
    <dgm:pt modelId="{6616CC10-571F-ED4C-AE42-FE0FA925798B}" type="sibTrans" cxnId="{CDCD47DC-87FB-B549-B69C-A59C2624E487}">
      <dgm:prSet/>
      <dgm:spPr/>
      <dgm:t>
        <a:bodyPr/>
        <a:lstStyle/>
        <a:p>
          <a:endParaRPr lang="en-US" sz="1100"/>
        </a:p>
      </dgm:t>
    </dgm:pt>
    <dgm:pt modelId="{7B215635-E17A-4049-9B35-0AD63588D255}" type="pres">
      <dgm:prSet presAssocID="{6E996309-1EB8-B44C-BB2A-34C68B8FFF3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47F6F72-6D47-E44A-AC44-00DD246D0849}" type="pres">
      <dgm:prSet presAssocID="{CFECD34D-D1A6-4247-948F-D435D4753309}" presName="Accent1" presStyleCnt="0"/>
      <dgm:spPr/>
    </dgm:pt>
    <dgm:pt modelId="{5707B7FD-5742-EF42-BAA2-80AFD0A567D8}" type="pres">
      <dgm:prSet presAssocID="{CFECD34D-D1A6-4247-948F-D435D4753309}" presName="Accent" presStyleLbl="node1" presStyleIdx="0" presStyleCnt="3"/>
      <dgm:spPr>
        <a:solidFill>
          <a:schemeClr val="accent6">
            <a:lumMod val="50000"/>
          </a:schemeClr>
        </a:solidFill>
      </dgm:spPr>
    </dgm:pt>
    <dgm:pt modelId="{EEF06095-DA50-5442-9BC0-4BF8C45025AA}" type="pres">
      <dgm:prSet presAssocID="{CFECD34D-D1A6-4247-948F-D435D47533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62520B-4A9A-4045-BD61-324654655BB5}" type="pres">
      <dgm:prSet presAssocID="{98E51076-DCF6-464D-8018-9E4B7FF80277}" presName="Accent2" presStyleCnt="0"/>
      <dgm:spPr/>
    </dgm:pt>
    <dgm:pt modelId="{D9B2F24B-64AE-1D4E-AA55-D2762D59C3F9}" type="pres">
      <dgm:prSet presAssocID="{98E51076-DCF6-464D-8018-9E4B7FF80277}" presName="Accent" presStyleLbl="node1" presStyleIdx="1" presStyleCnt="3"/>
      <dgm:spPr>
        <a:solidFill>
          <a:schemeClr val="accent6">
            <a:lumMod val="75000"/>
          </a:schemeClr>
        </a:solidFill>
      </dgm:spPr>
    </dgm:pt>
    <dgm:pt modelId="{5C9596F4-408D-EA4D-8D78-9C6A63AC6F27}" type="pres">
      <dgm:prSet presAssocID="{98E51076-DCF6-464D-8018-9E4B7FF8027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CE4A29A-AFA7-404E-974C-FD4B3901C917}" type="pres">
      <dgm:prSet presAssocID="{9727B775-F645-C046-84E7-28A0A328D67B}" presName="Accent3" presStyleCnt="0"/>
      <dgm:spPr/>
    </dgm:pt>
    <dgm:pt modelId="{1DB82F2D-F46F-0F46-8A37-1084DC7192CE}" type="pres">
      <dgm:prSet presAssocID="{9727B775-F645-C046-84E7-28A0A328D67B}" presName="Accent" presStyleLbl="node1" presStyleIdx="2" presStyleCnt="3"/>
      <dgm:spPr/>
    </dgm:pt>
    <dgm:pt modelId="{315C4F7C-8C55-AA45-9634-285347327A98}" type="pres">
      <dgm:prSet presAssocID="{9727B775-F645-C046-84E7-28A0A328D6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045E3B-4405-294A-B7D6-D2548B4BD0A7}" type="presOf" srcId="{CFECD34D-D1A6-4247-948F-D435D4753309}" destId="{EEF06095-DA50-5442-9BC0-4BF8C45025AA}" srcOrd="0" destOrd="0" presId="urn:microsoft.com/office/officeart/2009/layout/CircleArrowProcess"/>
    <dgm:cxn modelId="{7098C24A-62A6-1C49-A12E-9F1C64FEB7EF}" srcId="{6E996309-1EB8-B44C-BB2A-34C68B8FFF3D}" destId="{98E51076-DCF6-464D-8018-9E4B7FF80277}" srcOrd="1" destOrd="0" parTransId="{08509175-581B-464B-A0C1-FCAE6F1EA347}" sibTransId="{D72E3CAB-75EA-6C4C-A6A2-1A1FB6A0E4C1}"/>
    <dgm:cxn modelId="{206E644E-DECA-ED41-B266-F2817F45BC96}" type="presOf" srcId="{9727B775-F645-C046-84E7-28A0A328D67B}" destId="{315C4F7C-8C55-AA45-9634-285347327A98}" srcOrd="0" destOrd="0" presId="urn:microsoft.com/office/officeart/2009/layout/CircleArrowProcess"/>
    <dgm:cxn modelId="{D81EDB53-B24F-3240-8345-86614E6CB949}" srcId="{6E996309-1EB8-B44C-BB2A-34C68B8FFF3D}" destId="{CFECD34D-D1A6-4247-948F-D435D4753309}" srcOrd="0" destOrd="0" parTransId="{1BC34F63-B40D-0D45-AB95-13CDC13FEE24}" sibTransId="{640DE79F-EF49-F04E-BA37-6D6BAACDD814}"/>
    <dgm:cxn modelId="{9C49BBA9-C37D-CB4C-9086-6A8179CBAF99}" type="presOf" srcId="{98E51076-DCF6-464D-8018-9E4B7FF80277}" destId="{5C9596F4-408D-EA4D-8D78-9C6A63AC6F27}" srcOrd="0" destOrd="0" presId="urn:microsoft.com/office/officeart/2009/layout/CircleArrowProcess"/>
    <dgm:cxn modelId="{CDCD47DC-87FB-B549-B69C-A59C2624E487}" srcId="{6E996309-1EB8-B44C-BB2A-34C68B8FFF3D}" destId="{9727B775-F645-C046-84E7-28A0A328D67B}" srcOrd="2" destOrd="0" parTransId="{1D58DC89-4CFF-1C47-821F-F53E52DE5897}" sibTransId="{6616CC10-571F-ED4C-AE42-FE0FA925798B}"/>
    <dgm:cxn modelId="{5B1103FF-F6FF-D644-951F-F38540A230EE}" type="presOf" srcId="{6E996309-1EB8-B44C-BB2A-34C68B8FFF3D}" destId="{7B215635-E17A-4049-9B35-0AD63588D255}" srcOrd="0" destOrd="0" presId="urn:microsoft.com/office/officeart/2009/layout/CircleArrowProcess"/>
    <dgm:cxn modelId="{3EFC1AF6-77D8-9446-A715-13D21C0515A0}" type="presParOf" srcId="{7B215635-E17A-4049-9B35-0AD63588D255}" destId="{B47F6F72-6D47-E44A-AC44-00DD246D0849}" srcOrd="0" destOrd="0" presId="urn:microsoft.com/office/officeart/2009/layout/CircleArrowProcess"/>
    <dgm:cxn modelId="{DD722FC4-9EA7-9841-910F-CFEF8BABCE3A}" type="presParOf" srcId="{B47F6F72-6D47-E44A-AC44-00DD246D0849}" destId="{5707B7FD-5742-EF42-BAA2-80AFD0A567D8}" srcOrd="0" destOrd="0" presId="urn:microsoft.com/office/officeart/2009/layout/CircleArrowProcess"/>
    <dgm:cxn modelId="{9C492D85-59B9-1D47-AD97-1BD31DB0B915}" type="presParOf" srcId="{7B215635-E17A-4049-9B35-0AD63588D255}" destId="{EEF06095-DA50-5442-9BC0-4BF8C45025AA}" srcOrd="1" destOrd="0" presId="urn:microsoft.com/office/officeart/2009/layout/CircleArrowProcess"/>
    <dgm:cxn modelId="{B7A2D9A3-2CD3-DA43-BA9B-21EC6BD8B5D6}" type="presParOf" srcId="{7B215635-E17A-4049-9B35-0AD63588D255}" destId="{5162520B-4A9A-4045-BD61-324654655BB5}" srcOrd="2" destOrd="0" presId="urn:microsoft.com/office/officeart/2009/layout/CircleArrowProcess"/>
    <dgm:cxn modelId="{4A23747E-82A5-9E46-A130-BC34AD3D7BA4}" type="presParOf" srcId="{5162520B-4A9A-4045-BD61-324654655BB5}" destId="{D9B2F24B-64AE-1D4E-AA55-D2762D59C3F9}" srcOrd="0" destOrd="0" presId="urn:microsoft.com/office/officeart/2009/layout/CircleArrowProcess"/>
    <dgm:cxn modelId="{2B5C306F-DB90-8842-B55B-7A5D3B26A2D0}" type="presParOf" srcId="{7B215635-E17A-4049-9B35-0AD63588D255}" destId="{5C9596F4-408D-EA4D-8D78-9C6A63AC6F27}" srcOrd="3" destOrd="0" presId="urn:microsoft.com/office/officeart/2009/layout/CircleArrowProcess"/>
    <dgm:cxn modelId="{9E7C0502-BFE5-9945-87D3-99C3B3B1F889}" type="presParOf" srcId="{7B215635-E17A-4049-9B35-0AD63588D255}" destId="{0CE4A29A-AFA7-404E-974C-FD4B3901C917}" srcOrd="4" destOrd="0" presId="urn:microsoft.com/office/officeart/2009/layout/CircleArrowProcess"/>
    <dgm:cxn modelId="{56118E47-DDC5-C64E-9203-48EC40B7F5AF}" type="presParOf" srcId="{0CE4A29A-AFA7-404E-974C-FD4B3901C917}" destId="{1DB82F2D-F46F-0F46-8A37-1084DC7192CE}" srcOrd="0" destOrd="0" presId="urn:microsoft.com/office/officeart/2009/layout/CircleArrowProcess"/>
    <dgm:cxn modelId="{73DACF16-6606-B446-B471-B4301BD179E3}" type="presParOf" srcId="{7B215635-E17A-4049-9B35-0AD63588D255}" destId="{315C4F7C-8C55-AA45-9634-285347327A9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A87A9-65CB-4317-A11E-AD493D1A42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16A8D-143E-4AF1-8CC9-D3744DBEA0C3}">
      <dgm:prSet/>
      <dgm:spPr/>
      <dgm:t>
        <a:bodyPr/>
        <a:lstStyle/>
        <a:p>
          <a:pPr algn="ctr"/>
          <a:r>
            <a:rPr lang="en-GB" dirty="0"/>
            <a:t>Thank you!</a:t>
          </a:r>
          <a:endParaRPr lang="en-US" dirty="0"/>
        </a:p>
      </dgm:t>
    </dgm:pt>
    <dgm:pt modelId="{8AA7F85A-4C36-4092-8B50-DAFDEF7060A4}" type="parTrans" cxnId="{5B776413-CC15-4C51-A6F8-7F9E55809F66}">
      <dgm:prSet/>
      <dgm:spPr/>
      <dgm:t>
        <a:bodyPr/>
        <a:lstStyle/>
        <a:p>
          <a:endParaRPr lang="en-US"/>
        </a:p>
      </dgm:t>
    </dgm:pt>
    <dgm:pt modelId="{DE522B55-39AE-4758-80ED-CBE6E525727C}" type="sibTrans" cxnId="{5B776413-CC15-4C51-A6F8-7F9E55809F66}">
      <dgm:prSet/>
      <dgm:spPr/>
      <dgm:t>
        <a:bodyPr/>
        <a:lstStyle/>
        <a:p>
          <a:endParaRPr lang="en-US"/>
        </a:p>
      </dgm:t>
    </dgm:pt>
    <dgm:pt modelId="{0D395D01-427A-874D-9112-4364DB863FFA}" type="pres">
      <dgm:prSet presAssocID="{345A87A9-65CB-4317-A11E-AD493D1A427B}" presName="vert0" presStyleCnt="0">
        <dgm:presLayoutVars>
          <dgm:dir/>
          <dgm:animOne val="branch"/>
          <dgm:animLvl val="lvl"/>
        </dgm:presLayoutVars>
      </dgm:prSet>
      <dgm:spPr/>
    </dgm:pt>
    <dgm:pt modelId="{AC722BBC-E4AD-874F-BE9D-F724D16DCB44}" type="pres">
      <dgm:prSet presAssocID="{B3216A8D-143E-4AF1-8CC9-D3744DBEA0C3}" presName="thickLine" presStyleLbl="alignNode1" presStyleIdx="0" presStyleCnt="1"/>
      <dgm:spPr/>
    </dgm:pt>
    <dgm:pt modelId="{52D1B1D7-BA27-014E-83AC-40ECE5AAF200}" type="pres">
      <dgm:prSet presAssocID="{B3216A8D-143E-4AF1-8CC9-D3744DBEA0C3}" presName="horz1" presStyleCnt="0"/>
      <dgm:spPr/>
    </dgm:pt>
    <dgm:pt modelId="{C54630DA-CB6A-7B4E-AAAC-8CDD04742768}" type="pres">
      <dgm:prSet presAssocID="{B3216A8D-143E-4AF1-8CC9-D3744DBEA0C3}" presName="tx1" presStyleLbl="revTx" presStyleIdx="0" presStyleCnt="1" custLinFactY="-100000" custLinFactNeighborX="0" custLinFactNeighborY="-111892"/>
      <dgm:spPr/>
    </dgm:pt>
    <dgm:pt modelId="{B2CA3FBE-D855-554F-A68A-3B59A0ACCAB3}" type="pres">
      <dgm:prSet presAssocID="{B3216A8D-143E-4AF1-8CC9-D3744DBEA0C3}" presName="vert1" presStyleCnt="0"/>
      <dgm:spPr/>
    </dgm:pt>
  </dgm:ptLst>
  <dgm:cxnLst>
    <dgm:cxn modelId="{DF1BD101-A858-AD4A-90EE-40A5DF753E9A}" type="presOf" srcId="{345A87A9-65CB-4317-A11E-AD493D1A427B}" destId="{0D395D01-427A-874D-9112-4364DB863FFA}" srcOrd="0" destOrd="0" presId="urn:microsoft.com/office/officeart/2008/layout/LinedList"/>
    <dgm:cxn modelId="{5B776413-CC15-4C51-A6F8-7F9E55809F66}" srcId="{345A87A9-65CB-4317-A11E-AD493D1A427B}" destId="{B3216A8D-143E-4AF1-8CC9-D3744DBEA0C3}" srcOrd="0" destOrd="0" parTransId="{8AA7F85A-4C36-4092-8B50-DAFDEF7060A4}" sibTransId="{DE522B55-39AE-4758-80ED-CBE6E525727C}"/>
    <dgm:cxn modelId="{EAD068DF-2B6A-C042-9CF1-A02A3A44DB9B}" type="presOf" srcId="{B3216A8D-143E-4AF1-8CC9-D3744DBEA0C3}" destId="{C54630DA-CB6A-7B4E-AAAC-8CDD04742768}" srcOrd="0" destOrd="0" presId="urn:microsoft.com/office/officeart/2008/layout/LinedList"/>
    <dgm:cxn modelId="{55F2A8D0-0C11-9040-88D8-81A2E03C67A0}" type="presParOf" srcId="{0D395D01-427A-874D-9112-4364DB863FFA}" destId="{AC722BBC-E4AD-874F-BE9D-F724D16DCB44}" srcOrd="0" destOrd="0" presId="urn:microsoft.com/office/officeart/2008/layout/LinedList"/>
    <dgm:cxn modelId="{92C43748-97BB-7149-AD72-3E185CD77D8D}" type="presParOf" srcId="{0D395D01-427A-874D-9112-4364DB863FFA}" destId="{52D1B1D7-BA27-014E-83AC-40ECE5AAF200}" srcOrd="1" destOrd="0" presId="urn:microsoft.com/office/officeart/2008/layout/LinedList"/>
    <dgm:cxn modelId="{D8B205A1-1E8C-1F4D-B523-04349BC1D224}" type="presParOf" srcId="{52D1B1D7-BA27-014E-83AC-40ECE5AAF200}" destId="{C54630DA-CB6A-7B4E-AAAC-8CDD04742768}" srcOrd="0" destOrd="0" presId="urn:microsoft.com/office/officeart/2008/layout/LinedList"/>
    <dgm:cxn modelId="{54C4B81D-E703-5E4E-B013-E477FA34BBF9}" type="presParOf" srcId="{52D1B1D7-BA27-014E-83AC-40ECE5AAF200}" destId="{B2CA3FBE-D855-554F-A68A-3B59A0ACC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B7FD-5742-EF42-BAA2-80AFD0A567D8}">
      <dsp:nvSpPr>
        <dsp:cNvPr id="0" name=""/>
        <dsp:cNvSpPr/>
      </dsp:nvSpPr>
      <dsp:spPr>
        <a:xfrm>
          <a:off x="1724464" y="374614"/>
          <a:ext cx="2984327" cy="29847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6095-DA50-5442-9BC0-4BF8C45025AA}">
      <dsp:nvSpPr>
        <dsp:cNvPr id="0" name=""/>
        <dsp:cNvSpPr/>
      </dsp:nvSpPr>
      <dsp:spPr>
        <a:xfrm>
          <a:off x="2384099" y="1452211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1</a:t>
          </a:r>
        </a:p>
      </dsp:txBody>
      <dsp:txXfrm>
        <a:off x="2384099" y="1452211"/>
        <a:ext cx="1658333" cy="828968"/>
      </dsp:txXfrm>
    </dsp:sp>
    <dsp:sp modelId="{D9B2F24B-64AE-1D4E-AA55-D2762D59C3F9}">
      <dsp:nvSpPr>
        <dsp:cNvPr id="0" name=""/>
        <dsp:cNvSpPr/>
      </dsp:nvSpPr>
      <dsp:spPr>
        <a:xfrm>
          <a:off x="895578" y="2089592"/>
          <a:ext cx="2984327" cy="29847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96F4-408D-EA4D-8D78-9C6A63AC6F27}">
      <dsp:nvSpPr>
        <dsp:cNvPr id="0" name=""/>
        <dsp:cNvSpPr/>
      </dsp:nvSpPr>
      <dsp:spPr>
        <a:xfrm>
          <a:off x="1558575" y="3177109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2</a:t>
          </a:r>
        </a:p>
      </dsp:txBody>
      <dsp:txXfrm>
        <a:off x="1558575" y="3177109"/>
        <a:ext cx="1658333" cy="828968"/>
      </dsp:txXfrm>
    </dsp:sp>
    <dsp:sp modelId="{1DB82F2D-F46F-0F46-8A37-1084DC7192CE}">
      <dsp:nvSpPr>
        <dsp:cNvPr id="0" name=""/>
        <dsp:cNvSpPr/>
      </dsp:nvSpPr>
      <dsp:spPr>
        <a:xfrm>
          <a:off x="1936870" y="4009798"/>
          <a:ext cx="2563999" cy="256502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F7C-8C55-AA45-9634-285347327A98}">
      <dsp:nvSpPr>
        <dsp:cNvPr id="0" name=""/>
        <dsp:cNvSpPr/>
      </dsp:nvSpPr>
      <dsp:spPr>
        <a:xfrm>
          <a:off x="2388022" y="4904488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3</a:t>
          </a:r>
        </a:p>
      </dsp:txBody>
      <dsp:txXfrm>
        <a:off x="2388022" y="4904488"/>
        <a:ext cx="1658333" cy="828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2BBC-E4AD-874F-BE9D-F724D16DCB44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630DA-CB6A-7B4E-AAAC-8CDD04742768}">
      <dsp:nvSpPr>
        <dsp:cNvPr id="0" name=""/>
        <dsp:cNvSpPr/>
      </dsp:nvSpPr>
      <dsp:spPr>
        <a:xfrm>
          <a:off x="0" y="0"/>
          <a:ext cx="6513603" cy="1281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Thank you!</a:t>
          </a:r>
          <a:endParaRPr lang="en-US" sz="5900" kern="1200" dirty="0"/>
        </a:p>
      </dsp:txBody>
      <dsp:txXfrm>
        <a:off x="0" y="0"/>
        <a:ext cx="6513603" cy="12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B369-47D0-9242-BF62-9CB3085F2C80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CDE-2CE7-C742-AC70-198143ED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AFCDE-2CE7-C742-AC70-198143ED78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15% not satisfied: too much texts (people are more illustrative), embedded calculation tool is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https://en.wiktionary.org/wiki/scream_blue_murd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tif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n.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79B89-18BF-1A4A-8E22-82C667C7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989672" y="-32795"/>
            <a:ext cx="6890795" cy="689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1155923"/>
            <a:ext cx="9248291" cy="153647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002060"/>
                </a:solidFill>
              </a:rPr>
              <a:t>Happy Mortgage</a:t>
            </a:r>
            <a:endParaRPr lang="fr-CH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8" y="4874196"/>
            <a:ext cx="9144000" cy="1655762"/>
          </a:xfrm>
        </p:spPr>
        <p:txBody>
          <a:bodyPr/>
          <a:lstStyle/>
          <a:p>
            <a:r>
              <a:rPr lang="fr-CH" sz="1800" b="1" dirty="0"/>
              <a:t>Final Pitch for Agile Business </a:t>
            </a:r>
            <a:r>
              <a:rPr lang="fr-CH" sz="1800" b="1" dirty="0" err="1"/>
              <a:t>Analysis</a:t>
            </a:r>
            <a:r>
              <a:rPr lang="fr-CH" sz="1800" b="1" dirty="0"/>
              <a:t> Project</a:t>
            </a:r>
          </a:p>
          <a:p>
            <a:r>
              <a:rPr lang="fr-CH" sz="1800" dirty="0"/>
              <a:t>Group Nr.9.: </a:t>
            </a:r>
            <a:r>
              <a:rPr lang="en-GB" sz="1800" dirty="0"/>
              <a:t>Gaël Feyertag, </a:t>
            </a:r>
            <a:r>
              <a:rPr lang="fr-CH" sz="1800" dirty="0" err="1"/>
              <a:t>Anuradha</a:t>
            </a:r>
            <a:r>
              <a:rPr lang="fr-CH" sz="1800" dirty="0"/>
              <a:t> </a:t>
            </a:r>
            <a:r>
              <a:rPr lang="fr-CH" sz="1800" dirty="0" err="1"/>
              <a:t>Kishore</a:t>
            </a:r>
            <a:r>
              <a:rPr lang="fr-CH" sz="1800" dirty="0"/>
              <a:t>, Anh </a:t>
            </a:r>
            <a:r>
              <a:rPr lang="fr-CH" sz="1800" dirty="0" err="1"/>
              <a:t>Ngoc</a:t>
            </a:r>
            <a:r>
              <a:rPr lang="fr-CH" sz="1800" dirty="0"/>
              <a:t> </a:t>
            </a:r>
            <a:r>
              <a:rPr lang="fr-CH" sz="1800" dirty="0" err="1"/>
              <a:t>Tran</a:t>
            </a:r>
            <a:r>
              <a:rPr lang="fr-CH" sz="1800" dirty="0"/>
              <a:t>, </a:t>
            </a:r>
            <a:r>
              <a:rPr lang="fr-CH" sz="1800" dirty="0" err="1"/>
              <a:t>Agnes</a:t>
            </a:r>
            <a:r>
              <a:rPr lang="fr-CH" sz="1800" dirty="0"/>
              <a:t> </a:t>
            </a:r>
            <a:r>
              <a:rPr lang="fr-CH" sz="1800" dirty="0" err="1"/>
              <a:t>Pakozdi</a:t>
            </a:r>
            <a:endParaRPr lang="fr-CH" sz="1800" dirty="0"/>
          </a:p>
          <a:p>
            <a:endParaRPr lang="fr-CH" sz="1800" dirty="0"/>
          </a:p>
          <a:p>
            <a:r>
              <a:rPr lang="en-US" sz="1800" dirty="0"/>
              <a:t>20th December 2019</a:t>
            </a:r>
            <a:endParaRPr lang="fr-CH" sz="1800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D4CD-8E7B-604F-9BF3-855F15B240DC}"/>
              </a:ext>
            </a:extLst>
          </p:cNvPr>
          <p:cNvSpPr txBox="1"/>
          <p:nvPr/>
        </p:nvSpPr>
        <p:spPr>
          <a:xfrm>
            <a:off x="2764584" y="2950937"/>
            <a:ext cx="751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Mortgage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transparency for the customer’s happiness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5" y="444234"/>
            <a:ext cx="3513221" cy="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Need</a:t>
            </a:r>
            <a:endParaRPr lang="fr-CH" sz="41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person making a face for the camera&#10;&#10;Description automatically generated">
            <a:extLst>
              <a:ext uri="{FF2B5EF4-FFF2-40B4-BE49-F238E27FC236}">
                <a16:creationId xmlns:a16="http://schemas.microsoft.com/office/drawing/2014/main" id="{07139632-9D7A-134C-8014-EB011696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394" y="547648"/>
            <a:ext cx="3712709" cy="5661882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294" y="624423"/>
            <a:ext cx="6032311" cy="59821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You want to understand the mortgage system? </a:t>
            </a:r>
            <a:r>
              <a:rPr lang="en-US" b="1" dirty="0">
                <a:solidFill>
                  <a:schemeClr val="accent6"/>
                </a:solidFill>
              </a:rPr>
              <a:t>Good luck!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Take your chance: Google search</a:t>
            </a:r>
          </a:p>
          <a:p>
            <a:pPr lvl="2"/>
            <a:r>
              <a:rPr lang="en-US" dirty="0"/>
              <a:t>Who else than Google is reliable?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Who should you trust? </a:t>
            </a:r>
          </a:p>
          <a:p>
            <a:pPr lvl="2"/>
            <a:r>
              <a:rPr lang="en-US" dirty="0"/>
              <a:t>Ask friends, family members, colleagues and get twice as many opinions as asked persons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you have time?</a:t>
            </a:r>
          </a:p>
          <a:p>
            <a:pPr lvl="2"/>
            <a:r>
              <a:rPr lang="en-US" dirty="0"/>
              <a:t>Find and analyze more than 100! financial institution’s offers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Contact real estate agents, lawyers, mortgage advisors?</a:t>
            </a:r>
          </a:p>
          <a:p>
            <a:pPr lvl="2"/>
            <a:r>
              <a:rPr lang="en-US" dirty="0"/>
              <a:t>And find out later you lost 2 hours of your life for random, complicated and hazardous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0B8853-28F9-A24A-9FE4-243195DD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023547"/>
              </p:ext>
            </p:extLst>
          </p:nvPr>
        </p:nvGraphicFramePr>
        <p:xfrm>
          <a:off x="1657820" y="-91440"/>
          <a:ext cx="5604371" cy="694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9575E1F-F8D5-9142-8CDF-3ADC7A18D393}"/>
              </a:ext>
            </a:extLst>
          </p:cNvPr>
          <p:cNvSpPr/>
          <p:nvPr/>
        </p:nvSpPr>
        <p:spPr>
          <a:xfrm>
            <a:off x="9515061" y="456386"/>
            <a:ext cx="2496470" cy="62359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2000" dirty="0"/>
              <a:t>DELIVERABLES</a:t>
            </a:r>
            <a:endParaRPr lang="de-CH" sz="1400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CA880DA7-4BBA-6241-88CC-FD19D405B00E}"/>
              </a:ext>
            </a:extLst>
          </p:cNvPr>
          <p:cNvSpPr txBox="1"/>
          <p:nvPr/>
        </p:nvSpPr>
        <p:spPr>
          <a:xfrm>
            <a:off x="6417516" y="1076918"/>
            <a:ext cx="27047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not satisfied?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information needed?</a:t>
            </a:r>
            <a:endParaRPr lang="de-CH" sz="1600" dirty="0"/>
          </a:p>
        </p:txBody>
      </p:sp>
      <p:sp>
        <p:nvSpPr>
          <p:cNvPr id="7" name="Textfeld 12">
            <a:extLst>
              <a:ext uri="{FF2B5EF4-FFF2-40B4-BE49-F238E27FC236}">
                <a16:creationId xmlns:a16="http://schemas.microsoft.com/office/drawing/2014/main" id="{B3C73895-F435-F44D-9D52-CD064E4A9873}"/>
              </a:ext>
            </a:extLst>
          </p:cNvPr>
          <p:cNvSpPr txBox="1"/>
          <p:nvPr/>
        </p:nvSpPr>
        <p:spPr>
          <a:xfrm>
            <a:off x="6417516" y="2971246"/>
            <a:ext cx="2659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r>
              <a:rPr lang="de-CH" sz="1600" dirty="0"/>
              <a:t> + 1 </a:t>
            </a:r>
            <a:r>
              <a:rPr lang="de-CH" sz="1600" dirty="0" err="1"/>
              <a:t>Advisor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channel to deliver information?</a:t>
            </a:r>
            <a:endParaRPr lang="de-CH" sz="1600" dirty="0"/>
          </a:p>
          <a:p>
            <a:endParaRPr lang="de-CH" sz="2000" dirty="0"/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FAD9A3DC-3D2E-B841-BEDD-005BAFA210CC}"/>
              </a:ext>
            </a:extLst>
          </p:cNvPr>
          <p:cNvSpPr txBox="1"/>
          <p:nvPr/>
        </p:nvSpPr>
        <p:spPr>
          <a:xfrm>
            <a:off x="6417516" y="4903990"/>
            <a:ext cx="2970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3 &amp; </a:t>
            </a:r>
            <a:r>
              <a:rPr lang="de-CH" sz="2000" b="1" dirty="0" err="1"/>
              <a:t>Prototypes</a:t>
            </a:r>
            <a:endParaRPr lang="de-CH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4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this what you are looking for?</a:t>
            </a:r>
          </a:p>
        </p:txBody>
      </p:sp>
      <p:sp>
        <p:nvSpPr>
          <p:cNvPr id="9" name="Rechteck 7">
            <a:extLst>
              <a:ext uri="{FF2B5EF4-FFF2-40B4-BE49-F238E27FC236}">
                <a16:creationId xmlns:a16="http://schemas.microsoft.com/office/drawing/2014/main" id="{32D15ABE-C925-C940-8A1B-9CDE0467F3F3}"/>
              </a:ext>
            </a:extLst>
          </p:cNvPr>
          <p:cNvSpPr/>
          <p:nvPr/>
        </p:nvSpPr>
        <p:spPr>
          <a:xfrm>
            <a:off x="9813458" y="1121372"/>
            <a:ext cx="1809549" cy="10498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What</a:t>
            </a:r>
            <a:r>
              <a:rPr lang="de-CH" dirty="0"/>
              <a:t> Information </a:t>
            </a:r>
          </a:p>
          <a:p>
            <a:pPr algn="ctr"/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11041E-E056-1747-972A-3C36E9F88A2B}"/>
              </a:ext>
            </a:extLst>
          </p:cNvPr>
          <p:cNvSpPr/>
          <p:nvPr/>
        </p:nvSpPr>
        <p:spPr>
          <a:xfrm>
            <a:off x="9858521" y="2864604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channel</a:t>
            </a:r>
            <a:r>
              <a:rPr lang="de-CH" dirty="0"/>
              <a:t>: </a:t>
            </a:r>
            <a:r>
              <a:rPr lang="de-CH" dirty="0" err="1"/>
              <a:t>website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chatbot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7D3443-1880-F747-AFF8-1976A0377457}"/>
              </a:ext>
            </a:extLst>
          </p:cNvPr>
          <p:cNvSpPr/>
          <p:nvPr/>
        </p:nvSpPr>
        <p:spPr>
          <a:xfrm>
            <a:off x="9858521" y="4820731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with high satisfaction rate (85%)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B303C-39BC-D64B-8FEB-FB17FBAD1C71}"/>
              </a:ext>
            </a:extLst>
          </p:cNvPr>
          <p:cNvSpPr/>
          <p:nvPr/>
        </p:nvSpPr>
        <p:spPr>
          <a:xfrm>
            <a:off x="132522" y="456387"/>
            <a:ext cx="2531165" cy="62359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14FFDDFD-2C60-1247-B908-DDF134331FA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C3BCCD-74EA-D648-B1BB-BE754E2471A3}"/>
              </a:ext>
            </a:extLst>
          </p:cNvPr>
          <p:cNvSpPr txBox="1"/>
          <p:nvPr/>
        </p:nvSpPr>
        <p:spPr>
          <a:xfrm>
            <a:off x="132522" y="2519636"/>
            <a:ext cx="2501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8715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solidFill>
                  <a:schemeClr val="bg1"/>
                </a:solidFill>
              </a:rPr>
              <a:t>Benefits &amp;</a:t>
            </a:r>
            <a:br>
              <a:rPr lang="en-US" sz="4100" dirty="0">
                <a:solidFill>
                  <a:schemeClr val="bg1"/>
                </a:solidFill>
              </a:rPr>
            </a:br>
            <a:r>
              <a:rPr lang="en-US" sz="4100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001030"/>
            <a:ext cx="3644635" cy="5333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For Customers </a:t>
            </a: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algn="just"/>
            <a:r>
              <a:rPr lang="en-US" sz="2000" dirty="0"/>
              <a:t>Quick information access </a:t>
            </a:r>
          </a:p>
          <a:p>
            <a:pPr algn="just"/>
            <a:r>
              <a:rPr lang="en-US" sz="2000" dirty="0"/>
              <a:t>Saves time </a:t>
            </a:r>
          </a:p>
          <a:p>
            <a:pPr algn="just"/>
            <a:r>
              <a:rPr lang="en-US" sz="2000" dirty="0"/>
              <a:t>Real time assistance </a:t>
            </a:r>
          </a:p>
          <a:p>
            <a:pPr algn="just"/>
            <a:r>
              <a:rPr lang="en-US" sz="2000" dirty="0"/>
              <a:t>Options for query resolution</a:t>
            </a:r>
          </a:p>
          <a:p>
            <a:pPr algn="just"/>
            <a:r>
              <a:rPr lang="en-US" sz="2000" dirty="0"/>
              <a:t>Mortgage process knowledge </a:t>
            </a:r>
          </a:p>
          <a:p>
            <a:pPr algn="just"/>
            <a:r>
              <a:rPr lang="en-US" sz="2000" dirty="0"/>
              <a:t>Increasing transparency</a:t>
            </a:r>
          </a:p>
          <a:p>
            <a:pPr algn="just"/>
            <a:r>
              <a:rPr lang="en-US" sz="2000" dirty="0"/>
              <a:t>Improve trust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8281689" y="1001030"/>
            <a:ext cx="3644635" cy="5333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Moneypark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Subscription based business model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profitability and reduce cost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Generate more leads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Create the customer community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Facilitate mortgage transparency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Assist fair competition</a:t>
            </a:r>
          </a:p>
          <a:p>
            <a:pPr marL="1143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AE61B2-BB0F-704D-8AEA-8E5E524AA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7129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56846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949532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8552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Re(insurance)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 Broker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SwissRe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Moneypark</a:t>
                      </a:r>
                      <a:r>
                        <a:rPr lang="en-US" dirty="0"/>
                        <a:t> -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5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Hypoguide</a:t>
                      </a:r>
                      <a:r>
                        <a:rPr lang="en-US" dirty="0"/>
                        <a:t> – 63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Cantonal 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Comparis</a:t>
                      </a:r>
                      <a:r>
                        <a:rPr lang="en-US" dirty="0"/>
                        <a:t> – 47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254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A4555A-73C9-9B41-B31D-18FA7181173C}"/>
              </a:ext>
            </a:extLst>
          </p:cNvPr>
          <p:cNvSpPr txBox="1"/>
          <p:nvPr/>
        </p:nvSpPr>
        <p:spPr>
          <a:xfrm>
            <a:off x="1005840" y="362331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 AND MANY MORE…..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CA192-EE28-EF47-99F2-F67B4B2F0DA1}"/>
              </a:ext>
            </a:extLst>
          </p:cNvPr>
          <p:cNvSpPr txBox="1"/>
          <p:nvPr/>
        </p:nvSpPr>
        <p:spPr>
          <a:xfrm>
            <a:off x="1540895" y="571883"/>
            <a:ext cx="941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Competition is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BIG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27869230-25D9-B447-8584-6AB1EA06D8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C1913B-3D0A-6C46-9795-6E5F70A51B80}"/>
              </a:ext>
            </a:extLst>
          </p:cNvPr>
          <p:cNvGrpSpPr/>
          <p:nvPr/>
        </p:nvGrpSpPr>
        <p:grpSpPr>
          <a:xfrm>
            <a:off x="684143" y="1772212"/>
            <a:ext cx="10823713" cy="4401205"/>
            <a:chOff x="684143" y="1772212"/>
            <a:chExt cx="10823713" cy="44012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0BAB2B-1E27-704F-A777-D1A3CD035A2C}"/>
                </a:ext>
              </a:extLst>
            </p:cNvPr>
            <p:cNvSpPr txBox="1"/>
            <p:nvPr/>
          </p:nvSpPr>
          <p:spPr>
            <a:xfrm>
              <a:off x="684143" y="1772212"/>
              <a:ext cx="10823713" cy="44012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Still </a:t>
              </a:r>
              <a:r>
                <a:rPr lang="en-US" sz="4000" b="1" dirty="0">
                  <a:solidFill>
                    <a:schemeClr val="accent6">
                      <a:lumMod val="75000"/>
                    </a:schemeClr>
                  </a:solidFill>
                </a:rPr>
                <a:t>MISSING</a:t>
              </a:r>
              <a:r>
                <a:rPr lang="en-US" sz="4000" b="1" dirty="0"/>
                <a:t> points: </a:t>
              </a:r>
            </a:p>
            <a:p>
              <a:endParaRPr lang="en-US" sz="4000" b="1" dirty="0"/>
            </a:p>
            <a:p>
              <a:pPr lvl="1"/>
              <a:r>
                <a:rPr lang="en-US" sz="4000" b="1" dirty="0"/>
                <a:t> 		Transparency</a:t>
              </a:r>
            </a:p>
            <a:p>
              <a:pPr lvl="1"/>
              <a:endParaRPr lang="en-US" sz="4000" b="1" dirty="0"/>
            </a:p>
            <a:p>
              <a:pPr lvl="1"/>
              <a:r>
                <a:rPr lang="en-US" sz="4000" b="1" dirty="0"/>
                <a:t> 		 Trust from clients</a:t>
              </a:r>
            </a:p>
            <a:p>
              <a:pPr lvl="1"/>
              <a:endParaRPr lang="en-US" sz="4000" b="1" dirty="0"/>
            </a:p>
            <a:p>
              <a:pPr lvl="1"/>
              <a:r>
                <a:rPr lang="en-US" sz="4000" b="1" dirty="0"/>
                <a:t>		Quality and unbiased advice from brokers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45FEC0-3B08-4345-BCA9-9B822C20D89A}"/>
                </a:ext>
              </a:extLst>
            </p:cNvPr>
            <p:cNvGrpSpPr/>
            <p:nvPr/>
          </p:nvGrpSpPr>
          <p:grpSpPr>
            <a:xfrm>
              <a:off x="1481488" y="2893576"/>
              <a:ext cx="1015446" cy="3254207"/>
              <a:chOff x="1481488" y="2893576"/>
              <a:chExt cx="1015446" cy="3254207"/>
            </a:xfrm>
          </p:grpSpPr>
          <p:pic>
            <p:nvPicPr>
              <p:cNvPr id="14" name="Graphic 13" descr="Eye">
                <a:extLst>
                  <a:ext uri="{FF2B5EF4-FFF2-40B4-BE49-F238E27FC236}">
                    <a16:creationId xmlns:a16="http://schemas.microsoft.com/office/drawing/2014/main" id="{828E743B-55FC-E146-ABC9-0253F4EB0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81488" y="28935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phic 15" descr="Lightning bolt">
                <a:extLst>
                  <a:ext uri="{FF2B5EF4-FFF2-40B4-BE49-F238E27FC236}">
                    <a16:creationId xmlns:a16="http://schemas.microsoft.com/office/drawing/2014/main" id="{2BDE5D8E-8732-364C-B01C-E643423C1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81488" y="41202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Scales of justice">
                <a:extLst>
                  <a:ext uri="{FF2B5EF4-FFF2-40B4-BE49-F238E27FC236}">
                    <a16:creationId xmlns:a16="http://schemas.microsoft.com/office/drawing/2014/main" id="{BF748F20-FF09-CF44-A386-8D32406CF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82534" y="5233383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273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We are better!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105" y="142062"/>
            <a:ext cx="7088355" cy="622096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Mortgage Happiness fulfills the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6"/>
                </a:solidFill>
              </a:rPr>
              <a:t>MISSING</a:t>
            </a:r>
            <a:r>
              <a:rPr lang="en-US" sz="3600" b="1" dirty="0"/>
              <a:t> elements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 – </a:t>
            </a:r>
            <a:r>
              <a:rPr lang="en-US" dirty="0">
                <a:solidFill>
                  <a:schemeClr val="accent6"/>
                </a:solidFill>
              </a:rPr>
              <a:t>EVERY</a:t>
            </a:r>
            <a:r>
              <a:rPr lang="en-US" dirty="0"/>
              <a:t>(!!!) Details are shared</a:t>
            </a:r>
          </a:p>
          <a:p>
            <a:endParaRPr lang="en-US" dirty="0"/>
          </a:p>
          <a:p>
            <a:r>
              <a:rPr lang="en-US" b="1" dirty="0"/>
              <a:t>Trust from clients </a:t>
            </a:r>
            <a:r>
              <a:rPr lang="en-US" dirty="0"/>
              <a:t>– Clear and understandable communication! </a:t>
            </a:r>
          </a:p>
          <a:p>
            <a:endParaRPr lang="en-US" dirty="0"/>
          </a:p>
          <a:p>
            <a:r>
              <a:rPr lang="en-US" b="1" dirty="0"/>
              <a:t>Quality and unbiased advice </a:t>
            </a:r>
            <a:r>
              <a:rPr lang="en-US" dirty="0"/>
              <a:t>– Independent advices!</a:t>
            </a:r>
          </a:p>
          <a:p>
            <a:pPr lvl="1"/>
            <a:r>
              <a:rPr lang="en-US" dirty="0"/>
              <a:t>No intention to sell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Future steps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105" y="336176"/>
            <a:ext cx="7326895" cy="5892104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The prototype was successful, but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still lot to do!</a:t>
            </a:r>
          </a:p>
          <a:p>
            <a:pPr marL="0" indent="0" algn="ctr">
              <a:buNone/>
            </a:pPr>
            <a:r>
              <a:rPr lang="en-US" sz="1600" dirty="0"/>
              <a:t>Link: </a:t>
            </a:r>
            <a:r>
              <a:rPr lang="en-US" sz="1600" dirty="0">
                <a:hlinkClick r:id="rId3"/>
              </a:rPr>
              <a:t>http://www.slan.ch</a:t>
            </a:r>
            <a:r>
              <a:rPr lang="en-US" sz="1600" dirty="0"/>
              <a:t> </a:t>
            </a:r>
            <a:br>
              <a:rPr lang="en-US" b="1" dirty="0"/>
            </a:br>
            <a:endParaRPr lang="en-US" b="1" dirty="0"/>
          </a:p>
          <a:p>
            <a:r>
              <a:rPr lang="en-US" sz="2000" dirty="0" err="1"/>
              <a:t>PoC</a:t>
            </a:r>
            <a:r>
              <a:rPr lang="en-US" sz="2000" dirty="0"/>
              <a:t> and new </a:t>
            </a:r>
            <a:r>
              <a:rPr lang="en-US" sz="2000" dirty="0" err="1"/>
              <a:t>subcription</a:t>
            </a:r>
            <a:r>
              <a:rPr lang="en-US" sz="2000" dirty="0"/>
              <a:t>-based business model</a:t>
            </a:r>
          </a:p>
          <a:p>
            <a:endParaRPr lang="en-US" sz="2000" dirty="0"/>
          </a:p>
          <a:p>
            <a:r>
              <a:rPr lang="en-US" sz="2000" dirty="0"/>
              <a:t>Platform development</a:t>
            </a:r>
          </a:p>
          <a:p>
            <a:endParaRPr lang="en-US" sz="2000" dirty="0"/>
          </a:p>
          <a:p>
            <a:r>
              <a:rPr lang="en-US" sz="2000" dirty="0"/>
              <a:t>Business case</a:t>
            </a:r>
          </a:p>
          <a:p>
            <a:endParaRPr lang="en-US" sz="2000" dirty="0"/>
          </a:p>
          <a:p>
            <a:r>
              <a:rPr lang="en-US" sz="2000" dirty="0"/>
              <a:t>Detailed change strategy and transition management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5791200" y="5226778"/>
            <a:ext cx="1087655" cy="680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7265596" y="5105120"/>
            <a:ext cx="343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/>
              <a:t>We</a:t>
            </a:r>
            <a:r>
              <a:rPr lang="de-CH" i="1" dirty="0"/>
              <a:t> </a:t>
            </a:r>
            <a:r>
              <a:rPr lang="de-CH" i="1" dirty="0" err="1"/>
              <a:t>recommend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management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allow</a:t>
            </a:r>
            <a:r>
              <a:rPr lang="de-CH" i="1" dirty="0"/>
              <a:t> </a:t>
            </a:r>
            <a:r>
              <a:rPr lang="de-CH" i="1" dirty="0" err="1"/>
              <a:t>us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run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project</a:t>
            </a:r>
            <a:r>
              <a:rPr lang="de-CH" i="1" dirty="0"/>
              <a:t> in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next</a:t>
            </a:r>
            <a:r>
              <a:rPr lang="de-CH" i="1" dirty="0"/>
              <a:t> </a:t>
            </a:r>
            <a:r>
              <a:rPr lang="de-CH" i="1" dirty="0" err="1"/>
              <a:t>phase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40753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Q&amp;A</a:t>
            </a:r>
            <a:endParaRPr lang="fr-CH" sz="5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2884-4B94-44C0-8E9A-47667F18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4471"/>
              </p:ext>
            </p:extLst>
          </p:nvPr>
        </p:nvGraphicFramePr>
        <p:xfrm>
          <a:off x="5083464" y="2768935"/>
          <a:ext cx="6513604" cy="12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422</Words>
  <Application>Microsoft Macintosh PowerPoint</Application>
  <PresentationFormat>Widescreen</PresentationFormat>
  <Paragraphs>108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3</vt:lpstr>
      <vt:lpstr>Office Theme</vt:lpstr>
      <vt:lpstr>Happy Mortgage</vt:lpstr>
      <vt:lpstr>Need</vt:lpstr>
      <vt:lpstr>PowerPoint Presentation</vt:lpstr>
      <vt:lpstr>   Benefits &amp; Opportunities</vt:lpstr>
      <vt:lpstr>PowerPoint Presentation</vt:lpstr>
      <vt:lpstr>We are better!</vt:lpstr>
      <vt:lpstr>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Mortgage</dc:title>
  <dc:creator>Tran Ngoc Anh (s)</dc:creator>
  <cp:lastModifiedBy>Tran Ngoc Anh (s)</cp:lastModifiedBy>
  <cp:revision>75</cp:revision>
  <dcterms:created xsi:type="dcterms:W3CDTF">2019-10-03T19:32:46Z</dcterms:created>
  <dcterms:modified xsi:type="dcterms:W3CDTF">2019-12-20T13:52:36Z</dcterms:modified>
</cp:coreProperties>
</file>