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3122-1DEC-4FC5-B19C-9B93D86E4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990846"/>
            <a:ext cx="8915399" cy="1536470"/>
          </a:xfrm>
        </p:spPr>
        <p:txBody>
          <a:bodyPr>
            <a:normAutofit/>
          </a:bodyPr>
          <a:lstStyle/>
          <a:p>
            <a:r>
              <a:rPr lang="en-GB" dirty="0"/>
              <a:t>Mortgage Happiness</a:t>
            </a:r>
            <a:endParaRPr lang="fr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D3D35-7CBA-4445-912D-5D9411A2B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Pitch for Agile Business </a:t>
            </a:r>
            <a:r>
              <a:rPr lang="fr-CH" dirty="0" err="1"/>
              <a:t>Analysis</a:t>
            </a:r>
            <a:r>
              <a:rPr lang="fr-CH" dirty="0"/>
              <a:t> </a:t>
            </a:r>
            <a:r>
              <a:rPr lang="fr-CH" dirty="0" err="1"/>
              <a:t>project</a:t>
            </a:r>
            <a:endParaRPr lang="fr-CH" dirty="0"/>
          </a:p>
          <a:p>
            <a:r>
              <a:rPr lang="fr-CH" dirty="0"/>
              <a:t>Group Nr.9.: </a:t>
            </a:r>
            <a:r>
              <a:rPr lang="en-GB" dirty="0"/>
              <a:t>Gael </a:t>
            </a:r>
            <a:r>
              <a:rPr lang="en-GB" dirty="0" err="1"/>
              <a:t>Feyertag</a:t>
            </a:r>
            <a:r>
              <a:rPr lang="en-GB" dirty="0"/>
              <a:t>, </a:t>
            </a:r>
            <a:r>
              <a:rPr lang="fr-CH" dirty="0" err="1"/>
              <a:t>Anuradha</a:t>
            </a:r>
            <a:r>
              <a:rPr lang="fr-CH" dirty="0"/>
              <a:t> </a:t>
            </a:r>
            <a:r>
              <a:rPr lang="fr-CH" dirty="0" err="1"/>
              <a:t>Kishore</a:t>
            </a:r>
            <a:r>
              <a:rPr lang="fr-CH" dirty="0"/>
              <a:t>, Anh </a:t>
            </a:r>
            <a:r>
              <a:rPr lang="fr-CH" dirty="0" err="1"/>
              <a:t>Ngoc</a:t>
            </a:r>
            <a:r>
              <a:rPr lang="fr-CH" dirty="0"/>
              <a:t> </a:t>
            </a:r>
            <a:r>
              <a:rPr lang="fr-CH" dirty="0" err="1"/>
              <a:t>Tran</a:t>
            </a:r>
            <a:r>
              <a:rPr lang="fr-CH" dirty="0"/>
              <a:t>, </a:t>
            </a:r>
            <a:r>
              <a:rPr lang="fr-CH" dirty="0" err="1"/>
              <a:t>Agnes</a:t>
            </a:r>
            <a:r>
              <a:rPr lang="fr-CH" dirty="0"/>
              <a:t> </a:t>
            </a:r>
            <a:r>
              <a:rPr lang="fr-CH" dirty="0" err="1"/>
              <a:t>Pakozdi</a:t>
            </a:r>
            <a:endParaRPr lang="fr-CH" dirty="0"/>
          </a:p>
          <a:p>
            <a:endParaRPr lang="fr-CH" dirty="0"/>
          </a:p>
          <a:p>
            <a:endParaRPr lang="en-GB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4045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A6BA-4007-4A19-85FF-16F51186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 </a:t>
            </a:r>
            <a:endParaRPr lang="fr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FBB812-8EF3-4ED1-9C05-C2DAF3002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0199"/>
            <a:ext cx="8915400" cy="48468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Buying a house is everyone’s dream. </a:t>
            </a:r>
          </a:p>
          <a:p>
            <a:pPr marL="0" indent="0">
              <a:buNone/>
            </a:pPr>
            <a:r>
              <a:rPr lang="en-GB" dirty="0"/>
              <a:t>To realize this dream needs not only money, but </a:t>
            </a:r>
            <a:r>
              <a:rPr lang="en-GB" b="1" dirty="0"/>
              <a:t>information about the possible mortgage rates, options and conditions.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the current scenario information about the mortgages is </a:t>
            </a:r>
            <a:r>
              <a:rPr lang="en-GB" b="1" dirty="0"/>
              <a:t>not sufficiently available online </a:t>
            </a:r>
            <a:r>
              <a:rPr lang="en-GB" dirty="0"/>
              <a:t>for the potential buyers or aspirant buyers.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any mortgage related query customer needs to </a:t>
            </a:r>
            <a:r>
              <a:rPr lang="en-GB" b="1" dirty="0"/>
              <a:t>visit or contact various banks </a:t>
            </a:r>
            <a:r>
              <a:rPr lang="en-GB" dirty="0"/>
              <a:t>, which is both </a:t>
            </a:r>
            <a:r>
              <a:rPr lang="en-GB" b="1" dirty="0"/>
              <a:t>time consuming and frustrating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Customers needs a </a:t>
            </a:r>
            <a:r>
              <a:rPr lang="en-GB" b="1" dirty="0"/>
              <a:t>quick, reliable </a:t>
            </a:r>
            <a:r>
              <a:rPr lang="en-GB" dirty="0"/>
              <a:t>and </a:t>
            </a:r>
            <a:r>
              <a:rPr lang="en-GB" b="1" dirty="0"/>
              <a:t>efficient solution </a:t>
            </a:r>
            <a:r>
              <a:rPr lang="en-GB" dirty="0"/>
              <a:t>for all mortgage related queries.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3817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3A04A-2EAF-4146-9BAF-ACFE4552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Project: Vision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376B-B27B-422E-8F69-77D036DA8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To propose a </a:t>
            </a:r>
            <a:r>
              <a:rPr lang="en-GB" b="1" dirty="0"/>
              <a:t>solution</a:t>
            </a:r>
            <a:r>
              <a:rPr lang="en-GB" dirty="0"/>
              <a:t> for buyers that provides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reliable source </a:t>
            </a:r>
            <a:r>
              <a:rPr lang="en-GB" dirty="0"/>
              <a:t>of </a:t>
            </a:r>
          </a:p>
          <a:p>
            <a:r>
              <a:rPr lang="en-GB" b="1" dirty="0"/>
              <a:t>mortgage related information</a:t>
            </a:r>
            <a:r>
              <a:rPr lang="en-GB" dirty="0"/>
              <a:t>, which </a:t>
            </a:r>
          </a:p>
          <a:p>
            <a:r>
              <a:rPr lang="en-GB" b="1" dirty="0"/>
              <a:t>resolves</a:t>
            </a:r>
            <a:r>
              <a:rPr lang="en-GB" dirty="0"/>
              <a:t> all the relevant </a:t>
            </a:r>
            <a:r>
              <a:rPr lang="en-GB" b="1" dirty="0"/>
              <a:t>queries</a:t>
            </a:r>
          </a:p>
          <a:p>
            <a:r>
              <a:rPr lang="en-GB" dirty="0"/>
              <a:t>within a </a:t>
            </a:r>
            <a:r>
              <a:rPr lang="en-GB" b="1" dirty="0"/>
              <a:t>short period of time </a:t>
            </a:r>
          </a:p>
          <a:p>
            <a:r>
              <a:rPr lang="en-GB" b="1" dirty="0"/>
              <a:t>without</a:t>
            </a:r>
            <a:r>
              <a:rPr lang="en-GB" dirty="0"/>
              <a:t> any </a:t>
            </a:r>
            <a:r>
              <a:rPr lang="en-GB" b="1" dirty="0"/>
              <a:t>human</a:t>
            </a:r>
            <a:r>
              <a:rPr lang="en-GB" dirty="0"/>
              <a:t> intervention. </a:t>
            </a: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3606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67FB-724A-AC40-A4F0-7C3F8B78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EDBB5-CD6E-BE4B-8D4E-1DBDCF1EF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168324"/>
            <a:ext cx="3059234" cy="377762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For buyers</a:t>
            </a:r>
          </a:p>
          <a:p>
            <a:r>
              <a:rPr lang="en-US" dirty="0"/>
              <a:t>Easy information access</a:t>
            </a:r>
          </a:p>
          <a:p>
            <a:r>
              <a:rPr lang="en-US" dirty="0"/>
              <a:t>Time saving</a:t>
            </a:r>
          </a:p>
          <a:p>
            <a:r>
              <a:rPr lang="en-US" dirty="0"/>
              <a:t>Comparison possibility</a:t>
            </a:r>
          </a:p>
          <a:p>
            <a:r>
              <a:rPr lang="en-US" dirty="0"/>
              <a:t>Possible </a:t>
            </a:r>
            <a:r>
              <a:rPr lang="en-US" dirty="0" err="1"/>
              <a:t>ccess</a:t>
            </a:r>
            <a:r>
              <a:rPr lang="en-US" dirty="0"/>
              <a:t> to special offers</a:t>
            </a:r>
          </a:p>
          <a:p>
            <a:r>
              <a:rPr lang="en-US" dirty="0"/>
              <a:t>Provide awareness of the documentations</a:t>
            </a:r>
          </a:p>
          <a:p>
            <a:r>
              <a:rPr lang="en-US" dirty="0"/>
              <a:t>Explanation/detailed information for the customer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C3F555-5706-AE44-A66B-56B7458F5E9A}"/>
              </a:ext>
            </a:extLst>
          </p:cNvPr>
          <p:cNvSpPr txBox="1">
            <a:spLocks/>
          </p:cNvSpPr>
          <p:nvPr/>
        </p:nvSpPr>
        <p:spPr>
          <a:xfrm>
            <a:off x="7048768" y="2232077"/>
            <a:ext cx="3217976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For service provider</a:t>
            </a:r>
          </a:p>
          <a:p>
            <a:r>
              <a:rPr lang="en-US" dirty="0"/>
              <a:t>Facilitate transparency</a:t>
            </a:r>
          </a:p>
          <a:p>
            <a:r>
              <a:rPr lang="en-US" dirty="0"/>
              <a:t>Possibility to increase customer base</a:t>
            </a:r>
          </a:p>
          <a:p>
            <a:r>
              <a:rPr lang="en-US" dirty="0"/>
              <a:t>Assist fair competition between market players</a:t>
            </a:r>
          </a:p>
          <a:p>
            <a:r>
              <a:rPr lang="en-US" dirty="0"/>
              <a:t>Educated customers</a:t>
            </a:r>
          </a:p>
          <a:p>
            <a:r>
              <a:rPr lang="en-US" dirty="0"/>
              <a:t>Increase product portfolio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2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20ED-D2F8-4A55-8E20-330DFD17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Agile Methodology?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07877-7601-41C9-81C7-5A38208BF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74157"/>
            <a:ext cx="8915400" cy="465973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b="1" dirty="0"/>
              <a:t>Information technology perspective </a:t>
            </a:r>
            <a:r>
              <a:rPr lang="en-GB" dirty="0"/>
              <a:t>– new IT system is developed for information collection and comparison</a:t>
            </a:r>
          </a:p>
          <a:p>
            <a:pPr>
              <a:buFontTx/>
              <a:buChar char="-"/>
            </a:pPr>
            <a:r>
              <a:rPr lang="en-GB" dirty="0"/>
              <a:t>Project objective is at </a:t>
            </a:r>
            <a:r>
              <a:rPr lang="en-GB" b="1" dirty="0"/>
              <a:t>Management level </a:t>
            </a:r>
            <a:r>
              <a:rPr lang="en-GB" dirty="0"/>
              <a:t>with supporting </a:t>
            </a:r>
            <a:r>
              <a:rPr lang="en-GB" b="1" dirty="0"/>
              <a:t>tactical decision</a:t>
            </a:r>
            <a:r>
              <a:rPr lang="en-GB" dirty="0"/>
              <a:t>, like ensure mortgage market transparency</a:t>
            </a:r>
          </a:p>
          <a:p>
            <a:pPr>
              <a:buFontTx/>
              <a:buChar char="-"/>
            </a:pPr>
            <a:r>
              <a:rPr lang="en-GB" b="1" dirty="0"/>
              <a:t>Flexibility</a:t>
            </a:r>
            <a:r>
              <a:rPr lang="en-GB" dirty="0"/>
              <a:t> in solution </a:t>
            </a:r>
          </a:p>
          <a:p>
            <a:pPr>
              <a:buFontTx/>
              <a:buChar char="-"/>
            </a:pPr>
            <a:r>
              <a:rPr lang="en-GB" b="1" dirty="0"/>
              <a:t>Quick prototype </a:t>
            </a:r>
            <a:r>
              <a:rPr lang="en-GB" dirty="0"/>
              <a:t>creation and testing</a:t>
            </a:r>
          </a:p>
          <a:p>
            <a:pPr>
              <a:buFontTx/>
              <a:buChar char="-"/>
            </a:pPr>
            <a:r>
              <a:rPr lang="en-GB" dirty="0"/>
              <a:t>Possibility of </a:t>
            </a:r>
            <a:r>
              <a:rPr lang="en-GB" b="1" dirty="0"/>
              <a:t>continuous improvement </a:t>
            </a:r>
            <a:r>
              <a:rPr lang="en-GB" dirty="0"/>
              <a:t>with additional features</a:t>
            </a:r>
          </a:p>
          <a:p>
            <a:pPr>
              <a:buFontTx/>
              <a:buChar char="-"/>
            </a:pPr>
            <a:r>
              <a:rPr lang="en-GB" b="1" dirty="0"/>
              <a:t>Team Collaboration</a:t>
            </a:r>
            <a:r>
              <a:rPr lang="en-GB" dirty="0"/>
              <a:t>: experts from different fields</a:t>
            </a:r>
          </a:p>
          <a:p>
            <a:pPr>
              <a:buFontTx/>
              <a:buChar char="-"/>
            </a:pPr>
            <a:r>
              <a:rPr lang="en-GB" b="1" dirty="0"/>
              <a:t>Regular testing </a:t>
            </a:r>
            <a:r>
              <a:rPr lang="en-GB" dirty="0"/>
              <a:t>is possible during the development process </a:t>
            </a:r>
          </a:p>
          <a:p>
            <a:pPr>
              <a:buFontTx/>
              <a:buChar char="-"/>
            </a:pPr>
            <a:r>
              <a:rPr lang="en-GB" dirty="0"/>
              <a:t>Ensures </a:t>
            </a:r>
            <a:r>
              <a:rPr lang="en-GB" b="1" dirty="0"/>
              <a:t>high quality </a:t>
            </a:r>
            <a:r>
              <a:rPr lang="en-GB" dirty="0"/>
              <a:t>product </a:t>
            </a:r>
          </a:p>
          <a:p>
            <a:pPr>
              <a:buFontTx/>
              <a:buChar char="-"/>
            </a:pPr>
            <a:r>
              <a:rPr lang="en-GB" dirty="0"/>
              <a:t>Project </a:t>
            </a:r>
            <a:r>
              <a:rPr lang="en-GB" b="1" dirty="0"/>
              <a:t>predictability </a:t>
            </a:r>
          </a:p>
        </p:txBody>
      </p:sp>
    </p:spTree>
    <p:extLst>
      <p:ext uri="{BB962C8B-B14F-4D97-AF65-F5344CB8AC3E}">
        <p14:creationId xmlns:p14="http://schemas.microsoft.com/office/powerpoint/2010/main" val="259710118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</TotalTime>
  <Words>266</Words>
  <Application>Microsoft Macintosh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Mortgage Happiness</vt:lpstr>
      <vt:lpstr>Problem Statement </vt:lpstr>
      <vt:lpstr>Project: Vision</vt:lpstr>
      <vt:lpstr>Benefits</vt:lpstr>
      <vt:lpstr>Why Agile Methodology?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Mortgage Roadmap</dc:title>
  <dc:creator>Anu</dc:creator>
  <cp:lastModifiedBy>Ágnes Pákozdi</cp:lastModifiedBy>
  <cp:revision>10</cp:revision>
  <dcterms:created xsi:type="dcterms:W3CDTF">2019-09-30T15:52:50Z</dcterms:created>
  <dcterms:modified xsi:type="dcterms:W3CDTF">2019-10-01T14:11:30Z</dcterms:modified>
</cp:coreProperties>
</file>