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6" r:id="rId2"/>
    <p:sldId id="257" r:id="rId3"/>
    <p:sldId id="260" r:id="rId4"/>
    <p:sldId id="267" r:id="rId5"/>
    <p:sldId id="258" r:id="rId6"/>
    <p:sldId id="259" r:id="rId7"/>
    <p:sldId id="265" r:id="rId8"/>
    <p:sldId id="263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" id="{2CFEC61D-6E66-D64E-94DC-69E55AFCC0D2}">
          <p14:sldIdLst>
            <p14:sldId id="266"/>
            <p14:sldId id="257"/>
            <p14:sldId id="260"/>
          </p14:sldIdLst>
        </p14:section>
        <p14:section name="Context" id="{EF6790E6-6A58-5446-9652-3813510B0572}">
          <p14:sldIdLst>
            <p14:sldId id="267"/>
            <p14:sldId id="258"/>
            <p14:sldId id="259"/>
            <p14:sldId id="265"/>
            <p14:sldId id="263"/>
            <p14:sldId id="261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2828"/>
    <a:srgbClr val="A55943"/>
    <a:srgbClr val="FF0000"/>
    <a:srgbClr val="FF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23"/>
    <p:restoredTop sz="88715"/>
  </p:normalViewPr>
  <p:slideViewPr>
    <p:cSldViewPr snapToGrid="0" snapToObjects="1">
      <p:cViewPr varScale="1">
        <p:scale>
          <a:sx n="92" d="100"/>
          <a:sy n="92" d="100"/>
        </p:scale>
        <p:origin x="1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DD129-2FF9-A046-B45F-39E82DE472D3}" type="datetimeFigureOut">
              <a:rPr lang="en-US" smtClean="0"/>
              <a:t>10/3/19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85714-5672-1A40-88C6-9D4BBA4401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93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5714-5672-1A40-88C6-9D4BBA4401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08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5714-5672-1A40-88C6-9D4BBA4401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62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Assumptions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5714-5672-1A40-88C6-9D4BBA4401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0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5714-5672-1A40-88C6-9D4BBA4401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25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Agility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Stakeholder involvement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MVP</a:t>
            </a:r>
          </a:p>
          <a:p>
            <a:pPr marL="171450" indent="-171450">
              <a:buFontTx/>
              <a:buChar char="-"/>
            </a:pPr>
            <a:r>
              <a:rPr lang="en-US" dirty="0"/>
              <a:t>Less Time to market </a:t>
            </a:r>
          </a:p>
          <a:p>
            <a:pPr marL="171450" indent="-171450">
              <a:buFontTx/>
              <a:buChar char="-"/>
            </a:pPr>
            <a:r>
              <a:rPr lang="en-US" dirty="0"/>
              <a:t>Agility within </a:t>
            </a:r>
            <a:r>
              <a:rPr lang="en-US" dirty="0" err="1"/>
              <a:t>Orgaization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Openness to change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Project agility leads to organizational agility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5714-5672-1A40-88C6-9D4BBA4401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83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5714-5672-1A40-88C6-9D4BBA4401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95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that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These are not activities but the focus</a:t>
            </a:r>
          </a:p>
          <a:p>
            <a:pPr marL="171450" indent="-171450">
              <a:buFontTx/>
              <a:buChar char="-"/>
            </a:pPr>
            <a:r>
              <a:rPr lang="en-US" dirty="0"/>
              <a:t>Stakeholder interviews in sprint 1 and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5714-5672-1A40-88C6-9D4BBA4401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69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5714-5672-1A40-88C6-9D4BBA4401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5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3277-170B-344E-9DDA-875829264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FAE19-8FA4-DD4E-8095-8CBD4FA64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049E7-81D2-0042-9CF6-3C57BEEC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4343-14F1-0849-9365-0127323517CF}" type="datetime1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76792-2C44-1842-9413-49B62E18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04E37-80DC-594E-89E7-241F8361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FCD6-9CD9-BC4A-B46E-5D0910D7B1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7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C8DA-ED37-4247-BE5D-FAA14980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42944-630C-8B43-886A-5BB8977D5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C956D-B770-2648-B0A9-D5BB7FC9A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45D0-50AE-4E48-A819-54493610A566}" type="datetime1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B8AD3-AB56-3546-A396-77622951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2E288-4ABA-E545-B69F-092655D7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FCD6-9CD9-BC4A-B46E-5D0910D7B1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9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473C3-FB00-464E-90BA-7F9CEC386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C497B-A40B-DD49-96E4-8CDF19FC5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1B371-076D-584E-99C6-BDDC97CF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23FF-748B-4842-80C5-56D2EBDE336E}" type="datetime1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A183D-2DCC-8846-B504-0974CF39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52D69-0E0F-A64C-BEAE-D631E893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FCD6-9CD9-BC4A-B46E-5D0910D7B1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3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5BB2-614B-E94D-8007-E78C9057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8A4B8-701F-A54C-BC51-2A3D3C95B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CEDF2-6031-624A-B897-E0CA0C9A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C980-071E-1A4E-9EAC-12B930034E6A}" type="datetime1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AAD17-AA5A-DC49-B97C-B8E440680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AC48F-B7A8-944B-A7B1-5BCCCD4E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FCD6-9CD9-BC4A-B46E-5D0910D7B1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3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452A-C21B-7B49-A4F8-D2D6D833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7832F-5B89-E847-BC46-EEE1B7A8C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C7771-CBED-6C4D-AECF-8095D0804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DA12-226B-EE4D-B48D-FDD665D57190}" type="datetime1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8DB17-87ED-8C47-9D16-00F43395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778CC-14B4-C04B-BD37-C11CC3285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FCD6-9CD9-BC4A-B46E-5D0910D7B1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6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4D1B-FAE8-D846-97B7-E2EA84C13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D11E9-56CA-0340-8FFA-54C0F055F3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92FCC-7A31-9643-AFD8-2844B0946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A72FA-9490-D54F-91F5-C153B9A7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94C4-7CC9-054D-8CBC-0B705AD1662E}" type="datetime1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3E3A0-A11F-AE47-9A33-81E59A6C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8A37E-2373-644F-A709-38FDD94D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FCD6-9CD9-BC4A-B46E-5D0910D7B1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2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CBA0-76C8-FD45-A312-1B680C17F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55109-2FD0-0749-85FE-9DC2DE1A4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F9174-2425-2D4E-8082-EAEDFE9BC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3AF64-CE5D-1C48-9326-646DE2BE5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8ADB8-B0E2-E54B-832B-A328754A5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FCD8BA-F32A-3641-895B-EDB90FF0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C08A-683B-2C4F-9179-89ED3CF80E6B}" type="datetime1">
              <a:rPr lang="en-US" smtClean="0"/>
              <a:t>10/3/19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4DED08-B78A-374F-8BF0-FFC720C8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06F76B-3127-9142-9503-8B217C33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FCD6-9CD9-BC4A-B46E-5D0910D7B1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9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ACAA-99E4-574E-ACF3-8609C999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07EB04-9C27-ED49-92FC-1B2B03F48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6B4AE-5F98-D848-A1AC-3871015197B3}" type="datetime1">
              <a:rPr lang="en-US" smtClean="0"/>
              <a:t>10/3/19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EA43E-C962-504B-AA7D-A18DCE9D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9BBE7-6BFF-C846-8961-20865386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FCD6-9CD9-BC4A-B46E-5D0910D7B1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0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8A89F1-627F-154D-AFBD-566E1BBF5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FF16-26BC-C642-826A-679D1A4897A3}" type="datetime1">
              <a:rPr lang="en-US" smtClean="0"/>
              <a:t>10/3/19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EB9C1-73D6-3F44-B07F-BA12E4CF7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47981-4E46-AC49-8297-4342AEE4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FCD6-9CD9-BC4A-B46E-5D0910D7B1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6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ED65-1496-4341-B340-A9EAFA413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88AC8-9389-1847-B01B-D3C466E6A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F514D-3ABF-FA4B-A429-16E0C98F4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50F05-FADC-7D4B-AF52-F4287EC4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8B35-4F27-E748-B0B3-0263757F6F12}" type="datetime1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8292B-70E1-FF4A-B841-0FCE5070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A02A6-E9A8-6B47-B55D-11B222C13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FCD6-9CD9-BC4A-B46E-5D0910D7B1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9C3F3-E559-2944-89DB-88F4453D8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BBCBA-E9E3-024C-82DA-35FB13E36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69484-9655-FB47-BED9-D21291C22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C7BE4-DC74-FD48-9305-45F55673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12EA-29AA-DD44-A11F-B05850B2B441}" type="datetime1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86D2F-EC63-B44B-A5F9-BEBEDC5A1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8B492-C299-2E4A-A321-8EAECCB1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FCD6-9CD9-BC4A-B46E-5D0910D7B1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5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AF2F2-6EDC-1842-8964-9B659692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950A5-C005-4D41-B36E-5D4C63BB7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48FF0-F3B1-0440-91AA-E46CB77E7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324F1-C46E-094B-ACA6-E74C304AF854}" type="datetime1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E9380-EB07-9949-A340-5B5422C73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2D9CD-8746-D74E-80A1-B13589A48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9FCD6-9CD9-BC4A-B46E-5D0910D7B1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1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7275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2872A6-286D-C644-8DBC-D6F3A98FE1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B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790786-99E4-B24C-848A-435B11B96EBE}"/>
              </a:ext>
            </a:extLst>
          </p:cNvPr>
          <p:cNvSpPr/>
          <p:nvPr/>
        </p:nvSpPr>
        <p:spPr>
          <a:xfrm>
            <a:off x="1907822" y="1546578"/>
            <a:ext cx="8534400" cy="3849511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glow rad="1905000">
              <a:schemeClr val="bg1">
                <a:alpha val="16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B164D-1A47-9247-8C0A-E4915C296D76}"/>
              </a:ext>
            </a:extLst>
          </p:cNvPr>
          <p:cNvSpPr/>
          <p:nvPr/>
        </p:nvSpPr>
        <p:spPr>
          <a:xfrm>
            <a:off x="4924012" y="3209723"/>
            <a:ext cx="2343976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r"/>
            <a:r>
              <a:rPr lang="en-US" sz="2800" i="0" dirty="0">
                <a:solidFill>
                  <a:schemeClr val="bg1"/>
                </a:solidFill>
                <a:effectLst/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THANK YOU</a:t>
            </a:r>
            <a:endParaRPr lang="en-US" sz="2800" dirty="0">
              <a:solidFill>
                <a:schemeClr val="bg1"/>
              </a:solidFill>
              <a:latin typeface="Arial Rounded MT Bold" panose="020F0704030504030204" pitchFamily="34" charset="77"/>
              <a:ea typeface="STHupo" panose="02010800040101010101" pitchFamily="2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89793258"/>
      </p:ext>
    </p:extLst>
  </p:cSld>
  <p:clrMapOvr>
    <a:masterClrMapping/>
  </p:clrMapOvr>
  <p:transition spd="slow">
    <p:cover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2872A6-286D-C644-8DBC-D6F3A98FE1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B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790786-99E4-B24C-848A-435B11B96EBE}"/>
              </a:ext>
            </a:extLst>
          </p:cNvPr>
          <p:cNvSpPr/>
          <p:nvPr/>
        </p:nvSpPr>
        <p:spPr>
          <a:xfrm>
            <a:off x="1907822" y="1546578"/>
            <a:ext cx="8534400" cy="3849511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glow rad="1905000">
              <a:schemeClr val="bg1">
                <a:alpha val="16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D5CF26-B675-E741-88E5-B9D25EBB530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22929" y="2501749"/>
            <a:ext cx="5462546" cy="1898234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EB164D-1A47-9247-8C0A-E4915C296D76}"/>
              </a:ext>
            </a:extLst>
          </p:cNvPr>
          <p:cNvSpPr/>
          <p:nvPr/>
        </p:nvSpPr>
        <p:spPr>
          <a:xfrm>
            <a:off x="5007898" y="4138373"/>
            <a:ext cx="2827825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r"/>
            <a:r>
              <a:rPr lang="en-US" sz="2800" i="0" dirty="0">
                <a:solidFill>
                  <a:schemeClr val="bg1"/>
                </a:solidFill>
                <a:effectLst/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PROJECT KITA</a:t>
            </a:r>
            <a:endParaRPr lang="en-US" sz="2800" dirty="0">
              <a:solidFill>
                <a:schemeClr val="bg1"/>
              </a:solidFill>
              <a:latin typeface="Arial Rounded MT Bold" panose="020F0704030504030204" pitchFamily="34" charset="77"/>
              <a:ea typeface="STHupo" panose="02010800040101010101" pitchFamily="2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898146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81B1B0-61EE-654F-A9DA-36E186FA96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B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EE87224-706B-8F46-A3D4-CB5B2A978F84}"/>
              </a:ext>
            </a:extLst>
          </p:cNvPr>
          <p:cNvGrpSpPr/>
          <p:nvPr/>
        </p:nvGrpSpPr>
        <p:grpSpPr>
          <a:xfrm>
            <a:off x="6089121" y="2491275"/>
            <a:ext cx="2868586" cy="2676418"/>
            <a:chOff x="1393110" y="2250180"/>
            <a:chExt cx="3210429" cy="299536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26C82F3-FBE2-6D49-978A-632A53DF5B98}"/>
                </a:ext>
              </a:extLst>
            </p:cNvPr>
            <p:cNvSpPr/>
            <p:nvPr/>
          </p:nvSpPr>
          <p:spPr>
            <a:xfrm>
              <a:off x="2010382" y="2250180"/>
              <a:ext cx="1975884" cy="19758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DE7191C-5012-C446-82EB-9A971B98C293}"/>
                </a:ext>
              </a:extLst>
            </p:cNvPr>
            <p:cNvSpPr txBox="1"/>
            <p:nvPr/>
          </p:nvSpPr>
          <p:spPr>
            <a:xfrm>
              <a:off x="1393110" y="4418851"/>
              <a:ext cx="3210429" cy="82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5E2828"/>
                  </a:solidFill>
                  <a:latin typeface="Arial Rounded MT Bold" panose="020F0704030504030204" pitchFamily="34" charset="77"/>
                </a:rPr>
                <a:t>Sidra Masood Khan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 Rounded MT Bold" panose="020F0704030504030204" pitchFamily="34" charset="77"/>
                </a:rPr>
                <a:t>Systems Analyst</a:t>
              </a:r>
              <a:br>
                <a:rPr lang="en-US" sz="1400" dirty="0">
                  <a:solidFill>
                    <a:schemeClr val="bg1"/>
                  </a:solidFill>
                  <a:latin typeface="Arial Rounded MT Bold" panose="020F0704030504030204" pitchFamily="34" charset="77"/>
                </a:rPr>
              </a:br>
              <a:r>
                <a:rPr lang="en-US" sz="1400" dirty="0">
                  <a:solidFill>
                    <a:schemeClr val="bg1"/>
                  </a:solidFill>
                  <a:latin typeface="Arial Rounded MT Bold" panose="020F0704030504030204" pitchFamily="34" charset="77"/>
                </a:rPr>
                <a:t>Business Engineer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DCE6B66-C00B-7F40-AE03-644CF495BD0C}"/>
              </a:ext>
            </a:extLst>
          </p:cNvPr>
          <p:cNvGrpSpPr/>
          <p:nvPr/>
        </p:nvGrpSpPr>
        <p:grpSpPr>
          <a:xfrm>
            <a:off x="8951037" y="2509279"/>
            <a:ext cx="2868586" cy="2676418"/>
            <a:chOff x="1393110" y="2250180"/>
            <a:chExt cx="3210429" cy="299536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367F96B-DE36-2541-B08D-CF220A01B367}"/>
                </a:ext>
              </a:extLst>
            </p:cNvPr>
            <p:cNvSpPr/>
            <p:nvPr/>
          </p:nvSpPr>
          <p:spPr>
            <a:xfrm>
              <a:off x="2010382" y="2250180"/>
              <a:ext cx="1975884" cy="19758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AF1E522-B4EC-684A-9302-14385FCB8D2C}"/>
                </a:ext>
              </a:extLst>
            </p:cNvPr>
            <p:cNvSpPr txBox="1"/>
            <p:nvPr/>
          </p:nvSpPr>
          <p:spPr>
            <a:xfrm>
              <a:off x="1393110" y="4418851"/>
              <a:ext cx="3210429" cy="82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5E2828"/>
                  </a:solidFill>
                  <a:latin typeface="Arial Rounded MT Bold" panose="020F0704030504030204" pitchFamily="34" charset="77"/>
                </a:rPr>
                <a:t>Pamela </a:t>
              </a:r>
              <a:r>
                <a:rPr lang="en-US" sz="1400" dirty="0" err="1">
                  <a:solidFill>
                    <a:srgbClr val="5E2828"/>
                  </a:solidFill>
                  <a:latin typeface="Arial Rounded MT Bold" panose="020F0704030504030204" pitchFamily="34" charset="77"/>
                </a:rPr>
                <a:t>Streisguth</a:t>
              </a:r>
              <a:endParaRPr lang="en-US" sz="1400" dirty="0">
                <a:solidFill>
                  <a:srgbClr val="5E2828"/>
                </a:solidFill>
                <a:latin typeface="Arial Rounded MT Bold" panose="020F0704030504030204" pitchFamily="34" charset="77"/>
              </a:endParaRP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 Rounded MT Bold" panose="020F0704030504030204" pitchFamily="34" charset="77"/>
                </a:rPr>
                <a:t>Process Analyst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 Rounded MT Bold" panose="020F0704030504030204" pitchFamily="34" charset="77"/>
                </a:rPr>
                <a:t>Business Engineer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F804354-DD56-6848-9307-93816FE84A62}"/>
              </a:ext>
            </a:extLst>
          </p:cNvPr>
          <p:cNvGrpSpPr/>
          <p:nvPr/>
        </p:nvGrpSpPr>
        <p:grpSpPr>
          <a:xfrm>
            <a:off x="3223870" y="2509279"/>
            <a:ext cx="2868586" cy="2676418"/>
            <a:chOff x="1393110" y="2250180"/>
            <a:chExt cx="3210429" cy="299536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7A45E8A-90F7-9545-A33B-59FDE14BFA09}"/>
                </a:ext>
              </a:extLst>
            </p:cNvPr>
            <p:cNvSpPr/>
            <p:nvPr/>
          </p:nvSpPr>
          <p:spPr>
            <a:xfrm>
              <a:off x="2010382" y="2250180"/>
              <a:ext cx="1975884" cy="19758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156E6E3-3840-7243-8875-08DB7C1D2B49}"/>
                </a:ext>
              </a:extLst>
            </p:cNvPr>
            <p:cNvSpPr txBox="1"/>
            <p:nvPr/>
          </p:nvSpPr>
          <p:spPr>
            <a:xfrm>
              <a:off x="1393110" y="4418851"/>
              <a:ext cx="3210429" cy="82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5E2828"/>
                  </a:solidFill>
                  <a:latin typeface="Arial Rounded MT Bold" panose="020F0704030504030204" pitchFamily="34" charset="77"/>
                </a:rPr>
                <a:t>Isabelle Ribeiro </a:t>
              </a:r>
              <a:r>
                <a:rPr lang="en-US" sz="1400" dirty="0" err="1">
                  <a:solidFill>
                    <a:srgbClr val="5E2828"/>
                  </a:solidFill>
                  <a:latin typeface="Arial Rounded MT Bold" panose="020F0704030504030204" pitchFamily="34" charset="77"/>
                </a:rPr>
                <a:t>Büchli</a:t>
              </a:r>
              <a:endParaRPr lang="en-US" sz="1400" dirty="0">
                <a:solidFill>
                  <a:srgbClr val="5E2828"/>
                </a:solidFill>
                <a:latin typeface="Arial Rounded MT Bold" panose="020F0704030504030204" pitchFamily="34" charset="77"/>
              </a:endParaRP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 Rounded MT Bold" panose="020F0704030504030204" pitchFamily="34" charset="77"/>
                </a:rPr>
                <a:t>Management Consultant</a:t>
              </a:r>
              <a:br>
                <a:rPr lang="en-US" sz="1400" dirty="0">
                  <a:solidFill>
                    <a:schemeClr val="bg1"/>
                  </a:solidFill>
                  <a:latin typeface="Arial Rounded MT Bold" panose="020F0704030504030204" pitchFamily="34" charset="77"/>
                </a:rPr>
              </a:br>
              <a:r>
                <a:rPr lang="en-US" sz="1400" dirty="0">
                  <a:solidFill>
                    <a:schemeClr val="bg1"/>
                  </a:solidFill>
                  <a:latin typeface="Arial Rounded MT Bold" panose="020F0704030504030204" pitchFamily="34" charset="77"/>
                </a:rPr>
                <a:t>Product Owner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D6A5CD-9C84-0D40-9FC4-82AFDA7E184A}"/>
              </a:ext>
            </a:extLst>
          </p:cNvPr>
          <p:cNvCxnSpPr/>
          <p:nvPr/>
        </p:nvCxnSpPr>
        <p:spPr>
          <a:xfrm>
            <a:off x="829340" y="1254639"/>
            <a:ext cx="10526232" cy="0"/>
          </a:xfrm>
          <a:prstGeom prst="line">
            <a:avLst/>
          </a:prstGeom>
          <a:ln w="25400">
            <a:solidFill>
              <a:srgbClr val="5E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7580706-1988-5342-83FD-7B5E40C5E5FC}"/>
              </a:ext>
            </a:extLst>
          </p:cNvPr>
          <p:cNvGrpSpPr/>
          <p:nvPr/>
        </p:nvGrpSpPr>
        <p:grpSpPr>
          <a:xfrm>
            <a:off x="358619" y="2509279"/>
            <a:ext cx="2868586" cy="2676418"/>
            <a:chOff x="1393110" y="2250180"/>
            <a:chExt cx="3210429" cy="29953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46BFC8D-C859-974A-B09B-74D7994C2773}"/>
                </a:ext>
              </a:extLst>
            </p:cNvPr>
            <p:cNvSpPr/>
            <p:nvPr/>
          </p:nvSpPr>
          <p:spPr>
            <a:xfrm>
              <a:off x="2010382" y="2250180"/>
              <a:ext cx="1975884" cy="19758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6A0766-EEEF-9F48-8AEA-78D4570FC584}"/>
                </a:ext>
              </a:extLst>
            </p:cNvPr>
            <p:cNvSpPr txBox="1"/>
            <p:nvPr/>
          </p:nvSpPr>
          <p:spPr>
            <a:xfrm>
              <a:off x="1393110" y="4418851"/>
              <a:ext cx="3210429" cy="82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5E2828"/>
                  </a:solidFill>
                  <a:latin typeface="Arial Rounded MT Bold" panose="020F0704030504030204" pitchFamily="34" charset="77"/>
                </a:rPr>
                <a:t>Anton Lorvi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 Rounded MT Bold" panose="020F0704030504030204" pitchFamily="34" charset="77"/>
                </a:rPr>
                <a:t>Business Architect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 Rounded MT Bold" panose="020F0704030504030204" pitchFamily="34" charset="77"/>
                </a:rPr>
                <a:t>Scrum Master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95F1F0-9F8F-8C4B-A474-3896F352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Project Team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520029"/>
      </p:ext>
    </p:extLst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81B1B0-61EE-654F-A9DA-36E186FA96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B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6DAF4-1829-A544-BA03-FB6DB10C1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Parents pay for their children’s daycare as a monthly fee - regardless if the child is sick and does not visit daycare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. 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As a result, the daycare has a vacancy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.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Other parents may be in need of a place for this day, when an unexpected event arises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. 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  <a:latin typeface="Arial Rounded MT Bold" panose="020F0704030504030204" pitchFamily="34" charset="77"/>
              <a:ea typeface="STHupo" panose="02010800040101010101" pitchFamily="2" charset="-122"/>
              <a:cs typeface="Aharoni" panose="02010803020104030203" pitchFamily="2" charset="-79"/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Today, there is no system that manages the capacity of </a:t>
            </a:r>
            <a:b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</a:b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children’s daycare.</a:t>
            </a:r>
          </a:p>
        </p:txBody>
      </p:sp>
      <p:sp>
        <p:nvSpPr>
          <p:cNvPr id="6" name="Pie 5">
            <a:extLst>
              <a:ext uri="{FF2B5EF4-FFF2-40B4-BE49-F238E27FC236}">
                <a16:creationId xmlns:a16="http://schemas.microsoft.com/office/drawing/2014/main" id="{4DE4BC92-D240-704C-A90C-AAEB4EF0AB9B}"/>
              </a:ext>
            </a:extLst>
          </p:cNvPr>
          <p:cNvSpPr/>
          <p:nvPr/>
        </p:nvSpPr>
        <p:spPr>
          <a:xfrm>
            <a:off x="9570697" y="4226064"/>
            <a:ext cx="5263871" cy="5263871"/>
          </a:xfrm>
          <a:prstGeom prst="pie">
            <a:avLst>
              <a:gd name="adj1" fmla="val 10781590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DEBC2-BC20-1D49-B8A7-9C94F48B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1478" y="3667478"/>
            <a:ext cx="2949517" cy="3190522"/>
          </a:xfrm>
        </p:spPr>
        <p:txBody>
          <a:bodyPr anchor="b"/>
          <a:lstStyle/>
          <a:p>
            <a:r>
              <a:rPr lang="en-US" sz="96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235FEA-2336-8C40-A5E6-3A6B920160EF}"/>
              </a:ext>
            </a:extLst>
          </p:cNvPr>
          <p:cNvCxnSpPr/>
          <p:nvPr/>
        </p:nvCxnSpPr>
        <p:spPr>
          <a:xfrm>
            <a:off x="829340" y="1254639"/>
            <a:ext cx="10526232" cy="0"/>
          </a:xfrm>
          <a:prstGeom prst="line">
            <a:avLst/>
          </a:prstGeom>
          <a:ln w="25400">
            <a:solidFill>
              <a:srgbClr val="5E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D95F1F0-9F8F-8C4B-A474-3896F352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Problem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208246"/>
      </p:ext>
    </p:extLst>
  </p:cSld>
  <p:clrMapOvr>
    <a:masterClrMapping/>
  </p:clrMapOvr>
  <p:transition spd="slow"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81B1B0-61EE-654F-A9DA-36E186FA96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B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6DAF4-1829-A544-BA03-FB6DB10C1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We assume that</a:t>
            </a: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: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rgbClr val="5E2828"/>
              </a:solidFill>
              <a:latin typeface="Arial Rounded MT Bold" panose="020F0704030504030204" pitchFamily="34" charset="77"/>
              <a:ea typeface="STHupo" panose="02010800040101010101" pitchFamily="2" charset="-122"/>
              <a:cs typeface="Aharoni" panose="02010803020104030203" pitchFamily="2" charset="-79"/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Affordable Daycare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Flexible Daycare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Ethical Daycare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rgbClr val="5E2828"/>
              </a:solidFill>
              <a:latin typeface="Arial Rounded MT Bold" panose="020F0704030504030204" pitchFamily="34" charset="77"/>
              <a:ea typeface="STHupo" panose="02010800040101010101" pitchFamily="2" charset="-122"/>
              <a:cs typeface="Aharoni" panose="02010803020104030203" pitchFamily="2" charset="-79"/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The rest 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we’ll have to figure out </a:t>
            </a: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later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!</a:t>
            </a:r>
          </a:p>
        </p:txBody>
      </p:sp>
      <p:sp>
        <p:nvSpPr>
          <p:cNvPr id="6" name="Pie 5">
            <a:extLst>
              <a:ext uri="{FF2B5EF4-FFF2-40B4-BE49-F238E27FC236}">
                <a16:creationId xmlns:a16="http://schemas.microsoft.com/office/drawing/2014/main" id="{4DE4BC92-D240-704C-A90C-AAEB4EF0AB9B}"/>
              </a:ext>
            </a:extLst>
          </p:cNvPr>
          <p:cNvSpPr/>
          <p:nvPr/>
        </p:nvSpPr>
        <p:spPr>
          <a:xfrm>
            <a:off x="9570697" y="4226064"/>
            <a:ext cx="5263871" cy="5263871"/>
          </a:xfrm>
          <a:prstGeom prst="pie">
            <a:avLst>
              <a:gd name="adj1" fmla="val 10781590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DEBC2-BC20-1D49-B8A7-9C94F48B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1478" y="3667478"/>
            <a:ext cx="2949517" cy="3190522"/>
          </a:xfrm>
        </p:spPr>
        <p:txBody>
          <a:bodyPr anchor="b"/>
          <a:lstStyle/>
          <a:p>
            <a:r>
              <a:rPr lang="en-US" sz="96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235FEA-2336-8C40-A5E6-3A6B920160EF}"/>
              </a:ext>
            </a:extLst>
          </p:cNvPr>
          <p:cNvCxnSpPr/>
          <p:nvPr/>
        </p:nvCxnSpPr>
        <p:spPr>
          <a:xfrm>
            <a:off x="829340" y="1254639"/>
            <a:ext cx="10526232" cy="0"/>
          </a:xfrm>
          <a:prstGeom prst="line">
            <a:avLst/>
          </a:prstGeom>
          <a:ln w="25400">
            <a:solidFill>
              <a:srgbClr val="5E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D95F1F0-9F8F-8C4B-A474-3896F352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Requirements of a Modern Family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144445"/>
      </p:ext>
    </p:extLst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81B1B0-61EE-654F-A9DA-36E186FA96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B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99F333-05D8-E14D-84FA-B416D488CEC9}"/>
              </a:ext>
            </a:extLst>
          </p:cNvPr>
          <p:cNvCxnSpPr/>
          <p:nvPr/>
        </p:nvCxnSpPr>
        <p:spPr>
          <a:xfrm>
            <a:off x="829340" y="1254639"/>
            <a:ext cx="10526232" cy="0"/>
          </a:xfrm>
          <a:prstGeom prst="line">
            <a:avLst/>
          </a:prstGeom>
          <a:ln w="25400">
            <a:solidFill>
              <a:srgbClr val="5E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D95F1F0-9F8F-8C4B-A474-3896F352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Agile Kita Management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Pie 10">
            <a:extLst>
              <a:ext uri="{FF2B5EF4-FFF2-40B4-BE49-F238E27FC236}">
                <a16:creationId xmlns:a16="http://schemas.microsoft.com/office/drawing/2014/main" id="{3E161D77-5B93-F74A-BDA5-5F4585115C9A}"/>
              </a:ext>
            </a:extLst>
          </p:cNvPr>
          <p:cNvSpPr/>
          <p:nvPr/>
        </p:nvSpPr>
        <p:spPr>
          <a:xfrm>
            <a:off x="9570697" y="4226064"/>
            <a:ext cx="5263871" cy="5263871"/>
          </a:xfrm>
          <a:prstGeom prst="pie">
            <a:avLst>
              <a:gd name="adj1" fmla="val 10781590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097EA611-622B-6744-B3D1-6172162C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1478" y="3667478"/>
            <a:ext cx="2949517" cy="3190522"/>
          </a:xfrm>
        </p:spPr>
        <p:txBody>
          <a:bodyPr anchor="b"/>
          <a:lstStyle/>
          <a:p>
            <a:r>
              <a:rPr lang="en-US" sz="96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2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20AA8DC-D93E-3244-A44A-2146981BF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484563"/>
              </p:ext>
            </p:extLst>
          </p:nvPr>
        </p:nvGraphicFramePr>
        <p:xfrm>
          <a:off x="838200" y="2055813"/>
          <a:ext cx="10515600" cy="3846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1748">
                  <a:extLst>
                    <a:ext uri="{9D8B030D-6E8A-4147-A177-3AD203B41FA5}">
                      <a16:colId xmlns:a16="http://schemas.microsoft.com/office/drawing/2014/main" val="2535875198"/>
                    </a:ext>
                  </a:extLst>
                </a:gridCol>
                <a:gridCol w="8623852">
                  <a:extLst>
                    <a:ext uri="{9D8B030D-6E8A-4147-A177-3AD203B41FA5}">
                      <a16:colId xmlns:a16="http://schemas.microsoft.com/office/drawing/2014/main" val="42133055"/>
                    </a:ext>
                  </a:extLst>
                </a:gridCol>
              </a:tblGrid>
              <a:tr h="1923016"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Arial Rounded MT Bold" panose="020F0704030504030204" pitchFamily="34" charset="77"/>
                          <a:ea typeface="STHupo" panose="02010800040101010101" pitchFamily="2" charset="-122"/>
                          <a:cs typeface="Aharoni" panose="02010803020104030203" pitchFamily="2" charset="-79"/>
                        </a:rPr>
                        <a:t>Vision</a:t>
                      </a:r>
                      <a:r>
                        <a:rPr lang="en-US" sz="2800" dirty="0">
                          <a:solidFill>
                            <a:srgbClr val="5E2828"/>
                          </a:solidFill>
                          <a:latin typeface="Arial Rounded MT Bold" panose="020F0704030504030204" pitchFamily="34" charset="77"/>
                          <a:ea typeface="STHupo" panose="02010800040101010101" pitchFamily="2" charset="-122"/>
                          <a:cs typeface="Aharoni" panose="02010803020104030203" pitchFamily="2" charset="-79"/>
                        </a:rPr>
                        <a:t>: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5E2828"/>
                          </a:solidFill>
                          <a:latin typeface="Arial Rounded MT Bold" panose="020F0704030504030204" pitchFamily="34" charset="77"/>
                          <a:ea typeface="STHupo" panose="02010800040101010101" pitchFamily="2" charset="-122"/>
                          <a:cs typeface="Aharoni" panose="02010803020104030203" pitchFamily="2" charset="-79"/>
                        </a:rPr>
                        <a:t>Introduction of the most equitable and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5E2828"/>
                          </a:solidFill>
                          <a:latin typeface="Arial Rounded MT Bold" panose="020F0704030504030204" pitchFamily="34" charset="77"/>
                          <a:ea typeface="STHupo" panose="02010800040101010101" pitchFamily="2" charset="-122"/>
                          <a:cs typeface="Aharoni" panose="02010803020104030203" pitchFamily="2" charset="-79"/>
                        </a:rPr>
                        <a:t>flexible Kita resource management solution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5E2828"/>
                          </a:solidFill>
                          <a:latin typeface="Arial Rounded MT Bold" panose="020F0704030504030204" pitchFamily="34" charset="77"/>
                          <a:ea typeface="STHupo" panose="02010800040101010101" pitchFamily="2" charset="-122"/>
                          <a:cs typeface="Aharoni" panose="02010803020104030203" pitchFamily="2" charset="-79"/>
                        </a:rPr>
                        <a:t>in the Swiss Kita market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latin typeface="Arial Rounded MT Bold" panose="020F0704030504030204" pitchFamily="34" charset="77"/>
                          <a:ea typeface="STHupo" panose="02010800040101010101" pitchFamily="2" charset="-122"/>
                          <a:cs typeface="Aharoni" panose="02010803020104030203" pitchFamily="2" charset="-79"/>
                        </a:rPr>
                        <a:t>.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660333"/>
                  </a:ext>
                </a:extLst>
              </a:tr>
              <a:tr h="1923016"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Arial Rounded MT Bold" panose="020F0704030504030204" pitchFamily="34" charset="77"/>
                          <a:ea typeface="STHupo" panose="02010800040101010101" pitchFamily="2" charset="-122"/>
                          <a:cs typeface="Aharoni" panose="02010803020104030203" pitchFamily="2" charset="-79"/>
                        </a:rPr>
                        <a:t>Mission</a:t>
                      </a:r>
                      <a:r>
                        <a:rPr lang="en-US" sz="2800" dirty="0">
                          <a:solidFill>
                            <a:srgbClr val="5E2828"/>
                          </a:solidFill>
                          <a:latin typeface="Arial Rounded MT Bold" panose="020F0704030504030204" pitchFamily="34" charset="77"/>
                          <a:ea typeface="STHupo" panose="02010800040101010101" pitchFamily="2" charset="-122"/>
                          <a:cs typeface="Aharoni" panose="02010803020104030203" pitchFamily="2" charset="-79"/>
                        </a:rPr>
                        <a:t>: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5E2828"/>
                          </a:solidFill>
                          <a:latin typeface="Arial Rounded MT Bold" panose="020F0704030504030204" pitchFamily="34" charset="77"/>
                          <a:ea typeface="STHupo" panose="02010800040101010101" pitchFamily="2" charset="-122"/>
                          <a:cs typeface="Aharoni" panose="02010803020104030203" pitchFamily="2" charset="-79"/>
                        </a:rPr>
                        <a:t>Revolutionization of Kita resource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5E2828"/>
                          </a:solidFill>
                          <a:latin typeface="Arial Rounded MT Bold" panose="020F0704030504030204" pitchFamily="34" charset="77"/>
                          <a:ea typeface="STHupo" panose="02010800040101010101" pitchFamily="2" charset="-122"/>
                          <a:cs typeface="Aharoni" panose="02010803020104030203" pitchFamily="2" charset="-79"/>
                        </a:rPr>
                        <a:t>management trough digitally enhanced demand/capacity-based service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5E2828"/>
                          </a:solidFill>
                          <a:latin typeface="Arial Rounded MT Bold" panose="020F0704030504030204" pitchFamily="34" charset="77"/>
                          <a:ea typeface="STHupo" panose="02010800040101010101" pitchFamily="2" charset="-122"/>
                          <a:cs typeface="Aharoni" panose="02010803020104030203" pitchFamily="2" charset="-79"/>
                        </a:rPr>
                        <a:t>provision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latin typeface="Arial Rounded MT Bold" panose="020F0704030504030204" pitchFamily="34" charset="77"/>
                          <a:ea typeface="STHupo" panose="02010800040101010101" pitchFamily="2" charset="-122"/>
                          <a:cs typeface="Aharoni" panose="02010803020104030203" pitchFamily="2" charset="-79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370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664535"/>
      </p:ext>
    </p:extLst>
  </p:cSld>
  <p:clrMapOvr>
    <a:masterClrMapping/>
  </p:clrMapOvr>
  <p:transition spd="slow">
    <p:cover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81B1B0-61EE-654F-A9DA-36E186FA968C}"/>
              </a:ext>
            </a:extLst>
          </p:cNvPr>
          <p:cNvSpPr/>
          <p:nvPr/>
        </p:nvSpPr>
        <p:spPr>
          <a:xfrm>
            <a:off x="0" y="14748"/>
            <a:ext cx="12192000" cy="6858000"/>
          </a:xfrm>
          <a:prstGeom prst="rect">
            <a:avLst/>
          </a:prstGeom>
          <a:solidFill>
            <a:srgbClr val="FF6B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D6A5CD-9C84-0D40-9FC4-82AFDA7E184A}"/>
              </a:ext>
            </a:extLst>
          </p:cNvPr>
          <p:cNvCxnSpPr/>
          <p:nvPr/>
        </p:nvCxnSpPr>
        <p:spPr>
          <a:xfrm>
            <a:off x="829340" y="1254639"/>
            <a:ext cx="10526232" cy="0"/>
          </a:xfrm>
          <a:prstGeom prst="line">
            <a:avLst/>
          </a:prstGeom>
          <a:ln w="25400">
            <a:solidFill>
              <a:srgbClr val="5E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A1C3BE7-3228-2747-8CAE-99F59D49C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189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We adapt our stakeholders to change </a:t>
            </a: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by introducing them to </a:t>
            </a:r>
            <a:r>
              <a:rPr lang="en-US" b="1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an agile management approach</a:t>
            </a: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 that promotes </a:t>
            </a:r>
            <a:r>
              <a:rPr lang="en-US" b="1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business effectiveness </a:t>
            </a: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and </a:t>
            </a:r>
            <a:r>
              <a:rPr lang="en-US" b="1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efficiency</a:t>
            </a: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 while striving for </a:t>
            </a:r>
            <a:r>
              <a:rPr lang="en-US" b="1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innovation</a:t>
            </a: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, </a:t>
            </a:r>
            <a:r>
              <a:rPr lang="en-US" b="1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flexibility</a:t>
            </a: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, and </a:t>
            </a:r>
            <a:r>
              <a:rPr lang="en-US" b="1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capitalization of applied technologies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.</a:t>
            </a: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 We work in accordance to the principles we embrace, thus validating and verifying our approach throughout our own actions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5F1F0-9F8F-8C4B-A474-3896F352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So, why Agile?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Pie 19">
            <a:extLst>
              <a:ext uri="{FF2B5EF4-FFF2-40B4-BE49-F238E27FC236}">
                <a16:creationId xmlns:a16="http://schemas.microsoft.com/office/drawing/2014/main" id="{EC67E25B-8E30-314A-8E7B-447E3174A8FF}"/>
              </a:ext>
            </a:extLst>
          </p:cNvPr>
          <p:cNvSpPr/>
          <p:nvPr/>
        </p:nvSpPr>
        <p:spPr>
          <a:xfrm>
            <a:off x="9570697" y="4226064"/>
            <a:ext cx="5263871" cy="5263871"/>
          </a:xfrm>
          <a:prstGeom prst="pie">
            <a:avLst>
              <a:gd name="adj1" fmla="val 10781590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E8AC5F41-0635-AC41-9769-22E22EB0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1478" y="3667478"/>
            <a:ext cx="2949517" cy="3190522"/>
          </a:xfrm>
        </p:spPr>
        <p:txBody>
          <a:bodyPr anchor="b"/>
          <a:lstStyle/>
          <a:p>
            <a:r>
              <a:rPr lang="en-US" sz="96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05341414"/>
      </p:ext>
    </p:extLst>
  </p:cSld>
  <p:clrMapOvr>
    <a:masterClrMapping/>
  </p:clrMapOvr>
  <p:transition spd="slow">
    <p:cover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81B1B0-61EE-654F-A9DA-36E186FA968C}"/>
              </a:ext>
            </a:extLst>
          </p:cNvPr>
          <p:cNvSpPr/>
          <p:nvPr/>
        </p:nvSpPr>
        <p:spPr>
          <a:xfrm>
            <a:off x="-3544" y="7373"/>
            <a:ext cx="12192000" cy="6858000"/>
          </a:xfrm>
          <a:prstGeom prst="rect">
            <a:avLst/>
          </a:prstGeom>
          <a:solidFill>
            <a:srgbClr val="FF6B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6DAF4-1829-A544-BA03-FB6DB10C1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Clr>
                <a:schemeClr val="bg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77"/>
              </a:rPr>
              <a:t>Analysis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Business Process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Information Technology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Social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Communication</a:t>
            </a:r>
          </a:p>
        </p:txBody>
      </p:sp>
      <p:sp>
        <p:nvSpPr>
          <p:cNvPr id="6" name="Pie 5">
            <a:extLst>
              <a:ext uri="{FF2B5EF4-FFF2-40B4-BE49-F238E27FC236}">
                <a16:creationId xmlns:a16="http://schemas.microsoft.com/office/drawing/2014/main" id="{4DE4BC92-D240-704C-A90C-AAEB4EF0AB9B}"/>
              </a:ext>
            </a:extLst>
          </p:cNvPr>
          <p:cNvSpPr/>
          <p:nvPr/>
        </p:nvSpPr>
        <p:spPr>
          <a:xfrm>
            <a:off x="9570697" y="4226064"/>
            <a:ext cx="5263871" cy="5263871"/>
          </a:xfrm>
          <a:prstGeom prst="pie">
            <a:avLst>
              <a:gd name="adj1" fmla="val 10781590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DEBC2-BC20-1D49-B8A7-9C94F48B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1478" y="3667478"/>
            <a:ext cx="2949517" cy="3190522"/>
          </a:xfrm>
        </p:spPr>
        <p:txBody>
          <a:bodyPr anchor="b"/>
          <a:lstStyle/>
          <a:p>
            <a:r>
              <a:rPr lang="en-US" sz="96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4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235FEA-2336-8C40-A5E6-3A6B920160EF}"/>
              </a:ext>
            </a:extLst>
          </p:cNvPr>
          <p:cNvCxnSpPr/>
          <p:nvPr/>
        </p:nvCxnSpPr>
        <p:spPr>
          <a:xfrm>
            <a:off x="829340" y="1254639"/>
            <a:ext cx="10526232" cy="0"/>
          </a:xfrm>
          <a:prstGeom prst="line">
            <a:avLst/>
          </a:prstGeom>
          <a:ln w="25400">
            <a:solidFill>
              <a:srgbClr val="5E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D95F1F0-9F8F-8C4B-A474-3896F352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Perspectives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E99CABA-D378-E943-95FE-EBB2D5725E03}"/>
              </a:ext>
            </a:extLst>
          </p:cNvPr>
          <p:cNvSpPr txBox="1">
            <a:spLocks/>
          </p:cNvSpPr>
          <p:nvPr/>
        </p:nvSpPr>
        <p:spPr>
          <a:xfrm>
            <a:off x="6117905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77"/>
              </a:rPr>
              <a:t>Stakeholders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5E2828"/>
                </a:solidFill>
                <a:latin typeface="Arial Rounded MT Bold" panose="020F0704030504030204" pitchFamily="34" charset="77"/>
              </a:rPr>
              <a:t>Kitas</a:t>
            </a:r>
            <a:endParaRPr lang="en-US" dirty="0">
              <a:solidFill>
                <a:srgbClr val="5E2828"/>
              </a:solidFill>
              <a:latin typeface="Arial Rounded MT Bold" panose="020F0704030504030204" pitchFamily="34" charset="77"/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Parents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Kids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Team Members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311484-493E-E34B-A1FD-A121F0668938}"/>
              </a:ext>
            </a:extLst>
          </p:cNvPr>
          <p:cNvSpPr txBox="1"/>
          <p:nvPr/>
        </p:nvSpPr>
        <p:spPr>
          <a:xfrm>
            <a:off x="935421" y="4771697"/>
            <a:ext cx="86352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Focus</a:t>
            </a:r>
            <a:endParaRPr lang="en-US" dirty="0">
              <a:solidFill>
                <a:schemeClr val="bg1"/>
              </a:solidFill>
              <a:latin typeface="Arial Rounded MT Bold" panose="020F0704030504030204" pitchFamily="34" charset="77"/>
            </a:endParaRPr>
          </a:p>
          <a:p>
            <a:pPr>
              <a:buClr>
                <a:schemeClr val="bg1"/>
              </a:buClr>
            </a:pPr>
            <a:r>
              <a:rPr lang="en-US" sz="2800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We introduce </a:t>
            </a:r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a strategic initiative </a:t>
            </a:r>
            <a:r>
              <a:rPr lang="en-US" sz="2800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but in our analysis we focus on </a:t>
            </a:r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business process management </a:t>
            </a:r>
            <a:r>
              <a:rPr lang="en-US" sz="2800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and </a:t>
            </a:r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operational decision making.</a:t>
            </a:r>
          </a:p>
        </p:txBody>
      </p:sp>
    </p:spTree>
    <p:extLst>
      <p:ext uri="{BB962C8B-B14F-4D97-AF65-F5344CB8AC3E}">
        <p14:creationId xmlns:p14="http://schemas.microsoft.com/office/powerpoint/2010/main" val="2106014344"/>
      </p:ext>
    </p:extLst>
  </p:cSld>
  <p:clrMapOvr>
    <a:masterClrMapping/>
  </p:clrMapOvr>
  <p:transition spd="slow">
    <p:cover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81B1B0-61EE-654F-A9DA-36E186FA96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B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6DAF4-1829-A544-BA03-FB6DB10C1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Clr>
                <a:srgbClr val="5E2828"/>
              </a:buClr>
            </a:pP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Sprint 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#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1 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: 		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Knowledge Basis (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Preparation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)</a:t>
            </a:r>
          </a:p>
          <a:p>
            <a:pPr marL="0" indent="0">
              <a:buClr>
                <a:srgbClr val="5E2828"/>
              </a:buClr>
              <a:buNone/>
            </a:pP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    24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.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10			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Stakeholder Meetings (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Organization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)</a:t>
            </a:r>
          </a:p>
          <a:p>
            <a:pPr marL="0" indent="0">
              <a:buClr>
                <a:srgbClr val="5E2828"/>
              </a:buClr>
              <a:buNone/>
            </a:pP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			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Analysis (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Requirements Gathering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)</a:t>
            </a:r>
          </a:p>
          <a:p>
            <a:pPr marL="0" indent="0">
              <a:buClr>
                <a:srgbClr val="5E2828"/>
              </a:buClr>
              <a:buNone/>
            </a:pP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 			➜ 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Approach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 +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 Timetable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 + 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Requirements</a:t>
            </a:r>
          </a:p>
          <a:p>
            <a:pPr marL="0" indent="0">
              <a:buClr>
                <a:srgbClr val="5E2828"/>
              </a:buClr>
              <a:buNone/>
            </a:pPr>
            <a:endParaRPr lang="en-US" sz="2000" dirty="0">
              <a:solidFill>
                <a:schemeClr val="bg1"/>
              </a:solidFill>
              <a:latin typeface="Arial Rounded MT Bold" panose="020F0704030504030204" pitchFamily="34" charset="77"/>
              <a:ea typeface="STHupo" panose="02010800040101010101" pitchFamily="2" charset="-122"/>
              <a:cs typeface="Aharoni" panose="02010803020104030203" pitchFamily="2" charset="-79"/>
            </a:endParaRPr>
          </a:p>
          <a:p>
            <a:pPr>
              <a:buClr>
                <a:srgbClr val="5E2828"/>
              </a:buClr>
            </a:pP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Sprint 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#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2 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: 		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As-Is Process (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Process Definition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)</a:t>
            </a:r>
          </a:p>
          <a:p>
            <a:pPr marL="0" indent="0">
              <a:buClr>
                <a:srgbClr val="5E2828"/>
              </a:buClr>
              <a:buNone/>
            </a:pP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    20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.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11			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To-Be Process (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Process Redesign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)</a:t>
            </a:r>
          </a:p>
          <a:p>
            <a:pPr marL="0" indent="0">
              <a:buClr>
                <a:srgbClr val="5E2828"/>
              </a:buClr>
              <a:buNone/>
            </a:pP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			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➜ 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Backlog 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 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#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3 Sprint Planning</a:t>
            </a:r>
          </a:p>
          <a:p>
            <a:pPr marL="0" indent="0">
              <a:buClr>
                <a:srgbClr val="5E2828"/>
              </a:buClr>
              <a:buNone/>
            </a:pPr>
            <a:endParaRPr lang="en-US" sz="2400" dirty="0">
              <a:solidFill>
                <a:srgbClr val="5E2828"/>
              </a:solidFill>
              <a:latin typeface="Arial Rounded MT Bold" panose="020F0704030504030204" pitchFamily="34" charset="77"/>
              <a:ea typeface="STHupo" panose="02010800040101010101" pitchFamily="2" charset="-122"/>
              <a:cs typeface="Aharoni" panose="02010803020104030203" pitchFamily="2" charset="-79"/>
            </a:endParaRPr>
          </a:p>
          <a:p>
            <a:pPr>
              <a:buClr>
                <a:srgbClr val="5E2828"/>
              </a:buClr>
            </a:pP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Sprint 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#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3 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: 		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Prototype (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Prototyping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)</a:t>
            </a:r>
          </a:p>
          <a:p>
            <a:pPr marL="230188" indent="0">
              <a:buClr>
                <a:srgbClr val="5E2828"/>
              </a:buClr>
              <a:buNone/>
              <a:tabLst>
                <a:tab pos="263525" algn="l"/>
              </a:tabLst>
            </a:pP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	</a:t>
            </a:r>
            <a:r>
              <a:rPr lang="en-US" sz="25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19</a:t>
            </a:r>
            <a:r>
              <a:rPr lang="en-US" sz="25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.</a:t>
            </a:r>
            <a:r>
              <a:rPr lang="en-US" sz="25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12	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		Stakeholder Meetings (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Organization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)</a:t>
            </a:r>
          </a:p>
          <a:p>
            <a:pPr marL="230188" indent="0">
              <a:buClr>
                <a:srgbClr val="5E2828"/>
              </a:buClr>
              <a:buNone/>
              <a:tabLst>
                <a:tab pos="263525" algn="l"/>
              </a:tabLst>
            </a:pP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				MVP (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Evaluation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)</a:t>
            </a:r>
          </a:p>
          <a:p>
            <a:pPr marL="0" indent="0">
              <a:buClr>
                <a:srgbClr val="5E2828"/>
              </a:buClr>
              <a:buNone/>
            </a:pP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			 ➜ 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Pitch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B584C-5FCF-C64A-ADA2-C1A45B87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FCD6-9CD9-BC4A-B46E-5D0910D7B1A4}" type="slidenum">
              <a:rPr lang="en-US" smtClean="0"/>
              <a:t>9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99F333-05D8-E14D-84FA-B416D488CEC9}"/>
              </a:ext>
            </a:extLst>
          </p:cNvPr>
          <p:cNvCxnSpPr/>
          <p:nvPr/>
        </p:nvCxnSpPr>
        <p:spPr>
          <a:xfrm>
            <a:off x="829340" y="1254639"/>
            <a:ext cx="10526232" cy="0"/>
          </a:xfrm>
          <a:prstGeom prst="line">
            <a:avLst/>
          </a:prstGeom>
          <a:ln w="25400">
            <a:solidFill>
              <a:srgbClr val="5E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D95F1F0-9F8F-8C4B-A474-3896F352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Goals (</a:t>
            </a: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focus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Pie 9">
            <a:extLst>
              <a:ext uri="{FF2B5EF4-FFF2-40B4-BE49-F238E27FC236}">
                <a16:creationId xmlns:a16="http://schemas.microsoft.com/office/drawing/2014/main" id="{7084F747-7FFA-AB4F-9162-C44D05B5C1E2}"/>
              </a:ext>
            </a:extLst>
          </p:cNvPr>
          <p:cNvSpPr/>
          <p:nvPr/>
        </p:nvSpPr>
        <p:spPr>
          <a:xfrm>
            <a:off x="9570697" y="4226064"/>
            <a:ext cx="5263871" cy="5263871"/>
          </a:xfrm>
          <a:prstGeom prst="pie">
            <a:avLst>
              <a:gd name="adj1" fmla="val 10781590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E0C2B6AC-BF42-0340-8FA0-C117E67B296F}"/>
              </a:ext>
            </a:extLst>
          </p:cNvPr>
          <p:cNvSpPr txBox="1">
            <a:spLocks/>
          </p:cNvSpPr>
          <p:nvPr/>
        </p:nvSpPr>
        <p:spPr>
          <a:xfrm>
            <a:off x="9001478" y="3667478"/>
            <a:ext cx="2949517" cy="31905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76289329"/>
      </p:ext>
    </p:extLst>
  </p:cSld>
  <p:clrMapOvr>
    <a:masterClrMapping/>
  </p:clrMapOvr>
  <p:transition spd="slow">
    <p:cover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Microsoft Macintosh PowerPoint</Application>
  <PresentationFormat>Breitbild</PresentationFormat>
  <Paragraphs>92</Paragraphs>
  <Slides>10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Office Theme</vt:lpstr>
      <vt:lpstr>PowerPoint-Präsentation</vt:lpstr>
      <vt:lpstr>PowerPoint-Präsentation</vt:lpstr>
      <vt:lpstr>Project Team</vt:lpstr>
      <vt:lpstr>Problem</vt:lpstr>
      <vt:lpstr>Requirements of a Modern Family</vt:lpstr>
      <vt:lpstr>Agile Kita Management</vt:lpstr>
      <vt:lpstr>So, why Agile?</vt:lpstr>
      <vt:lpstr>Perspectives</vt:lpstr>
      <vt:lpstr>Goals (focus)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Lorvi Anton (s)</dc:creator>
  <cp:lastModifiedBy>Ribeiro Isabelle (s)</cp:lastModifiedBy>
  <cp:revision>57</cp:revision>
  <dcterms:created xsi:type="dcterms:W3CDTF">2019-09-20T20:43:36Z</dcterms:created>
  <dcterms:modified xsi:type="dcterms:W3CDTF">2019-10-03T18:15:59Z</dcterms:modified>
</cp:coreProperties>
</file>