
<file path=[Content_Types].xml><?xml version="1.0" encoding="utf-8"?>
<Types xmlns="http://schemas.openxmlformats.org/package/2006/content-types">
  <Default Extension="tmp" ContentType="image/png"/>
  <Default Extension="png" ContentType="image/png"/>
  <Default Extension="png&amp;ehk=mEkFoykkHmNBogVsBtqQxQ&amp;r=0&amp;pid=OfficeInsert"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95" r:id="rId3"/>
    <p:sldId id="401" r:id="rId4"/>
    <p:sldId id="402" r:id="rId5"/>
    <p:sldId id="403" r:id="rId6"/>
    <p:sldId id="404" r:id="rId7"/>
    <p:sldId id="258" r:id="rId8"/>
    <p:sldId id="405" r:id="rId9"/>
    <p:sldId id="350" r:id="rId10"/>
    <p:sldId id="382" r:id="rId11"/>
    <p:sldId id="392" r:id="rId12"/>
    <p:sldId id="361" r:id="rId13"/>
    <p:sldId id="396" r:id="rId14"/>
    <p:sldId id="362" r:id="rId15"/>
    <p:sldId id="375" r:id="rId16"/>
    <p:sldId id="383" r:id="rId17"/>
    <p:sldId id="366" r:id="rId18"/>
    <p:sldId id="397" r:id="rId19"/>
    <p:sldId id="314" r:id="rId20"/>
    <p:sldId id="367" r:id="rId21"/>
    <p:sldId id="384" r:id="rId22"/>
    <p:sldId id="369" r:id="rId23"/>
    <p:sldId id="398" r:id="rId24"/>
    <p:sldId id="371" r:id="rId25"/>
    <p:sldId id="372" r:id="rId26"/>
    <p:sldId id="385" r:id="rId27"/>
    <p:sldId id="377" r:id="rId28"/>
    <p:sldId id="378" r:id="rId29"/>
    <p:sldId id="389" r:id="rId30"/>
    <p:sldId id="394" r:id="rId31"/>
    <p:sldId id="410" r:id="rId32"/>
    <p:sldId id="411" r:id="rId33"/>
    <p:sldId id="376" r:id="rId34"/>
    <p:sldId id="407" r:id="rId35"/>
    <p:sldId id="406" r:id="rId36"/>
    <p:sldId id="400" r:id="rId37"/>
    <p:sldId id="408" r:id="rId38"/>
    <p:sldId id="353" r:id="rId39"/>
    <p:sldId id="380" r:id="rId40"/>
    <p:sldId id="298" r:id="rId41"/>
    <p:sldId id="274" r:id="rId42"/>
    <p:sldId id="336" r:id="rId43"/>
    <p:sldId id="352" r:id="rId44"/>
    <p:sldId id="364" r:id="rId45"/>
    <p:sldId id="360" r:id="rId46"/>
    <p:sldId id="365" r:id="rId47"/>
    <p:sldId id="331" r:id="rId48"/>
    <p:sldId id="368" r:id="rId49"/>
    <p:sldId id="373" r:id="rId50"/>
    <p:sldId id="39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4D44-329F-497E-97EA-CF550B756E86}">
          <p14:sldIdLst>
            <p14:sldId id="256"/>
            <p14:sldId id="395"/>
            <p14:sldId id="401"/>
            <p14:sldId id="402"/>
            <p14:sldId id="403"/>
            <p14:sldId id="404"/>
            <p14:sldId id="258"/>
            <p14:sldId id="405"/>
            <p14:sldId id="350"/>
            <p14:sldId id="382"/>
            <p14:sldId id="392"/>
            <p14:sldId id="361"/>
            <p14:sldId id="396"/>
            <p14:sldId id="362"/>
            <p14:sldId id="375"/>
            <p14:sldId id="383"/>
            <p14:sldId id="366"/>
            <p14:sldId id="397"/>
            <p14:sldId id="314"/>
            <p14:sldId id="367"/>
            <p14:sldId id="384"/>
            <p14:sldId id="369"/>
            <p14:sldId id="398"/>
            <p14:sldId id="371"/>
            <p14:sldId id="372"/>
            <p14:sldId id="385"/>
            <p14:sldId id="377"/>
            <p14:sldId id="378"/>
            <p14:sldId id="389"/>
            <p14:sldId id="394"/>
            <p14:sldId id="410"/>
            <p14:sldId id="411"/>
            <p14:sldId id="376"/>
            <p14:sldId id="407"/>
            <p14:sldId id="406"/>
            <p14:sldId id="400"/>
            <p14:sldId id="408"/>
            <p14:sldId id="353"/>
            <p14:sldId id="380"/>
            <p14:sldId id="298"/>
          </p14:sldIdLst>
        </p14:section>
        <p14:section name="Unused slides" id="{2A0A3FD3-AE83-429D-8701-C8816F0199F6}">
          <p14:sldIdLst>
            <p14:sldId id="274"/>
            <p14:sldId id="336"/>
            <p14:sldId id="352"/>
            <p14:sldId id="364"/>
            <p14:sldId id="360"/>
            <p14:sldId id="365"/>
            <p14:sldId id="331"/>
            <p14:sldId id="368"/>
            <p14:sldId id="373"/>
            <p14:sldId id="3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83372"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roym\Dropbox\Private\Customers\S\Skype\All%20Data%20Analytics\backup%20All%20Issues%2028%20May%202014%20(created%202012%20onward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'All throughput'!$D$1</c:f>
              <c:strCache>
                <c:ptCount val="1"/>
                <c:pt idx="0">
                  <c:v>All</c:v>
                </c:pt>
              </c:strCache>
            </c:strRef>
          </c:tx>
          <c:spPr>
            <a:ln w="31750" cap="rnd">
              <a:solidFill>
                <a:schemeClr val="accent1"/>
              </a:solidFill>
              <a:round/>
            </a:ln>
            <a:effectLst/>
          </c:spPr>
          <c:marker>
            <c:symbol val="none"/>
          </c:marker>
          <c:cat>
            <c:strRef>
              <c:f>'All throughput'!$C$2:$C$128</c:f>
              <c:strCache>
                <c:ptCount val="127"/>
                <c:pt idx="0">
                  <c:v>W2-2012</c:v>
                </c:pt>
                <c:pt idx="1">
                  <c:v>W3-2012</c:v>
                </c:pt>
                <c:pt idx="2">
                  <c:v>W4-2012</c:v>
                </c:pt>
                <c:pt idx="3">
                  <c:v>W5-2012</c:v>
                </c:pt>
                <c:pt idx="4">
                  <c:v>W6-2012</c:v>
                </c:pt>
                <c:pt idx="5">
                  <c:v>W7-2012</c:v>
                </c:pt>
                <c:pt idx="6">
                  <c:v>W8-2012</c:v>
                </c:pt>
                <c:pt idx="7">
                  <c:v>W9-2012</c:v>
                </c:pt>
                <c:pt idx="8">
                  <c:v>W10-2012</c:v>
                </c:pt>
                <c:pt idx="9">
                  <c:v>W11-2012</c:v>
                </c:pt>
                <c:pt idx="10">
                  <c:v>W12-2012</c:v>
                </c:pt>
                <c:pt idx="11">
                  <c:v>W13-2012</c:v>
                </c:pt>
                <c:pt idx="12">
                  <c:v>W14-2012</c:v>
                </c:pt>
                <c:pt idx="13">
                  <c:v>W15-2012</c:v>
                </c:pt>
                <c:pt idx="14">
                  <c:v>W16-2012</c:v>
                </c:pt>
                <c:pt idx="15">
                  <c:v>W17-2012</c:v>
                </c:pt>
                <c:pt idx="16">
                  <c:v>W18-2012</c:v>
                </c:pt>
                <c:pt idx="17">
                  <c:v>W19-2012</c:v>
                </c:pt>
                <c:pt idx="18">
                  <c:v>W20-2012</c:v>
                </c:pt>
                <c:pt idx="19">
                  <c:v>W21-2012</c:v>
                </c:pt>
                <c:pt idx="20">
                  <c:v>W22-2012</c:v>
                </c:pt>
                <c:pt idx="21">
                  <c:v>W23-2012</c:v>
                </c:pt>
                <c:pt idx="22">
                  <c:v>W24-2012</c:v>
                </c:pt>
                <c:pt idx="23">
                  <c:v>W25-2012</c:v>
                </c:pt>
                <c:pt idx="24">
                  <c:v>W26-2012</c:v>
                </c:pt>
                <c:pt idx="25">
                  <c:v>W27-2012</c:v>
                </c:pt>
                <c:pt idx="26">
                  <c:v>W28-2012</c:v>
                </c:pt>
                <c:pt idx="27">
                  <c:v>W29-2012</c:v>
                </c:pt>
                <c:pt idx="28">
                  <c:v>W30-2012</c:v>
                </c:pt>
                <c:pt idx="29">
                  <c:v>W31-2012</c:v>
                </c:pt>
                <c:pt idx="30">
                  <c:v>W32-2012</c:v>
                </c:pt>
                <c:pt idx="31">
                  <c:v>W33-2012</c:v>
                </c:pt>
                <c:pt idx="32">
                  <c:v>W34-2012</c:v>
                </c:pt>
                <c:pt idx="33">
                  <c:v>W35-2012</c:v>
                </c:pt>
                <c:pt idx="34">
                  <c:v>W36-2012</c:v>
                </c:pt>
                <c:pt idx="35">
                  <c:v>W37-2012</c:v>
                </c:pt>
                <c:pt idx="36">
                  <c:v>W38-2012</c:v>
                </c:pt>
                <c:pt idx="37">
                  <c:v>W39-2012</c:v>
                </c:pt>
                <c:pt idx="38">
                  <c:v>W40-2012</c:v>
                </c:pt>
                <c:pt idx="39">
                  <c:v>W41-2012</c:v>
                </c:pt>
                <c:pt idx="40">
                  <c:v>W42-2012</c:v>
                </c:pt>
                <c:pt idx="41">
                  <c:v>W43-2012</c:v>
                </c:pt>
                <c:pt idx="42">
                  <c:v>W44-2012</c:v>
                </c:pt>
                <c:pt idx="43">
                  <c:v>W45-2012</c:v>
                </c:pt>
                <c:pt idx="44">
                  <c:v>W46-2012</c:v>
                </c:pt>
                <c:pt idx="45">
                  <c:v>W47-2012</c:v>
                </c:pt>
                <c:pt idx="46">
                  <c:v>W48-2012</c:v>
                </c:pt>
                <c:pt idx="47">
                  <c:v>W49-2012</c:v>
                </c:pt>
                <c:pt idx="48">
                  <c:v>W50-2012</c:v>
                </c:pt>
                <c:pt idx="49">
                  <c:v>W51-2012</c:v>
                </c:pt>
                <c:pt idx="50">
                  <c:v>W52-2012</c:v>
                </c:pt>
                <c:pt idx="51">
                  <c:v>W53-2012</c:v>
                </c:pt>
                <c:pt idx="52">
                  <c:v>W54-2012</c:v>
                </c:pt>
                <c:pt idx="53">
                  <c:v>W1-2013</c:v>
                </c:pt>
                <c:pt idx="54">
                  <c:v>W2-2013</c:v>
                </c:pt>
                <c:pt idx="55">
                  <c:v>W3-2013</c:v>
                </c:pt>
                <c:pt idx="56">
                  <c:v>W4-2013</c:v>
                </c:pt>
                <c:pt idx="57">
                  <c:v>W5-2013</c:v>
                </c:pt>
                <c:pt idx="58">
                  <c:v>W6-2013</c:v>
                </c:pt>
                <c:pt idx="59">
                  <c:v>W7-2013</c:v>
                </c:pt>
                <c:pt idx="60">
                  <c:v>W8-2013</c:v>
                </c:pt>
                <c:pt idx="61">
                  <c:v>W9-2013</c:v>
                </c:pt>
                <c:pt idx="62">
                  <c:v>W10-2013</c:v>
                </c:pt>
                <c:pt idx="63">
                  <c:v>W11-2013</c:v>
                </c:pt>
                <c:pt idx="64">
                  <c:v>W12-2013</c:v>
                </c:pt>
                <c:pt idx="65">
                  <c:v>W13-2013</c:v>
                </c:pt>
                <c:pt idx="66">
                  <c:v>W14-2013</c:v>
                </c:pt>
                <c:pt idx="67">
                  <c:v>W15-2013</c:v>
                </c:pt>
                <c:pt idx="68">
                  <c:v>W16-2013</c:v>
                </c:pt>
                <c:pt idx="69">
                  <c:v>W17-2013</c:v>
                </c:pt>
                <c:pt idx="70">
                  <c:v>W18-2013</c:v>
                </c:pt>
                <c:pt idx="71">
                  <c:v>W19-2013</c:v>
                </c:pt>
                <c:pt idx="72">
                  <c:v>W20-2013</c:v>
                </c:pt>
                <c:pt idx="73">
                  <c:v>W21-2013</c:v>
                </c:pt>
                <c:pt idx="74">
                  <c:v>W22-2013</c:v>
                </c:pt>
                <c:pt idx="75">
                  <c:v>W23-2013</c:v>
                </c:pt>
                <c:pt idx="76">
                  <c:v>W24-2013</c:v>
                </c:pt>
                <c:pt idx="77">
                  <c:v>W25-2013</c:v>
                </c:pt>
                <c:pt idx="78">
                  <c:v>W26-2013</c:v>
                </c:pt>
                <c:pt idx="79">
                  <c:v>W27-2013</c:v>
                </c:pt>
                <c:pt idx="80">
                  <c:v>W28-2013</c:v>
                </c:pt>
                <c:pt idx="81">
                  <c:v>W29-2013</c:v>
                </c:pt>
                <c:pt idx="82">
                  <c:v>W30-2013</c:v>
                </c:pt>
                <c:pt idx="83">
                  <c:v>W31-2013</c:v>
                </c:pt>
                <c:pt idx="84">
                  <c:v>W32-2013</c:v>
                </c:pt>
                <c:pt idx="85">
                  <c:v>W33-2013</c:v>
                </c:pt>
                <c:pt idx="86">
                  <c:v>W34-2013</c:v>
                </c:pt>
                <c:pt idx="87">
                  <c:v>W35-2013</c:v>
                </c:pt>
                <c:pt idx="88">
                  <c:v>W36-2013</c:v>
                </c:pt>
                <c:pt idx="89">
                  <c:v>W37-2013</c:v>
                </c:pt>
                <c:pt idx="90">
                  <c:v>W38-2013</c:v>
                </c:pt>
                <c:pt idx="91">
                  <c:v>W39-2013</c:v>
                </c:pt>
                <c:pt idx="92">
                  <c:v>W40-2013</c:v>
                </c:pt>
                <c:pt idx="93">
                  <c:v>W41-2013</c:v>
                </c:pt>
                <c:pt idx="94">
                  <c:v>W42-2013</c:v>
                </c:pt>
                <c:pt idx="95">
                  <c:v>W43-2013</c:v>
                </c:pt>
                <c:pt idx="96">
                  <c:v>W44-2013</c:v>
                </c:pt>
                <c:pt idx="97">
                  <c:v>W45-2013</c:v>
                </c:pt>
                <c:pt idx="98">
                  <c:v>W46-2013</c:v>
                </c:pt>
                <c:pt idx="99">
                  <c:v>W47-2013</c:v>
                </c:pt>
                <c:pt idx="100">
                  <c:v>W48-2013</c:v>
                </c:pt>
                <c:pt idx="101">
                  <c:v>W49-2013</c:v>
                </c:pt>
                <c:pt idx="102">
                  <c:v>W50-2013</c:v>
                </c:pt>
                <c:pt idx="103">
                  <c:v>W51-2013</c:v>
                </c:pt>
                <c:pt idx="104">
                  <c:v>W52-2013</c:v>
                </c:pt>
                <c:pt idx="105">
                  <c:v>W53-2013</c:v>
                </c:pt>
                <c:pt idx="106">
                  <c:v>W1-2014</c:v>
                </c:pt>
                <c:pt idx="107">
                  <c:v>W2-2014</c:v>
                </c:pt>
                <c:pt idx="108">
                  <c:v>W3-2014</c:v>
                </c:pt>
                <c:pt idx="109">
                  <c:v>W4-2014</c:v>
                </c:pt>
                <c:pt idx="110">
                  <c:v>W5-2014</c:v>
                </c:pt>
                <c:pt idx="111">
                  <c:v>W6-2014</c:v>
                </c:pt>
                <c:pt idx="112">
                  <c:v>W7-2014</c:v>
                </c:pt>
                <c:pt idx="113">
                  <c:v>W8-2014</c:v>
                </c:pt>
                <c:pt idx="114">
                  <c:v>W9-2014</c:v>
                </c:pt>
                <c:pt idx="115">
                  <c:v>W10-2014</c:v>
                </c:pt>
                <c:pt idx="116">
                  <c:v>W11-2014</c:v>
                </c:pt>
                <c:pt idx="117">
                  <c:v>W12-2014</c:v>
                </c:pt>
                <c:pt idx="118">
                  <c:v>W13-2014</c:v>
                </c:pt>
                <c:pt idx="119">
                  <c:v>W14-2014</c:v>
                </c:pt>
                <c:pt idx="120">
                  <c:v>W15-2014</c:v>
                </c:pt>
                <c:pt idx="121">
                  <c:v>W16-2014</c:v>
                </c:pt>
                <c:pt idx="122">
                  <c:v>W17-2014</c:v>
                </c:pt>
                <c:pt idx="123">
                  <c:v>W18-2014</c:v>
                </c:pt>
                <c:pt idx="124">
                  <c:v>W19-2014</c:v>
                </c:pt>
                <c:pt idx="125">
                  <c:v>W20-2014</c:v>
                </c:pt>
                <c:pt idx="126">
                  <c:v>W21-2014</c:v>
                </c:pt>
              </c:strCache>
            </c:strRef>
          </c:cat>
          <c:val>
            <c:numRef>
              <c:f>'All throughput'!$D$2:$D$128</c:f>
              <c:numCache>
                <c:formatCode>General</c:formatCode>
                <c:ptCount val="127"/>
                <c:pt idx="0">
                  <c:v>72</c:v>
                </c:pt>
                <c:pt idx="1">
                  <c:v>196</c:v>
                </c:pt>
                <c:pt idx="2">
                  <c:v>198</c:v>
                </c:pt>
                <c:pt idx="3">
                  <c:v>277</c:v>
                </c:pt>
                <c:pt idx="4">
                  <c:v>318</c:v>
                </c:pt>
                <c:pt idx="5">
                  <c:v>380</c:v>
                </c:pt>
                <c:pt idx="6">
                  <c:v>366</c:v>
                </c:pt>
                <c:pt idx="7">
                  <c:v>324</c:v>
                </c:pt>
                <c:pt idx="8">
                  <c:v>425</c:v>
                </c:pt>
                <c:pt idx="9">
                  <c:v>384</c:v>
                </c:pt>
                <c:pt idx="10">
                  <c:v>473</c:v>
                </c:pt>
                <c:pt idx="11">
                  <c:v>509</c:v>
                </c:pt>
                <c:pt idx="12">
                  <c:v>436</c:v>
                </c:pt>
                <c:pt idx="13">
                  <c:v>390</c:v>
                </c:pt>
                <c:pt idx="14">
                  <c:v>428</c:v>
                </c:pt>
                <c:pt idx="15">
                  <c:v>422</c:v>
                </c:pt>
                <c:pt idx="16">
                  <c:v>498</c:v>
                </c:pt>
                <c:pt idx="17">
                  <c:v>448</c:v>
                </c:pt>
                <c:pt idx="18">
                  <c:v>476</c:v>
                </c:pt>
                <c:pt idx="19">
                  <c:v>569</c:v>
                </c:pt>
                <c:pt idx="20">
                  <c:v>666</c:v>
                </c:pt>
                <c:pt idx="21">
                  <c:v>530</c:v>
                </c:pt>
                <c:pt idx="22">
                  <c:v>514</c:v>
                </c:pt>
                <c:pt idx="23">
                  <c:v>454</c:v>
                </c:pt>
                <c:pt idx="24">
                  <c:v>541</c:v>
                </c:pt>
                <c:pt idx="25">
                  <c:v>497</c:v>
                </c:pt>
                <c:pt idx="26">
                  <c:v>459</c:v>
                </c:pt>
                <c:pt idx="27">
                  <c:v>504</c:v>
                </c:pt>
                <c:pt idx="28">
                  <c:v>532</c:v>
                </c:pt>
                <c:pt idx="29">
                  <c:v>567</c:v>
                </c:pt>
                <c:pt idx="30">
                  <c:v>536</c:v>
                </c:pt>
                <c:pt idx="31">
                  <c:v>594</c:v>
                </c:pt>
                <c:pt idx="32">
                  <c:v>632</c:v>
                </c:pt>
                <c:pt idx="33">
                  <c:v>577</c:v>
                </c:pt>
                <c:pt idx="34">
                  <c:v>635</c:v>
                </c:pt>
                <c:pt idx="35">
                  <c:v>617</c:v>
                </c:pt>
                <c:pt idx="36">
                  <c:v>654</c:v>
                </c:pt>
                <c:pt idx="37">
                  <c:v>600</c:v>
                </c:pt>
                <c:pt idx="38">
                  <c:v>699</c:v>
                </c:pt>
                <c:pt idx="39">
                  <c:v>706</c:v>
                </c:pt>
                <c:pt idx="40">
                  <c:v>813</c:v>
                </c:pt>
                <c:pt idx="41">
                  <c:v>662</c:v>
                </c:pt>
                <c:pt idx="42">
                  <c:v>687</c:v>
                </c:pt>
                <c:pt idx="43">
                  <c:v>655</c:v>
                </c:pt>
                <c:pt idx="44">
                  <c:v>756</c:v>
                </c:pt>
                <c:pt idx="45">
                  <c:v>731</c:v>
                </c:pt>
                <c:pt idx="46">
                  <c:v>617</c:v>
                </c:pt>
                <c:pt idx="47">
                  <c:v>725</c:v>
                </c:pt>
                <c:pt idx="48">
                  <c:v>673</c:v>
                </c:pt>
                <c:pt idx="49">
                  <c:v>552</c:v>
                </c:pt>
                <c:pt idx="50">
                  <c:v>647</c:v>
                </c:pt>
                <c:pt idx="51">
                  <c:v>162</c:v>
                </c:pt>
                <c:pt idx="52">
                  <c:v>29</c:v>
                </c:pt>
                <c:pt idx="53">
                  <c:v>275</c:v>
                </c:pt>
                <c:pt idx="54">
                  <c:v>610</c:v>
                </c:pt>
                <c:pt idx="55">
                  <c:v>684</c:v>
                </c:pt>
                <c:pt idx="56">
                  <c:v>806</c:v>
                </c:pt>
                <c:pt idx="57">
                  <c:v>810</c:v>
                </c:pt>
                <c:pt idx="58">
                  <c:v>764</c:v>
                </c:pt>
                <c:pt idx="59">
                  <c:v>773</c:v>
                </c:pt>
                <c:pt idx="60">
                  <c:v>715</c:v>
                </c:pt>
                <c:pt idx="61">
                  <c:v>753</c:v>
                </c:pt>
                <c:pt idx="62">
                  <c:v>685</c:v>
                </c:pt>
                <c:pt idx="63">
                  <c:v>749</c:v>
                </c:pt>
                <c:pt idx="64">
                  <c:v>804</c:v>
                </c:pt>
                <c:pt idx="65">
                  <c:v>775</c:v>
                </c:pt>
                <c:pt idx="66">
                  <c:v>730</c:v>
                </c:pt>
                <c:pt idx="67">
                  <c:v>901</c:v>
                </c:pt>
                <c:pt idx="68">
                  <c:v>729</c:v>
                </c:pt>
                <c:pt idx="69">
                  <c:v>1051</c:v>
                </c:pt>
                <c:pt idx="70">
                  <c:v>740</c:v>
                </c:pt>
                <c:pt idx="71">
                  <c:v>841</c:v>
                </c:pt>
                <c:pt idx="72">
                  <c:v>806</c:v>
                </c:pt>
                <c:pt idx="73">
                  <c:v>1028</c:v>
                </c:pt>
                <c:pt idx="74">
                  <c:v>794</c:v>
                </c:pt>
                <c:pt idx="75">
                  <c:v>876</c:v>
                </c:pt>
                <c:pt idx="76">
                  <c:v>836</c:v>
                </c:pt>
                <c:pt idx="77">
                  <c:v>1007</c:v>
                </c:pt>
                <c:pt idx="78">
                  <c:v>911</c:v>
                </c:pt>
                <c:pt idx="79">
                  <c:v>857</c:v>
                </c:pt>
                <c:pt idx="80">
                  <c:v>930</c:v>
                </c:pt>
                <c:pt idx="81">
                  <c:v>911</c:v>
                </c:pt>
                <c:pt idx="82">
                  <c:v>809</c:v>
                </c:pt>
                <c:pt idx="83">
                  <c:v>1001</c:v>
                </c:pt>
                <c:pt idx="84">
                  <c:v>902</c:v>
                </c:pt>
                <c:pt idx="85">
                  <c:v>984</c:v>
                </c:pt>
                <c:pt idx="86">
                  <c:v>1013</c:v>
                </c:pt>
                <c:pt idx="87">
                  <c:v>1085</c:v>
                </c:pt>
                <c:pt idx="88">
                  <c:v>982</c:v>
                </c:pt>
                <c:pt idx="89">
                  <c:v>1100</c:v>
                </c:pt>
                <c:pt idx="90">
                  <c:v>1151</c:v>
                </c:pt>
                <c:pt idx="91">
                  <c:v>1070</c:v>
                </c:pt>
                <c:pt idx="92">
                  <c:v>1028</c:v>
                </c:pt>
                <c:pt idx="93">
                  <c:v>1150</c:v>
                </c:pt>
                <c:pt idx="94">
                  <c:v>1130</c:v>
                </c:pt>
                <c:pt idx="95">
                  <c:v>1105</c:v>
                </c:pt>
                <c:pt idx="96">
                  <c:v>973</c:v>
                </c:pt>
                <c:pt idx="97">
                  <c:v>1040</c:v>
                </c:pt>
                <c:pt idx="98">
                  <c:v>990</c:v>
                </c:pt>
                <c:pt idx="99">
                  <c:v>1086</c:v>
                </c:pt>
                <c:pt idx="100">
                  <c:v>1004</c:v>
                </c:pt>
                <c:pt idx="101">
                  <c:v>1164</c:v>
                </c:pt>
                <c:pt idx="102">
                  <c:v>1023</c:v>
                </c:pt>
                <c:pt idx="103">
                  <c:v>1098</c:v>
                </c:pt>
                <c:pt idx="104">
                  <c:v>234</c:v>
                </c:pt>
                <c:pt idx="105">
                  <c:v>133</c:v>
                </c:pt>
                <c:pt idx="106">
                  <c:v>245</c:v>
                </c:pt>
                <c:pt idx="107">
                  <c:v>884</c:v>
                </c:pt>
                <c:pt idx="108">
                  <c:v>1033</c:v>
                </c:pt>
                <c:pt idx="109">
                  <c:v>1021</c:v>
                </c:pt>
                <c:pt idx="110">
                  <c:v>1086</c:v>
                </c:pt>
                <c:pt idx="111">
                  <c:v>1100</c:v>
                </c:pt>
                <c:pt idx="112">
                  <c:v>1147</c:v>
                </c:pt>
                <c:pt idx="113">
                  <c:v>1064</c:v>
                </c:pt>
                <c:pt idx="114">
                  <c:v>1300</c:v>
                </c:pt>
                <c:pt idx="115">
                  <c:v>1208</c:v>
                </c:pt>
                <c:pt idx="116">
                  <c:v>1257</c:v>
                </c:pt>
                <c:pt idx="117">
                  <c:v>1194</c:v>
                </c:pt>
                <c:pt idx="118">
                  <c:v>1337</c:v>
                </c:pt>
                <c:pt idx="119">
                  <c:v>1218</c:v>
                </c:pt>
                <c:pt idx="120">
                  <c:v>1362</c:v>
                </c:pt>
                <c:pt idx="121">
                  <c:v>1201</c:v>
                </c:pt>
                <c:pt idx="122">
                  <c:v>1207</c:v>
                </c:pt>
                <c:pt idx="123">
                  <c:v>951</c:v>
                </c:pt>
                <c:pt idx="124">
                  <c:v>1178</c:v>
                </c:pt>
                <c:pt idx="125">
                  <c:v>1236</c:v>
                </c:pt>
                <c:pt idx="126">
                  <c:v>1150</c:v>
                </c:pt>
              </c:numCache>
            </c:numRef>
          </c:val>
          <c:smooth val="0"/>
          <c:extLst>
            <c:ext xmlns:c16="http://schemas.microsoft.com/office/drawing/2014/chart" uri="{C3380CC4-5D6E-409C-BE32-E72D297353CC}">
              <c16:uniqueId val="{00000000-BC72-44FB-BE99-9A9ADCD050BA}"/>
            </c:ext>
          </c:extLst>
        </c:ser>
        <c:dLbls>
          <c:showLegendKey val="0"/>
          <c:showVal val="0"/>
          <c:showCatName val="0"/>
          <c:showSerName val="0"/>
          <c:showPercent val="0"/>
          <c:showBubbleSize val="0"/>
        </c:dLbls>
        <c:smooth val="0"/>
        <c:axId val="347542352"/>
        <c:axId val="347542744"/>
      </c:lineChart>
      <c:catAx>
        <c:axId val="347542352"/>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47542744"/>
        <c:crosses val="autoZero"/>
        <c:auto val="1"/>
        <c:lblAlgn val="ctr"/>
        <c:lblOffset val="100"/>
        <c:noMultiLvlLbl val="0"/>
      </c:catAx>
      <c:valAx>
        <c:axId val="34754274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347542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Sheet1!$F$1</c:f>
              <c:strCache>
                <c:ptCount val="1"/>
                <c:pt idx="0">
                  <c:v>cum all</c:v>
                </c:pt>
              </c:strCache>
            </c:strRef>
          </c:tx>
          <c:spPr>
            <a:solidFill>
              <a:schemeClr val="accent1">
                <a:lumMod val="60000"/>
                <a:lumOff val="40000"/>
              </a:schemeClr>
            </a:solidFill>
            <a:ln>
              <a:noFill/>
            </a:ln>
            <a:effectLst/>
          </c:spPr>
          <c:cat>
            <c:strRef>
              <c:f>Sheet1!$A$2:$A$129</c:f>
              <c:strCache>
                <c:ptCount val="128"/>
                <c:pt idx="0">
                  <c:v>W2-2012</c:v>
                </c:pt>
                <c:pt idx="1">
                  <c:v>W3-2012</c:v>
                </c:pt>
                <c:pt idx="2">
                  <c:v>W4-2012</c:v>
                </c:pt>
                <c:pt idx="3">
                  <c:v>W5-2012</c:v>
                </c:pt>
                <c:pt idx="4">
                  <c:v>W6-2012</c:v>
                </c:pt>
                <c:pt idx="5">
                  <c:v>W7-2012</c:v>
                </c:pt>
                <c:pt idx="6">
                  <c:v>W8-2012</c:v>
                </c:pt>
                <c:pt idx="7">
                  <c:v>W9-2012</c:v>
                </c:pt>
                <c:pt idx="8">
                  <c:v>W10-2012</c:v>
                </c:pt>
                <c:pt idx="9">
                  <c:v>W11-2012</c:v>
                </c:pt>
                <c:pt idx="10">
                  <c:v>W12-2012</c:v>
                </c:pt>
                <c:pt idx="11">
                  <c:v>W13-2012</c:v>
                </c:pt>
                <c:pt idx="12">
                  <c:v>W14-2012</c:v>
                </c:pt>
                <c:pt idx="13">
                  <c:v>W15-2012</c:v>
                </c:pt>
                <c:pt idx="14">
                  <c:v>W16-2012</c:v>
                </c:pt>
                <c:pt idx="15">
                  <c:v>W17-2012</c:v>
                </c:pt>
                <c:pt idx="16">
                  <c:v>W18-2012</c:v>
                </c:pt>
                <c:pt idx="17">
                  <c:v>W19-2012</c:v>
                </c:pt>
                <c:pt idx="18">
                  <c:v>W20-2012</c:v>
                </c:pt>
                <c:pt idx="19">
                  <c:v>W21-2012</c:v>
                </c:pt>
                <c:pt idx="20">
                  <c:v>W22-2012</c:v>
                </c:pt>
                <c:pt idx="21">
                  <c:v>W23-2012</c:v>
                </c:pt>
                <c:pt idx="22">
                  <c:v>W24-2012</c:v>
                </c:pt>
                <c:pt idx="23">
                  <c:v>W25-2012</c:v>
                </c:pt>
                <c:pt idx="24">
                  <c:v>W26-2012</c:v>
                </c:pt>
                <c:pt idx="25">
                  <c:v>W27-2012</c:v>
                </c:pt>
                <c:pt idx="26">
                  <c:v>W28-2012</c:v>
                </c:pt>
                <c:pt idx="27">
                  <c:v>W29-2012</c:v>
                </c:pt>
                <c:pt idx="28">
                  <c:v>W30-2012</c:v>
                </c:pt>
                <c:pt idx="29">
                  <c:v>W31-2012</c:v>
                </c:pt>
                <c:pt idx="30">
                  <c:v>W32-2012</c:v>
                </c:pt>
                <c:pt idx="31">
                  <c:v>W33-2012</c:v>
                </c:pt>
                <c:pt idx="32">
                  <c:v>W34-2012</c:v>
                </c:pt>
                <c:pt idx="33">
                  <c:v>W35-2012</c:v>
                </c:pt>
                <c:pt idx="34">
                  <c:v>W36-2012</c:v>
                </c:pt>
                <c:pt idx="35">
                  <c:v>W37-2012</c:v>
                </c:pt>
                <c:pt idx="36">
                  <c:v>W38-2012</c:v>
                </c:pt>
                <c:pt idx="37">
                  <c:v>W39-2012</c:v>
                </c:pt>
                <c:pt idx="38">
                  <c:v>W40-2012</c:v>
                </c:pt>
                <c:pt idx="39">
                  <c:v>W41-2012</c:v>
                </c:pt>
                <c:pt idx="40">
                  <c:v>W42-2012</c:v>
                </c:pt>
                <c:pt idx="41">
                  <c:v>W43-2012</c:v>
                </c:pt>
                <c:pt idx="42">
                  <c:v>W44-2012</c:v>
                </c:pt>
                <c:pt idx="43">
                  <c:v>W45-2012</c:v>
                </c:pt>
                <c:pt idx="44">
                  <c:v>W46-2012</c:v>
                </c:pt>
                <c:pt idx="45">
                  <c:v>W47-2012</c:v>
                </c:pt>
                <c:pt idx="46">
                  <c:v>W48-2012</c:v>
                </c:pt>
                <c:pt idx="47">
                  <c:v>W49-2012</c:v>
                </c:pt>
                <c:pt idx="48">
                  <c:v>W50-2012</c:v>
                </c:pt>
                <c:pt idx="49">
                  <c:v>W51-2012</c:v>
                </c:pt>
                <c:pt idx="50">
                  <c:v>W52-2012</c:v>
                </c:pt>
                <c:pt idx="51">
                  <c:v>W53-2012</c:v>
                </c:pt>
                <c:pt idx="52">
                  <c:v>W54-2012</c:v>
                </c:pt>
                <c:pt idx="53">
                  <c:v>W1-2013</c:v>
                </c:pt>
                <c:pt idx="54">
                  <c:v>W2-2013</c:v>
                </c:pt>
                <c:pt idx="55">
                  <c:v>W3-2013</c:v>
                </c:pt>
                <c:pt idx="56">
                  <c:v>W4-2013</c:v>
                </c:pt>
                <c:pt idx="57">
                  <c:v>W5-2013</c:v>
                </c:pt>
                <c:pt idx="58">
                  <c:v>W6-2013</c:v>
                </c:pt>
                <c:pt idx="59">
                  <c:v>W7-2013</c:v>
                </c:pt>
                <c:pt idx="60">
                  <c:v>W8-2013</c:v>
                </c:pt>
                <c:pt idx="61">
                  <c:v>W9-2013</c:v>
                </c:pt>
                <c:pt idx="62">
                  <c:v>W10-2013</c:v>
                </c:pt>
                <c:pt idx="63">
                  <c:v>W11-2013</c:v>
                </c:pt>
                <c:pt idx="64">
                  <c:v>W12-2013</c:v>
                </c:pt>
                <c:pt idx="65">
                  <c:v>W13-2013</c:v>
                </c:pt>
                <c:pt idx="66">
                  <c:v>W14-2013</c:v>
                </c:pt>
                <c:pt idx="67">
                  <c:v>W15-2013</c:v>
                </c:pt>
                <c:pt idx="68">
                  <c:v>W16-2013</c:v>
                </c:pt>
                <c:pt idx="69">
                  <c:v>W17-2013</c:v>
                </c:pt>
                <c:pt idx="70">
                  <c:v>W18-2013</c:v>
                </c:pt>
                <c:pt idx="71">
                  <c:v>W19-2013</c:v>
                </c:pt>
                <c:pt idx="72">
                  <c:v>W20-2013</c:v>
                </c:pt>
                <c:pt idx="73">
                  <c:v>W21-2013</c:v>
                </c:pt>
                <c:pt idx="74">
                  <c:v>W22-2013</c:v>
                </c:pt>
                <c:pt idx="75">
                  <c:v>W23-2013</c:v>
                </c:pt>
                <c:pt idx="76">
                  <c:v>W24-2013</c:v>
                </c:pt>
                <c:pt idx="77">
                  <c:v>W25-2013</c:v>
                </c:pt>
                <c:pt idx="78">
                  <c:v>W26-2013</c:v>
                </c:pt>
                <c:pt idx="79">
                  <c:v>W27-2013</c:v>
                </c:pt>
                <c:pt idx="80">
                  <c:v>W28-2013</c:v>
                </c:pt>
                <c:pt idx="81">
                  <c:v>W29-2013</c:v>
                </c:pt>
                <c:pt idx="82">
                  <c:v>W30-2013</c:v>
                </c:pt>
                <c:pt idx="83">
                  <c:v>W31-2013</c:v>
                </c:pt>
                <c:pt idx="84">
                  <c:v>W32-2013</c:v>
                </c:pt>
                <c:pt idx="85">
                  <c:v>W33-2013</c:v>
                </c:pt>
                <c:pt idx="86">
                  <c:v>W34-2013</c:v>
                </c:pt>
                <c:pt idx="87">
                  <c:v>W35-2013</c:v>
                </c:pt>
                <c:pt idx="88">
                  <c:v>W36-2013</c:v>
                </c:pt>
                <c:pt idx="89">
                  <c:v>W37-2013</c:v>
                </c:pt>
                <c:pt idx="90">
                  <c:v>W38-2013</c:v>
                </c:pt>
                <c:pt idx="91">
                  <c:v>W39-2013</c:v>
                </c:pt>
                <c:pt idx="92">
                  <c:v>W40-2013</c:v>
                </c:pt>
                <c:pt idx="93">
                  <c:v>W41-2013</c:v>
                </c:pt>
                <c:pt idx="94">
                  <c:v>W42-2013</c:v>
                </c:pt>
                <c:pt idx="95">
                  <c:v>W43-2013</c:v>
                </c:pt>
                <c:pt idx="96">
                  <c:v>W44-2013</c:v>
                </c:pt>
                <c:pt idx="97">
                  <c:v>W45-2013</c:v>
                </c:pt>
                <c:pt idx="98">
                  <c:v>W46-2013</c:v>
                </c:pt>
                <c:pt idx="99">
                  <c:v>W47-2013</c:v>
                </c:pt>
                <c:pt idx="100">
                  <c:v>W48-2013</c:v>
                </c:pt>
                <c:pt idx="101">
                  <c:v>W49-2013</c:v>
                </c:pt>
                <c:pt idx="102">
                  <c:v>W50-2013</c:v>
                </c:pt>
                <c:pt idx="103">
                  <c:v>W51-2013</c:v>
                </c:pt>
                <c:pt idx="104">
                  <c:v>W52-2013</c:v>
                </c:pt>
                <c:pt idx="105">
                  <c:v>W53-2013</c:v>
                </c:pt>
                <c:pt idx="106">
                  <c:v>W1-2014</c:v>
                </c:pt>
                <c:pt idx="107">
                  <c:v>W2-2014</c:v>
                </c:pt>
                <c:pt idx="108">
                  <c:v>W3-2014</c:v>
                </c:pt>
                <c:pt idx="109">
                  <c:v>W4-2014</c:v>
                </c:pt>
                <c:pt idx="110">
                  <c:v>W5-2014</c:v>
                </c:pt>
                <c:pt idx="111">
                  <c:v>W6-2014</c:v>
                </c:pt>
                <c:pt idx="112">
                  <c:v>W7-2014</c:v>
                </c:pt>
                <c:pt idx="113">
                  <c:v>W8-2014</c:v>
                </c:pt>
                <c:pt idx="114">
                  <c:v>W9-2014</c:v>
                </c:pt>
                <c:pt idx="115">
                  <c:v>W10-2014</c:v>
                </c:pt>
                <c:pt idx="116">
                  <c:v>W11-2014</c:v>
                </c:pt>
                <c:pt idx="117">
                  <c:v>W12-2014</c:v>
                </c:pt>
                <c:pt idx="118">
                  <c:v>W13-2014</c:v>
                </c:pt>
                <c:pt idx="119">
                  <c:v>W14-2014</c:v>
                </c:pt>
                <c:pt idx="120">
                  <c:v>W15-2014</c:v>
                </c:pt>
                <c:pt idx="121">
                  <c:v>W16-2014</c:v>
                </c:pt>
                <c:pt idx="122">
                  <c:v>W17-2014</c:v>
                </c:pt>
                <c:pt idx="123">
                  <c:v>W18-2014</c:v>
                </c:pt>
                <c:pt idx="124">
                  <c:v>W19-2014</c:v>
                </c:pt>
                <c:pt idx="125">
                  <c:v>W20-2014</c:v>
                </c:pt>
                <c:pt idx="126">
                  <c:v>W21-2014</c:v>
                </c:pt>
                <c:pt idx="127">
                  <c:v>W22-2014</c:v>
                </c:pt>
              </c:strCache>
            </c:strRef>
          </c:cat>
          <c:val>
            <c:numRef>
              <c:f>Sheet1!$F$2:$F$129</c:f>
              <c:numCache>
                <c:formatCode>General</c:formatCode>
                <c:ptCount val="128"/>
                <c:pt idx="0">
                  <c:v>72</c:v>
                </c:pt>
                <c:pt idx="1">
                  <c:v>268</c:v>
                </c:pt>
                <c:pt idx="2">
                  <c:v>466</c:v>
                </c:pt>
                <c:pt idx="3">
                  <c:v>743</c:v>
                </c:pt>
                <c:pt idx="4">
                  <c:v>1061</c:v>
                </c:pt>
                <c:pt idx="5">
                  <c:v>1441</c:v>
                </c:pt>
                <c:pt idx="6">
                  <c:v>1807</c:v>
                </c:pt>
                <c:pt idx="7">
                  <c:v>2131</c:v>
                </c:pt>
                <c:pt idx="8">
                  <c:v>2556</c:v>
                </c:pt>
                <c:pt idx="9">
                  <c:v>2940</c:v>
                </c:pt>
                <c:pt idx="10">
                  <c:v>3413</c:v>
                </c:pt>
                <c:pt idx="11">
                  <c:v>3922</c:v>
                </c:pt>
                <c:pt idx="12">
                  <c:v>4358</c:v>
                </c:pt>
                <c:pt idx="13">
                  <c:v>4748</c:v>
                </c:pt>
                <c:pt idx="14">
                  <c:v>5176</c:v>
                </c:pt>
                <c:pt idx="15">
                  <c:v>5598</c:v>
                </c:pt>
                <c:pt idx="16">
                  <c:v>6096</c:v>
                </c:pt>
                <c:pt idx="17">
                  <c:v>6544</c:v>
                </c:pt>
                <c:pt idx="18">
                  <c:v>7020</c:v>
                </c:pt>
                <c:pt idx="19">
                  <c:v>7589</c:v>
                </c:pt>
                <c:pt idx="20">
                  <c:v>8255</c:v>
                </c:pt>
                <c:pt idx="21">
                  <c:v>8785</c:v>
                </c:pt>
                <c:pt idx="22">
                  <c:v>9299</c:v>
                </c:pt>
                <c:pt idx="23">
                  <c:v>9753</c:v>
                </c:pt>
                <c:pt idx="24">
                  <c:v>10294</c:v>
                </c:pt>
                <c:pt idx="25">
                  <c:v>10791</c:v>
                </c:pt>
                <c:pt idx="26">
                  <c:v>11250</c:v>
                </c:pt>
                <c:pt idx="27">
                  <c:v>11754</c:v>
                </c:pt>
                <c:pt idx="28">
                  <c:v>12286</c:v>
                </c:pt>
                <c:pt idx="29">
                  <c:v>12853</c:v>
                </c:pt>
                <c:pt idx="30">
                  <c:v>13389</c:v>
                </c:pt>
                <c:pt idx="31">
                  <c:v>13983</c:v>
                </c:pt>
                <c:pt idx="32">
                  <c:v>14615</c:v>
                </c:pt>
                <c:pt idx="33">
                  <c:v>15192</c:v>
                </c:pt>
                <c:pt idx="34">
                  <c:v>15827</c:v>
                </c:pt>
                <c:pt idx="35">
                  <c:v>16444</c:v>
                </c:pt>
                <c:pt idx="36">
                  <c:v>17098</c:v>
                </c:pt>
                <c:pt idx="37">
                  <c:v>17698</c:v>
                </c:pt>
                <c:pt idx="38">
                  <c:v>18397</c:v>
                </c:pt>
                <c:pt idx="39">
                  <c:v>19103</c:v>
                </c:pt>
                <c:pt idx="40">
                  <c:v>19916</c:v>
                </c:pt>
                <c:pt idx="41">
                  <c:v>20578</c:v>
                </c:pt>
                <c:pt idx="42">
                  <c:v>21265</c:v>
                </c:pt>
                <c:pt idx="43">
                  <c:v>21920</c:v>
                </c:pt>
                <c:pt idx="44">
                  <c:v>22676</c:v>
                </c:pt>
                <c:pt idx="45">
                  <c:v>23407</c:v>
                </c:pt>
                <c:pt idx="46">
                  <c:v>24024</c:v>
                </c:pt>
                <c:pt idx="47">
                  <c:v>24749</c:v>
                </c:pt>
                <c:pt idx="48">
                  <c:v>25422</c:v>
                </c:pt>
                <c:pt idx="49">
                  <c:v>25974</c:v>
                </c:pt>
                <c:pt idx="50">
                  <c:v>26621</c:v>
                </c:pt>
                <c:pt idx="51">
                  <c:v>26783</c:v>
                </c:pt>
                <c:pt idx="52">
                  <c:v>26812</c:v>
                </c:pt>
                <c:pt idx="53">
                  <c:v>27087</c:v>
                </c:pt>
                <c:pt idx="54">
                  <c:v>27697</c:v>
                </c:pt>
                <c:pt idx="55">
                  <c:v>28381</c:v>
                </c:pt>
                <c:pt idx="56">
                  <c:v>29187</c:v>
                </c:pt>
                <c:pt idx="57">
                  <c:v>29997</c:v>
                </c:pt>
                <c:pt idx="58">
                  <c:v>30761</c:v>
                </c:pt>
                <c:pt idx="59">
                  <c:v>31534</c:v>
                </c:pt>
                <c:pt idx="60">
                  <c:v>32249</c:v>
                </c:pt>
                <c:pt idx="61">
                  <c:v>33002</c:v>
                </c:pt>
                <c:pt idx="62">
                  <c:v>33687</c:v>
                </c:pt>
                <c:pt idx="63">
                  <c:v>34436</c:v>
                </c:pt>
                <c:pt idx="64">
                  <c:v>35240</c:v>
                </c:pt>
                <c:pt idx="65">
                  <c:v>36015</c:v>
                </c:pt>
                <c:pt idx="66">
                  <c:v>36745</c:v>
                </c:pt>
                <c:pt idx="67">
                  <c:v>37646</c:v>
                </c:pt>
                <c:pt idx="68">
                  <c:v>38375</c:v>
                </c:pt>
                <c:pt idx="69">
                  <c:v>39426</c:v>
                </c:pt>
                <c:pt idx="70">
                  <c:v>40166</c:v>
                </c:pt>
                <c:pt idx="71">
                  <c:v>41007</c:v>
                </c:pt>
                <c:pt idx="72">
                  <c:v>41813</c:v>
                </c:pt>
                <c:pt idx="73">
                  <c:v>42841</c:v>
                </c:pt>
                <c:pt idx="74">
                  <c:v>43635</c:v>
                </c:pt>
                <c:pt idx="75">
                  <c:v>44511</c:v>
                </c:pt>
                <c:pt idx="76">
                  <c:v>45347</c:v>
                </c:pt>
                <c:pt idx="77">
                  <c:v>46354</c:v>
                </c:pt>
                <c:pt idx="78">
                  <c:v>47265</c:v>
                </c:pt>
                <c:pt idx="79">
                  <c:v>48122</c:v>
                </c:pt>
                <c:pt idx="80">
                  <c:v>49052</c:v>
                </c:pt>
                <c:pt idx="81">
                  <c:v>49963</c:v>
                </c:pt>
                <c:pt idx="82">
                  <c:v>50772</c:v>
                </c:pt>
                <c:pt idx="83">
                  <c:v>51773</c:v>
                </c:pt>
                <c:pt idx="84">
                  <c:v>52675</c:v>
                </c:pt>
                <c:pt idx="85">
                  <c:v>53659</c:v>
                </c:pt>
                <c:pt idx="86">
                  <c:v>54672</c:v>
                </c:pt>
                <c:pt idx="87">
                  <c:v>55757</c:v>
                </c:pt>
                <c:pt idx="88">
                  <c:v>56739</c:v>
                </c:pt>
                <c:pt idx="89">
                  <c:v>57839</c:v>
                </c:pt>
                <c:pt idx="90">
                  <c:v>58990</c:v>
                </c:pt>
                <c:pt idx="91">
                  <c:v>60060</c:v>
                </c:pt>
                <c:pt idx="92">
                  <c:v>61088</c:v>
                </c:pt>
                <c:pt idx="93">
                  <c:v>62238</c:v>
                </c:pt>
                <c:pt idx="94">
                  <c:v>63368</c:v>
                </c:pt>
                <c:pt idx="95">
                  <c:v>64473</c:v>
                </c:pt>
                <c:pt idx="96">
                  <c:v>65446</c:v>
                </c:pt>
                <c:pt idx="97">
                  <c:v>66486</c:v>
                </c:pt>
                <c:pt idx="98">
                  <c:v>67476</c:v>
                </c:pt>
                <c:pt idx="99">
                  <c:v>68562</c:v>
                </c:pt>
                <c:pt idx="100">
                  <c:v>69566</c:v>
                </c:pt>
                <c:pt idx="101">
                  <c:v>70730</c:v>
                </c:pt>
                <c:pt idx="102">
                  <c:v>71753</c:v>
                </c:pt>
                <c:pt idx="103">
                  <c:v>72851</c:v>
                </c:pt>
                <c:pt idx="104">
                  <c:v>73085</c:v>
                </c:pt>
                <c:pt idx="105">
                  <c:v>73218</c:v>
                </c:pt>
                <c:pt idx="106">
                  <c:v>73463</c:v>
                </c:pt>
                <c:pt idx="107">
                  <c:v>74347</c:v>
                </c:pt>
                <c:pt idx="108">
                  <c:v>75380</c:v>
                </c:pt>
                <c:pt idx="109">
                  <c:v>76401</c:v>
                </c:pt>
                <c:pt idx="110">
                  <c:v>77487</c:v>
                </c:pt>
                <c:pt idx="111">
                  <c:v>78587</c:v>
                </c:pt>
                <c:pt idx="112">
                  <c:v>79734</c:v>
                </c:pt>
                <c:pt idx="113">
                  <c:v>80798</c:v>
                </c:pt>
                <c:pt idx="114">
                  <c:v>82098</c:v>
                </c:pt>
                <c:pt idx="115">
                  <c:v>83306</c:v>
                </c:pt>
                <c:pt idx="116">
                  <c:v>84563</c:v>
                </c:pt>
                <c:pt idx="117">
                  <c:v>85757</c:v>
                </c:pt>
                <c:pt idx="118">
                  <c:v>87094</c:v>
                </c:pt>
                <c:pt idx="119">
                  <c:v>88312</c:v>
                </c:pt>
                <c:pt idx="120">
                  <c:v>89674</c:v>
                </c:pt>
                <c:pt idx="121">
                  <c:v>90875</c:v>
                </c:pt>
                <c:pt idx="122">
                  <c:v>92082</c:v>
                </c:pt>
                <c:pt idx="123">
                  <c:v>93033</c:v>
                </c:pt>
                <c:pt idx="124">
                  <c:v>94211</c:v>
                </c:pt>
                <c:pt idx="125">
                  <c:v>95447</c:v>
                </c:pt>
                <c:pt idx="126">
                  <c:v>96597</c:v>
                </c:pt>
                <c:pt idx="127">
                  <c:v>97332</c:v>
                </c:pt>
              </c:numCache>
            </c:numRef>
          </c:val>
          <c:extLst>
            <c:ext xmlns:c16="http://schemas.microsoft.com/office/drawing/2014/chart" uri="{C3380CC4-5D6E-409C-BE32-E72D297353CC}">
              <c16:uniqueId val="{00000000-8A7F-4411-B422-1167FD5F429D}"/>
            </c:ext>
          </c:extLst>
        </c:ser>
        <c:dLbls>
          <c:showLegendKey val="0"/>
          <c:showVal val="0"/>
          <c:showCatName val="0"/>
          <c:showSerName val="0"/>
          <c:showPercent val="0"/>
          <c:showBubbleSize val="0"/>
        </c:dLbls>
        <c:axId val="443523648"/>
        <c:axId val="443524304"/>
      </c:areaChart>
      <c:catAx>
        <c:axId val="4435236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524304"/>
        <c:crosses val="autoZero"/>
        <c:auto val="1"/>
        <c:lblAlgn val="ctr"/>
        <c:lblOffset val="100"/>
        <c:noMultiLvlLbl val="0"/>
      </c:catAx>
      <c:valAx>
        <c:axId val="44352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523648"/>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Sheet1!$F$1</c:f>
              <c:strCache>
                <c:ptCount val="1"/>
                <c:pt idx="0">
                  <c:v>cum all</c:v>
                </c:pt>
              </c:strCache>
            </c:strRef>
          </c:tx>
          <c:spPr>
            <a:solidFill>
              <a:schemeClr val="accent1">
                <a:lumMod val="60000"/>
                <a:lumOff val="40000"/>
              </a:schemeClr>
            </a:solidFill>
            <a:ln>
              <a:noFill/>
            </a:ln>
            <a:effectLst/>
          </c:spPr>
          <c:trendline>
            <c:spPr>
              <a:ln w="66675" cap="rnd">
                <a:solidFill>
                  <a:schemeClr val="accent2"/>
                </a:solidFill>
                <a:prstDash val="dash"/>
              </a:ln>
              <a:effectLst/>
            </c:spPr>
            <c:trendlineType val="poly"/>
            <c:order val="2"/>
            <c:forward val="24"/>
            <c:dispRSqr val="0"/>
            <c:dispEq val="0"/>
          </c:trendline>
          <c:cat>
            <c:strRef>
              <c:f>Sheet1!$A$2:$A$129</c:f>
              <c:strCache>
                <c:ptCount val="128"/>
                <c:pt idx="0">
                  <c:v>W2-2012</c:v>
                </c:pt>
                <c:pt idx="1">
                  <c:v>W3-2012</c:v>
                </c:pt>
                <c:pt idx="2">
                  <c:v>W4-2012</c:v>
                </c:pt>
                <c:pt idx="3">
                  <c:v>W5-2012</c:v>
                </c:pt>
                <c:pt idx="4">
                  <c:v>W6-2012</c:v>
                </c:pt>
                <c:pt idx="5">
                  <c:v>W7-2012</c:v>
                </c:pt>
                <c:pt idx="6">
                  <c:v>W8-2012</c:v>
                </c:pt>
                <c:pt idx="7">
                  <c:v>W9-2012</c:v>
                </c:pt>
                <c:pt idx="8">
                  <c:v>W10-2012</c:v>
                </c:pt>
                <c:pt idx="9">
                  <c:v>W11-2012</c:v>
                </c:pt>
                <c:pt idx="10">
                  <c:v>W12-2012</c:v>
                </c:pt>
                <c:pt idx="11">
                  <c:v>W13-2012</c:v>
                </c:pt>
                <c:pt idx="12">
                  <c:v>W14-2012</c:v>
                </c:pt>
                <c:pt idx="13">
                  <c:v>W15-2012</c:v>
                </c:pt>
                <c:pt idx="14">
                  <c:v>W16-2012</c:v>
                </c:pt>
                <c:pt idx="15">
                  <c:v>W17-2012</c:v>
                </c:pt>
                <c:pt idx="16">
                  <c:v>W18-2012</c:v>
                </c:pt>
                <c:pt idx="17">
                  <c:v>W19-2012</c:v>
                </c:pt>
                <c:pt idx="18">
                  <c:v>W20-2012</c:v>
                </c:pt>
                <c:pt idx="19">
                  <c:v>W21-2012</c:v>
                </c:pt>
                <c:pt idx="20">
                  <c:v>W22-2012</c:v>
                </c:pt>
                <c:pt idx="21">
                  <c:v>W23-2012</c:v>
                </c:pt>
                <c:pt idx="22">
                  <c:v>W24-2012</c:v>
                </c:pt>
                <c:pt idx="23">
                  <c:v>W25-2012</c:v>
                </c:pt>
                <c:pt idx="24">
                  <c:v>W26-2012</c:v>
                </c:pt>
                <c:pt idx="25">
                  <c:v>W27-2012</c:v>
                </c:pt>
                <c:pt idx="26">
                  <c:v>W28-2012</c:v>
                </c:pt>
                <c:pt idx="27">
                  <c:v>W29-2012</c:v>
                </c:pt>
                <c:pt idx="28">
                  <c:v>W30-2012</c:v>
                </c:pt>
                <c:pt idx="29">
                  <c:v>W31-2012</c:v>
                </c:pt>
                <c:pt idx="30">
                  <c:v>W32-2012</c:v>
                </c:pt>
                <c:pt idx="31">
                  <c:v>W33-2012</c:v>
                </c:pt>
                <c:pt idx="32">
                  <c:v>W34-2012</c:v>
                </c:pt>
                <c:pt idx="33">
                  <c:v>W35-2012</c:v>
                </c:pt>
                <c:pt idx="34">
                  <c:v>W36-2012</c:v>
                </c:pt>
                <c:pt idx="35">
                  <c:v>W37-2012</c:v>
                </c:pt>
                <c:pt idx="36">
                  <c:v>W38-2012</c:v>
                </c:pt>
                <c:pt idx="37">
                  <c:v>W39-2012</c:v>
                </c:pt>
                <c:pt idx="38">
                  <c:v>W40-2012</c:v>
                </c:pt>
                <c:pt idx="39">
                  <c:v>W41-2012</c:v>
                </c:pt>
                <c:pt idx="40">
                  <c:v>W42-2012</c:v>
                </c:pt>
                <c:pt idx="41">
                  <c:v>W43-2012</c:v>
                </c:pt>
                <c:pt idx="42">
                  <c:v>W44-2012</c:v>
                </c:pt>
                <c:pt idx="43">
                  <c:v>W45-2012</c:v>
                </c:pt>
                <c:pt idx="44">
                  <c:v>W46-2012</c:v>
                </c:pt>
                <c:pt idx="45">
                  <c:v>W47-2012</c:v>
                </c:pt>
                <c:pt idx="46">
                  <c:v>W48-2012</c:v>
                </c:pt>
                <c:pt idx="47">
                  <c:v>W49-2012</c:v>
                </c:pt>
                <c:pt idx="48">
                  <c:v>W50-2012</c:v>
                </c:pt>
                <c:pt idx="49">
                  <c:v>W51-2012</c:v>
                </c:pt>
                <c:pt idx="50">
                  <c:v>W52-2012</c:v>
                </c:pt>
                <c:pt idx="51">
                  <c:v>W53-2012</c:v>
                </c:pt>
                <c:pt idx="52">
                  <c:v>W54-2012</c:v>
                </c:pt>
                <c:pt idx="53">
                  <c:v>W1-2013</c:v>
                </c:pt>
                <c:pt idx="54">
                  <c:v>W2-2013</c:v>
                </c:pt>
                <c:pt idx="55">
                  <c:v>W3-2013</c:v>
                </c:pt>
                <c:pt idx="56">
                  <c:v>W4-2013</c:v>
                </c:pt>
                <c:pt idx="57">
                  <c:v>W5-2013</c:v>
                </c:pt>
                <c:pt idx="58">
                  <c:v>W6-2013</c:v>
                </c:pt>
                <c:pt idx="59">
                  <c:v>W7-2013</c:v>
                </c:pt>
                <c:pt idx="60">
                  <c:v>W8-2013</c:v>
                </c:pt>
                <c:pt idx="61">
                  <c:v>W9-2013</c:v>
                </c:pt>
                <c:pt idx="62">
                  <c:v>W10-2013</c:v>
                </c:pt>
                <c:pt idx="63">
                  <c:v>W11-2013</c:v>
                </c:pt>
                <c:pt idx="64">
                  <c:v>W12-2013</c:v>
                </c:pt>
                <c:pt idx="65">
                  <c:v>W13-2013</c:v>
                </c:pt>
                <c:pt idx="66">
                  <c:v>W14-2013</c:v>
                </c:pt>
                <c:pt idx="67">
                  <c:v>W15-2013</c:v>
                </c:pt>
                <c:pt idx="68">
                  <c:v>W16-2013</c:v>
                </c:pt>
                <c:pt idx="69">
                  <c:v>W17-2013</c:v>
                </c:pt>
                <c:pt idx="70">
                  <c:v>W18-2013</c:v>
                </c:pt>
                <c:pt idx="71">
                  <c:v>W19-2013</c:v>
                </c:pt>
                <c:pt idx="72">
                  <c:v>W20-2013</c:v>
                </c:pt>
                <c:pt idx="73">
                  <c:v>W21-2013</c:v>
                </c:pt>
                <c:pt idx="74">
                  <c:v>W22-2013</c:v>
                </c:pt>
                <c:pt idx="75">
                  <c:v>W23-2013</c:v>
                </c:pt>
                <c:pt idx="76">
                  <c:v>W24-2013</c:v>
                </c:pt>
                <c:pt idx="77">
                  <c:v>W25-2013</c:v>
                </c:pt>
                <c:pt idx="78">
                  <c:v>W26-2013</c:v>
                </c:pt>
                <c:pt idx="79">
                  <c:v>W27-2013</c:v>
                </c:pt>
                <c:pt idx="80">
                  <c:v>W28-2013</c:v>
                </c:pt>
                <c:pt idx="81">
                  <c:v>W29-2013</c:v>
                </c:pt>
                <c:pt idx="82">
                  <c:v>W30-2013</c:v>
                </c:pt>
                <c:pt idx="83">
                  <c:v>W31-2013</c:v>
                </c:pt>
                <c:pt idx="84">
                  <c:v>W32-2013</c:v>
                </c:pt>
                <c:pt idx="85">
                  <c:v>W33-2013</c:v>
                </c:pt>
                <c:pt idx="86">
                  <c:v>W34-2013</c:v>
                </c:pt>
                <c:pt idx="87">
                  <c:v>W35-2013</c:v>
                </c:pt>
                <c:pt idx="88">
                  <c:v>W36-2013</c:v>
                </c:pt>
                <c:pt idx="89">
                  <c:v>W37-2013</c:v>
                </c:pt>
                <c:pt idx="90">
                  <c:v>W38-2013</c:v>
                </c:pt>
                <c:pt idx="91">
                  <c:v>W39-2013</c:v>
                </c:pt>
                <c:pt idx="92">
                  <c:v>W40-2013</c:v>
                </c:pt>
                <c:pt idx="93">
                  <c:v>W41-2013</c:v>
                </c:pt>
                <c:pt idx="94">
                  <c:v>W42-2013</c:v>
                </c:pt>
                <c:pt idx="95">
                  <c:v>W43-2013</c:v>
                </c:pt>
                <c:pt idx="96">
                  <c:v>W44-2013</c:v>
                </c:pt>
                <c:pt idx="97">
                  <c:v>W45-2013</c:v>
                </c:pt>
                <c:pt idx="98">
                  <c:v>W46-2013</c:v>
                </c:pt>
                <c:pt idx="99">
                  <c:v>W47-2013</c:v>
                </c:pt>
                <c:pt idx="100">
                  <c:v>W48-2013</c:v>
                </c:pt>
                <c:pt idx="101">
                  <c:v>W49-2013</c:v>
                </c:pt>
                <c:pt idx="102">
                  <c:v>W50-2013</c:v>
                </c:pt>
                <c:pt idx="103">
                  <c:v>W51-2013</c:v>
                </c:pt>
                <c:pt idx="104">
                  <c:v>W52-2013</c:v>
                </c:pt>
                <c:pt idx="105">
                  <c:v>W53-2013</c:v>
                </c:pt>
                <c:pt idx="106">
                  <c:v>W1-2014</c:v>
                </c:pt>
                <c:pt idx="107">
                  <c:v>W2-2014</c:v>
                </c:pt>
                <c:pt idx="108">
                  <c:v>W3-2014</c:v>
                </c:pt>
                <c:pt idx="109">
                  <c:v>W4-2014</c:v>
                </c:pt>
                <c:pt idx="110">
                  <c:v>W5-2014</c:v>
                </c:pt>
                <c:pt idx="111">
                  <c:v>W6-2014</c:v>
                </c:pt>
                <c:pt idx="112">
                  <c:v>W7-2014</c:v>
                </c:pt>
                <c:pt idx="113">
                  <c:v>W8-2014</c:v>
                </c:pt>
                <c:pt idx="114">
                  <c:v>W9-2014</c:v>
                </c:pt>
                <c:pt idx="115">
                  <c:v>W10-2014</c:v>
                </c:pt>
                <c:pt idx="116">
                  <c:v>W11-2014</c:v>
                </c:pt>
                <c:pt idx="117">
                  <c:v>W12-2014</c:v>
                </c:pt>
                <c:pt idx="118">
                  <c:v>W13-2014</c:v>
                </c:pt>
                <c:pt idx="119">
                  <c:v>W14-2014</c:v>
                </c:pt>
                <c:pt idx="120">
                  <c:v>W15-2014</c:v>
                </c:pt>
                <c:pt idx="121">
                  <c:v>W16-2014</c:v>
                </c:pt>
                <c:pt idx="122">
                  <c:v>W17-2014</c:v>
                </c:pt>
                <c:pt idx="123">
                  <c:v>W18-2014</c:v>
                </c:pt>
                <c:pt idx="124">
                  <c:v>W19-2014</c:v>
                </c:pt>
                <c:pt idx="125">
                  <c:v>W20-2014</c:v>
                </c:pt>
                <c:pt idx="126">
                  <c:v>W21-2014</c:v>
                </c:pt>
                <c:pt idx="127">
                  <c:v>W22-2014</c:v>
                </c:pt>
              </c:strCache>
            </c:strRef>
          </c:cat>
          <c:val>
            <c:numRef>
              <c:f>Sheet1!$F$2:$F$129</c:f>
              <c:numCache>
                <c:formatCode>General</c:formatCode>
                <c:ptCount val="128"/>
                <c:pt idx="0">
                  <c:v>72</c:v>
                </c:pt>
                <c:pt idx="1">
                  <c:v>268</c:v>
                </c:pt>
                <c:pt idx="2">
                  <c:v>466</c:v>
                </c:pt>
                <c:pt idx="3">
                  <c:v>743</c:v>
                </c:pt>
                <c:pt idx="4">
                  <c:v>1061</c:v>
                </c:pt>
                <c:pt idx="5">
                  <c:v>1441</c:v>
                </c:pt>
                <c:pt idx="6">
                  <c:v>1807</c:v>
                </c:pt>
                <c:pt idx="7">
                  <c:v>2131</c:v>
                </c:pt>
                <c:pt idx="8">
                  <c:v>2556</c:v>
                </c:pt>
                <c:pt idx="9">
                  <c:v>2940</c:v>
                </c:pt>
                <c:pt idx="10">
                  <c:v>3413</c:v>
                </c:pt>
                <c:pt idx="11">
                  <c:v>3922</c:v>
                </c:pt>
                <c:pt idx="12">
                  <c:v>4358</c:v>
                </c:pt>
                <c:pt idx="13">
                  <c:v>4748</c:v>
                </c:pt>
                <c:pt idx="14">
                  <c:v>5176</c:v>
                </c:pt>
                <c:pt idx="15">
                  <c:v>5598</c:v>
                </c:pt>
                <c:pt idx="16">
                  <c:v>6096</c:v>
                </c:pt>
                <c:pt idx="17">
                  <c:v>6544</c:v>
                </c:pt>
                <c:pt idx="18">
                  <c:v>7020</c:v>
                </c:pt>
                <c:pt idx="19">
                  <c:v>7589</c:v>
                </c:pt>
                <c:pt idx="20">
                  <c:v>8255</c:v>
                </c:pt>
                <c:pt idx="21">
                  <c:v>8785</c:v>
                </c:pt>
                <c:pt idx="22">
                  <c:v>9299</c:v>
                </c:pt>
                <c:pt idx="23">
                  <c:v>9753</c:v>
                </c:pt>
                <c:pt idx="24">
                  <c:v>10294</c:v>
                </c:pt>
                <c:pt idx="25">
                  <c:v>10791</c:v>
                </c:pt>
                <c:pt idx="26">
                  <c:v>11250</c:v>
                </c:pt>
                <c:pt idx="27">
                  <c:v>11754</c:v>
                </c:pt>
                <c:pt idx="28">
                  <c:v>12286</c:v>
                </c:pt>
                <c:pt idx="29">
                  <c:v>12853</c:v>
                </c:pt>
                <c:pt idx="30">
                  <c:v>13389</c:v>
                </c:pt>
                <c:pt idx="31">
                  <c:v>13983</c:v>
                </c:pt>
                <c:pt idx="32">
                  <c:v>14615</c:v>
                </c:pt>
                <c:pt idx="33">
                  <c:v>15192</c:v>
                </c:pt>
                <c:pt idx="34">
                  <c:v>15827</c:v>
                </c:pt>
                <c:pt idx="35">
                  <c:v>16444</c:v>
                </c:pt>
                <c:pt idx="36">
                  <c:v>17098</c:v>
                </c:pt>
                <c:pt idx="37">
                  <c:v>17698</c:v>
                </c:pt>
                <c:pt idx="38">
                  <c:v>18397</c:v>
                </c:pt>
                <c:pt idx="39">
                  <c:v>19103</c:v>
                </c:pt>
                <c:pt idx="40">
                  <c:v>19916</c:v>
                </c:pt>
                <c:pt idx="41">
                  <c:v>20578</c:v>
                </c:pt>
                <c:pt idx="42">
                  <c:v>21265</c:v>
                </c:pt>
                <c:pt idx="43">
                  <c:v>21920</c:v>
                </c:pt>
                <c:pt idx="44">
                  <c:v>22676</c:v>
                </c:pt>
                <c:pt idx="45">
                  <c:v>23407</c:v>
                </c:pt>
                <c:pt idx="46">
                  <c:v>24024</c:v>
                </c:pt>
                <c:pt idx="47">
                  <c:v>24749</c:v>
                </c:pt>
                <c:pt idx="48">
                  <c:v>25422</c:v>
                </c:pt>
                <c:pt idx="49">
                  <c:v>25974</c:v>
                </c:pt>
                <c:pt idx="50">
                  <c:v>26621</c:v>
                </c:pt>
                <c:pt idx="51">
                  <c:v>26783</c:v>
                </c:pt>
                <c:pt idx="52">
                  <c:v>26812</c:v>
                </c:pt>
                <c:pt idx="53">
                  <c:v>27087</c:v>
                </c:pt>
                <c:pt idx="54">
                  <c:v>27697</c:v>
                </c:pt>
                <c:pt idx="55">
                  <c:v>28381</c:v>
                </c:pt>
                <c:pt idx="56">
                  <c:v>29187</c:v>
                </c:pt>
                <c:pt idx="57">
                  <c:v>29997</c:v>
                </c:pt>
                <c:pt idx="58">
                  <c:v>30761</c:v>
                </c:pt>
                <c:pt idx="59">
                  <c:v>31534</c:v>
                </c:pt>
                <c:pt idx="60">
                  <c:v>32249</c:v>
                </c:pt>
                <c:pt idx="61">
                  <c:v>33002</c:v>
                </c:pt>
                <c:pt idx="62">
                  <c:v>33687</c:v>
                </c:pt>
                <c:pt idx="63">
                  <c:v>34436</c:v>
                </c:pt>
                <c:pt idx="64">
                  <c:v>35240</c:v>
                </c:pt>
                <c:pt idx="65">
                  <c:v>36015</c:v>
                </c:pt>
                <c:pt idx="66">
                  <c:v>36745</c:v>
                </c:pt>
                <c:pt idx="67">
                  <c:v>37646</c:v>
                </c:pt>
                <c:pt idx="68">
                  <c:v>38375</c:v>
                </c:pt>
                <c:pt idx="69">
                  <c:v>39426</c:v>
                </c:pt>
                <c:pt idx="70">
                  <c:v>40166</c:v>
                </c:pt>
                <c:pt idx="71">
                  <c:v>41007</c:v>
                </c:pt>
                <c:pt idx="72">
                  <c:v>41813</c:v>
                </c:pt>
                <c:pt idx="73">
                  <c:v>42841</c:v>
                </c:pt>
                <c:pt idx="74">
                  <c:v>43635</c:v>
                </c:pt>
                <c:pt idx="75">
                  <c:v>44511</c:v>
                </c:pt>
                <c:pt idx="76">
                  <c:v>45347</c:v>
                </c:pt>
                <c:pt idx="77">
                  <c:v>46354</c:v>
                </c:pt>
                <c:pt idx="78">
                  <c:v>47265</c:v>
                </c:pt>
                <c:pt idx="79">
                  <c:v>48122</c:v>
                </c:pt>
                <c:pt idx="80">
                  <c:v>49052</c:v>
                </c:pt>
                <c:pt idx="81">
                  <c:v>49963</c:v>
                </c:pt>
                <c:pt idx="82">
                  <c:v>50772</c:v>
                </c:pt>
                <c:pt idx="83">
                  <c:v>51773</c:v>
                </c:pt>
                <c:pt idx="84">
                  <c:v>52675</c:v>
                </c:pt>
                <c:pt idx="85">
                  <c:v>53659</c:v>
                </c:pt>
                <c:pt idx="86">
                  <c:v>54672</c:v>
                </c:pt>
                <c:pt idx="87">
                  <c:v>55757</c:v>
                </c:pt>
                <c:pt idx="88">
                  <c:v>56739</c:v>
                </c:pt>
                <c:pt idx="89">
                  <c:v>57839</c:v>
                </c:pt>
                <c:pt idx="90">
                  <c:v>58990</c:v>
                </c:pt>
                <c:pt idx="91">
                  <c:v>60060</c:v>
                </c:pt>
                <c:pt idx="92">
                  <c:v>61088</c:v>
                </c:pt>
                <c:pt idx="93">
                  <c:v>62238</c:v>
                </c:pt>
                <c:pt idx="94">
                  <c:v>63368</c:v>
                </c:pt>
                <c:pt idx="95">
                  <c:v>64473</c:v>
                </c:pt>
                <c:pt idx="96">
                  <c:v>65446</c:v>
                </c:pt>
                <c:pt idx="97">
                  <c:v>66486</c:v>
                </c:pt>
                <c:pt idx="98">
                  <c:v>67476</c:v>
                </c:pt>
                <c:pt idx="99">
                  <c:v>68562</c:v>
                </c:pt>
                <c:pt idx="100">
                  <c:v>69566</c:v>
                </c:pt>
                <c:pt idx="101">
                  <c:v>70730</c:v>
                </c:pt>
                <c:pt idx="102">
                  <c:v>71753</c:v>
                </c:pt>
                <c:pt idx="103">
                  <c:v>72851</c:v>
                </c:pt>
                <c:pt idx="104">
                  <c:v>73085</c:v>
                </c:pt>
                <c:pt idx="105">
                  <c:v>73218</c:v>
                </c:pt>
                <c:pt idx="106">
                  <c:v>73463</c:v>
                </c:pt>
                <c:pt idx="107">
                  <c:v>74347</c:v>
                </c:pt>
                <c:pt idx="108">
                  <c:v>75380</c:v>
                </c:pt>
                <c:pt idx="109">
                  <c:v>76401</c:v>
                </c:pt>
                <c:pt idx="110">
                  <c:v>77487</c:v>
                </c:pt>
                <c:pt idx="111">
                  <c:v>78587</c:v>
                </c:pt>
                <c:pt idx="112">
                  <c:v>79734</c:v>
                </c:pt>
                <c:pt idx="113">
                  <c:v>80798</c:v>
                </c:pt>
                <c:pt idx="114">
                  <c:v>82098</c:v>
                </c:pt>
                <c:pt idx="115">
                  <c:v>83306</c:v>
                </c:pt>
                <c:pt idx="116">
                  <c:v>84563</c:v>
                </c:pt>
                <c:pt idx="117">
                  <c:v>85757</c:v>
                </c:pt>
                <c:pt idx="118">
                  <c:v>87094</c:v>
                </c:pt>
                <c:pt idx="119">
                  <c:v>88312</c:v>
                </c:pt>
                <c:pt idx="120">
                  <c:v>89674</c:v>
                </c:pt>
                <c:pt idx="121">
                  <c:v>90875</c:v>
                </c:pt>
                <c:pt idx="122">
                  <c:v>92082</c:v>
                </c:pt>
                <c:pt idx="123">
                  <c:v>93033</c:v>
                </c:pt>
                <c:pt idx="124">
                  <c:v>94211</c:v>
                </c:pt>
                <c:pt idx="125">
                  <c:v>95447</c:v>
                </c:pt>
                <c:pt idx="126">
                  <c:v>96597</c:v>
                </c:pt>
                <c:pt idx="127">
                  <c:v>97332</c:v>
                </c:pt>
              </c:numCache>
            </c:numRef>
          </c:val>
          <c:extLst>
            <c:ext xmlns:c16="http://schemas.microsoft.com/office/drawing/2014/chart" uri="{C3380CC4-5D6E-409C-BE32-E72D297353CC}">
              <c16:uniqueId val="{00000001-C33F-4909-B31E-5E109564C9FC}"/>
            </c:ext>
          </c:extLst>
        </c:ser>
        <c:dLbls>
          <c:showLegendKey val="0"/>
          <c:showVal val="0"/>
          <c:showCatName val="0"/>
          <c:showSerName val="0"/>
          <c:showPercent val="0"/>
          <c:showBubbleSize val="0"/>
        </c:dLbls>
        <c:axId val="443523648"/>
        <c:axId val="443524304"/>
      </c:areaChart>
      <c:catAx>
        <c:axId val="4435236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524304"/>
        <c:crosses val="autoZero"/>
        <c:auto val="1"/>
        <c:lblAlgn val="ctr"/>
        <c:lblOffset val="100"/>
        <c:noMultiLvlLbl val="0"/>
      </c:catAx>
      <c:valAx>
        <c:axId val="443524304"/>
        <c:scaling>
          <c:orientation val="minMax"/>
        </c:scaling>
        <c:delete val="0"/>
        <c:axPos val="l"/>
        <c:majorGridlines>
          <c:spPr>
            <a:ln w="0" cap="flat" cmpd="sng" algn="ctr">
              <a:solidFill>
                <a:schemeClr val="bg1">
                  <a:lumMod val="85000"/>
                  <a:alpha val="4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523648"/>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0.43631</cdr:x>
      <cdr:y>0.2646</cdr:y>
    </cdr:from>
    <cdr:to>
      <cdr:x>0.46733</cdr:x>
      <cdr:y>0.39722</cdr:y>
    </cdr:to>
    <cdr:sp macro="" textlink="">
      <cdr:nvSpPr>
        <cdr:cNvPr id="2" name="Arrow: Down 1"/>
        <cdr:cNvSpPr/>
      </cdr:nvSpPr>
      <cdr:spPr>
        <a:xfrm xmlns:a="http://schemas.openxmlformats.org/drawingml/2006/main">
          <a:off x="5248699" y="1638131"/>
          <a:ext cx="373165" cy="821060"/>
        </a:xfrm>
        <a:prstGeom xmlns:a="http://schemas.openxmlformats.org/drawingml/2006/main" prst="down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0.39162</cdr:x>
      <cdr:y>0.15331</cdr:y>
    </cdr:from>
    <cdr:to>
      <cdr:x>0.49866</cdr:x>
      <cdr:y>0.23771</cdr:y>
    </cdr:to>
    <cdr:sp macro="" textlink="">
      <cdr:nvSpPr>
        <cdr:cNvPr id="3" name="TextBox 2"/>
        <cdr:cNvSpPr txBox="1"/>
      </cdr:nvSpPr>
      <cdr:spPr>
        <a:xfrm xmlns:a="http://schemas.openxmlformats.org/drawingml/2006/main">
          <a:off x="4711101" y="949154"/>
          <a:ext cx="1287625" cy="52251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800" b="1" dirty="0"/>
            <a:t>WTF 1?</a:t>
          </a:r>
        </a:p>
      </cdr:txBody>
    </cdr:sp>
  </cdr:relSizeAnchor>
  <cdr:relSizeAnchor xmlns:cdr="http://schemas.openxmlformats.org/drawingml/2006/chartDrawing">
    <cdr:from>
      <cdr:x>0.82613</cdr:x>
      <cdr:y>0.10306</cdr:y>
    </cdr:from>
    <cdr:to>
      <cdr:x>0.85715</cdr:x>
      <cdr:y>0.23568</cdr:y>
    </cdr:to>
    <cdr:sp macro="" textlink="">
      <cdr:nvSpPr>
        <cdr:cNvPr id="16" name="Arrow: Down 15"/>
        <cdr:cNvSpPr/>
      </cdr:nvSpPr>
      <cdr:spPr>
        <a:xfrm xmlns:a="http://schemas.openxmlformats.org/drawingml/2006/main">
          <a:off x="9938205" y="638057"/>
          <a:ext cx="373164" cy="821060"/>
        </a:xfrm>
        <a:prstGeom xmlns:a="http://schemas.openxmlformats.org/drawingml/2006/main" prst="down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0.79684</cdr:x>
      <cdr:y>0.0271</cdr:y>
    </cdr:from>
    <cdr:to>
      <cdr:x>0.90388</cdr:x>
      <cdr:y>0.1115</cdr:y>
    </cdr:to>
    <cdr:sp macro="" textlink="">
      <cdr:nvSpPr>
        <cdr:cNvPr id="17" name="TextBox 2"/>
        <cdr:cNvSpPr txBox="1"/>
      </cdr:nvSpPr>
      <cdr:spPr>
        <a:xfrm xmlns:a="http://schemas.openxmlformats.org/drawingml/2006/main">
          <a:off x="9585828" y="167780"/>
          <a:ext cx="1287625" cy="5225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800" b="1" dirty="0"/>
            <a:t>WTF 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ED1A2-D241-4913-A059-D4A7558E1531}"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7639-39D8-48F2-8B6A-093077571196}" type="slidenum">
              <a:rPr lang="en-US" smtClean="0"/>
              <a:t>‹#›</a:t>
            </a:fld>
            <a:endParaRPr lang="en-US"/>
          </a:p>
        </p:txBody>
      </p:sp>
    </p:spTree>
    <p:extLst>
      <p:ext uri="{BB962C8B-B14F-4D97-AF65-F5344CB8AC3E}">
        <p14:creationId xmlns:p14="http://schemas.microsoft.com/office/powerpoint/2010/main" val="374631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the Forecasting using Data session.</a:t>
            </a:r>
          </a:p>
          <a:p>
            <a:r>
              <a:rPr lang="en-US" dirty="0"/>
              <a:t>I’m Troy Magennis, and I’ve got 40 minutes to convince you that Forecasting is both </a:t>
            </a:r>
          </a:p>
          <a:p>
            <a:pPr marL="171450" indent="-171450">
              <a:buFontTx/>
              <a:buChar char="-"/>
            </a:pPr>
            <a:r>
              <a:rPr lang="en-US" dirty="0"/>
              <a:t>easier than you think, </a:t>
            </a:r>
          </a:p>
          <a:p>
            <a:pPr marL="171450" indent="-171450">
              <a:buFontTx/>
              <a:buChar char="-"/>
            </a:pPr>
            <a:r>
              <a:rPr lang="en-US" dirty="0"/>
              <a:t>and likely to outperform your intuition.</a:t>
            </a:r>
          </a:p>
        </p:txBody>
      </p:sp>
      <p:sp>
        <p:nvSpPr>
          <p:cNvPr id="4" name="Slide Number Placeholder 3"/>
          <p:cNvSpPr>
            <a:spLocks noGrp="1"/>
          </p:cNvSpPr>
          <p:nvPr>
            <p:ph type="sldNum" sz="quarter" idx="10"/>
          </p:nvPr>
        </p:nvSpPr>
        <p:spPr/>
        <p:txBody>
          <a:bodyPr/>
          <a:lstStyle/>
          <a:p>
            <a:fld id="{17737639-39D8-48F2-8B6A-093077571196}" type="slidenum">
              <a:rPr lang="en-US" smtClean="0"/>
              <a:t>1</a:t>
            </a:fld>
            <a:endParaRPr lang="en-US"/>
          </a:p>
        </p:txBody>
      </p:sp>
    </p:spTree>
    <p:extLst>
      <p:ext uri="{BB962C8B-B14F-4D97-AF65-F5344CB8AC3E}">
        <p14:creationId xmlns:p14="http://schemas.microsoft.com/office/powerpoint/2010/main" val="1347468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37639-39D8-48F2-8B6A-093077571196}" type="slidenum">
              <a:rPr lang="en-US" smtClean="0"/>
              <a:t>35</a:t>
            </a:fld>
            <a:endParaRPr lang="en-US"/>
          </a:p>
        </p:txBody>
      </p:sp>
    </p:spTree>
    <p:extLst>
      <p:ext uri="{BB962C8B-B14F-4D97-AF65-F5344CB8AC3E}">
        <p14:creationId xmlns:p14="http://schemas.microsoft.com/office/powerpoint/2010/main" val="227616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37639-39D8-48F2-8B6A-093077571196}" type="slidenum">
              <a:rPr lang="en-US" smtClean="0"/>
              <a:t>37</a:t>
            </a:fld>
            <a:endParaRPr lang="en-US"/>
          </a:p>
        </p:txBody>
      </p:sp>
    </p:spTree>
    <p:extLst>
      <p:ext uri="{BB962C8B-B14F-4D97-AF65-F5344CB8AC3E}">
        <p14:creationId xmlns:p14="http://schemas.microsoft.com/office/powerpoint/2010/main" val="2615712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Forecasting revolves around answering questions.</a:t>
            </a:r>
          </a:p>
          <a:p>
            <a:r>
              <a:rPr lang="en-US" dirty="0"/>
              <a:t>Mostly those questions are about an uncertain future, so we can’t be certain.  </a:t>
            </a:r>
          </a:p>
          <a:p>
            <a:r>
              <a:rPr lang="en-US" dirty="0"/>
              <a:t>Its up to use to be very clear about how certain we are.  The answer is going to be used for decision, and uncertainty is an important part of that equation.</a:t>
            </a:r>
          </a:p>
          <a:p>
            <a:r>
              <a:rPr lang="en-US" dirty="0"/>
              <a:t>And, we need to know how to do it fast. We can improve all forecast by spending more time analyzing, but that’s not the goal. </a:t>
            </a:r>
          </a:p>
          <a:p>
            <a:r>
              <a:rPr lang="en-US" dirty="0"/>
              <a:t>The goal is to be better than what is currently done. That’s  pretty low bar!</a:t>
            </a:r>
          </a:p>
          <a:p>
            <a:r>
              <a:rPr lang="en-US" dirty="0"/>
              <a:t>I want to emphasize, the right question part of this definition.</a:t>
            </a:r>
          </a:p>
          <a:p>
            <a:endParaRPr lang="en-US" dirty="0"/>
          </a:p>
          <a:p>
            <a:r>
              <a:rPr lang="en-US" dirty="0"/>
              <a:t>When will I be done is a terrible question. When do we need it is a better question, then how can we achieve that. Avoid the when will it be done at all costs.</a:t>
            </a:r>
          </a:p>
        </p:txBody>
      </p:sp>
      <p:sp>
        <p:nvSpPr>
          <p:cNvPr id="4" name="Slide Number Placeholder 3"/>
          <p:cNvSpPr>
            <a:spLocks noGrp="1"/>
          </p:cNvSpPr>
          <p:nvPr>
            <p:ph type="sldNum" sz="quarter" idx="10"/>
          </p:nvPr>
        </p:nvSpPr>
        <p:spPr/>
        <p:txBody>
          <a:bodyPr/>
          <a:lstStyle/>
          <a:p>
            <a:fld id="{17737639-39D8-48F2-8B6A-093077571196}" type="slidenum">
              <a:rPr lang="en-US" smtClean="0"/>
              <a:t>41</a:t>
            </a:fld>
            <a:endParaRPr lang="en-US"/>
          </a:p>
        </p:txBody>
      </p:sp>
    </p:spTree>
    <p:extLst>
      <p:ext uri="{BB962C8B-B14F-4D97-AF65-F5344CB8AC3E}">
        <p14:creationId xmlns:p14="http://schemas.microsoft.com/office/powerpoint/2010/main" val="2598075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Estimating size seems to be an emotional trigger for many people. I’m going to show you a couple of ways to answer the size question rapidly. </a:t>
            </a:r>
          </a:p>
          <a:p>
            <a:r>
              <a:rPr lang="en-US" dirty="0"/>
              <a:t>Neither of these techniques use story point estimation or planning poker. Not that there is anything wrong with those techniques, just they are relatively slow and stressful to produce for the detail we need.</a:t>
            </a:r>
          </a:p>
          <a:p>
            <a:endParaRPr lang="en-US" dirty="0"/>
          </a:p>
          <a:p>
            <a:r>
              <a:rPr lang="en-US" dirty="0"/>
              <a:t>The first call to action is to avoid quantitatively answering this question prematurely. Determine what your answer will cause. Often, the stakeholder is asking to feel out viability. </a:t>
            </a:r>
          </a:p>
          <a:p>
            <a:r>
              <a:rPr lang="en-US" dirty="0"/>
              <a:t>Asking “When is it needed?” achieves an almost instant answer, </a:t>
            </a:r>
            <a:r>
              <a:rPr lang="en-US"/>
              <a:t>and everyone </a:t>
            </a:r>
            <a:r>
              <a:rPr lang="en-US" dirty="0"/>
              <a:t>can move on.</a:t>
            </a:r>
          </a:p>
        </p:txBody>
      </p:sp>
      <p:sp>
        <p:nvSpPr>
          <p:cNvPr id="4" name="Slide Number Placeholder 3"/>
          <p:cNvSpPr>
            <a:spLocks noGrp="1"/>
          </p:cNvSpPr>
          <p:nvPr>
            <p:ph type="sldNum" sz="quarter" idx="10"/>
          </p:nvPr>
        </p:nvSpPr>
        <p:spPr/>
        <p:txBody>
          <a:bodyPr/>
          <a:lstStyle/>
          <a:p>
            <a:fld id="{17737639-39D8-48F2-8B6A-093077571196}" type="slidenum">
              <a:rPr lang="en-US" smtClean="0"/>
              <a:t>45</a:t>
            </a:fld>
            <a:endParaRPr lang="en-US"/>
          </a:p>
        </p:txBody>
      </p:sp>
    </p:spTree>
    <p:extLst>
      <p:ext uri="{BB962C8B-B14F-4D97-AF65-F5344CB8AC3E}">
        <p14:creationId xmlns:p14="http://schemas.microsoft.com/office/powerpoint/2010/main" val="334752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2C1AEF-D79E-429A-B44B-C1ECE623EB1E}" type="slidenum">
              <a:rPr lang="en-US" smtClean="0"/>
              <a:t>47</a:t>
            </a:fld>
            <a:endParaRPr lang="en-US" dirty="0"/>
          </a:p>
        </p:txBody>
      </p:sp>
    </p:spTree>
    <p:extLst>
      <p:ext uri="{BB962C8B-B14F-4D97-AF65-F5344CB8AC3E}">
        <p14:creationId xmlns:p14="http://schemas.microsoft.com/office/powerpoint/2010/main" val="273480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Forecasting is about setting better expectations about what reality will eventually unfold.</a:t>
            </a:r>
          </a:p>
          <a:p>
            <a:r>
              <a:rPr lang="en-US" dirty="0"/>
              <a:t>Expectations are subject to all manner of biases, wishful thinking and incomplete logic. Out job in forecasting is to narrow that gap, better align forecast to reality.</a:t>
            </a:r>
          </a:p>
          <a:p>
            <a:r>
              <a:rPr lang="en-US" dirty="0"/>
              <a:t>Its about demonstrating we understand the wholistic delivery system well enough that we can make better, more informed decisions earlier.</a:t>
            </a:r>
          </a:p>
          <a:p>
            <a:endParaRPr lang="en-US" dirty="0"/>
          </a:p>
        </p:txBody>
      </p:sp>
      <p:sp>
        <p:nvSpPr>
          <p:cNvPr id="4" name="Slide Number Placeholder 3"/>
          <p:cNvSpPr>
            <a:spLocks noGrp="1"/>
          </p:cNvSpPr>
          <p:nvPr>
            <p:ph type="sldNum" sz="quarter" idx="10"/>
          </p:nvPr>
        </p:nvSpPr>
        <p:spPr/>
        <p:txBody>
          <a:bodyPr/>
          <a:lstStyle/>
          <a:p>
            <a:fld id="{17737639-39D8-48F2-8B6A-093077571196}" type="slidenum">
              <a:rPr lang="en-US" smtClean="0"/>
              <a:t>2</a:t>
            </a:fld>
            <a:endParaRPr lang="en-US"/>
          </a:p>
        </p:txBody>
      </p:sp>
    </p:spTree>
    <p:extLst>
      <p:ext uri="{BB962C8B-B14F-4D97-AF65-F5344CB8AC3E}">
        <p14:creationId xmlns:p14="http://schemas.microsoft.com/office/powerpoint/2010/main" val="20224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37639-39D8-48F2-8B6A-093077571196}" type="slidenum">
              <a:rPr lang="en-US" smtClean="0"/>
              <a:t>5</a:t>
            </a:fld>
            <a:endParaRPr lang="en-US"/>
          </a:p>
        </p:txBody>
      </p:sp>
    </p:spTree>
    <p:extLst>
      <p:ext uri="{BB962C8B-B14F-4D97-AF65-F5344CB8AC3E}">
        <p14:creationId xmlns:p14="http://schemas.microsoft.com/office/powerpoint/2010/main" val="3858686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Maps emerged about 10 years ago. It’s now pretty ubiquitous when we want to travel in unfamiliar areas that we se our phones to navigate. It has save my and many other marriages I suspect.</a:t>
            </a:r>
          </a:p>
          <a:p>
            <a:r>
              <a:rPr lang="en-US" dirty="0"/>
              <a:t>Being around for 10 years means its undergone a lot of refinement, and is a pretty good reference to learn how to present </a:t>
            </a:r>
            <a:r>
              <a:rPr lang="en-US" dirty="0" err="1"/>
              <a:t>forecass</a:t>
            </a:r>
            <a:r>
              <a:rPr lang="en-US" dirty="0"/>
              <a:t>.</a:t>
            </a:r>
          </a:p>
          <a:p>
            <a:endParaRPr lang="en-US" dirty="0"/>
          </a:p>
          <a:p>
            <a:r>
              <a:rPr lang="en-US" dirty="0"/>
              <a:t>There is some subtleties that we can easily use in forecasting software and IT projects.</a:t>
            </a:r>
          </a:p>
          <a:p>
            <a:endParaRPr lang="en-US" dirty="0"/>
          </a:p>
          <a:p>
            <a:r>
              <a:rPr lang="en-US" dirty="0"/>
              <a:t>First off, it doesn’t show just one option, it shown many. Here, two driving alternatives and a public transport alternative. It keeps the human in the decision loop. It presents options, even highlighting the fastest one, but it clearly shows the others in case there is some compelling reason they are useful.</a:t>
            </a:r>
          </a:p>
          <a:p>
            <a:endParaRPr lang="en-US" dirty="0"/>
          </a:p>
          <a:p>
            <a:r>
              <a:rPr lang="en-US" dirty="0"/>
              <a:t>Second, it doesn’t give an arrival time yet. It gives duration. Obviously, it doesn’t yet know when we are leaving home.</a:t>
            </a:r>
          </a:p>
          <a:p>
            <a:endParaRPr lang="en-US" dirty="0"/>
          </a:p>
          <a:p>
            <a:r>
              <a:rPr lang="en-US" dirty="0"/>
              <a:t>Thirdly, once we do commit to one of the options, it gives us continuously updated arrival time information. It incorporates the latest traffic issues based on traffic flow ahead of us and even suggests alternative routes if its original turns out to be less ideal.</a:t>
            </a:r>
          </a:p>
        </p:txBody>
      </p:sp>
      <p:sp>
        <p:nvSpPr>
          <p:cNvPr id="4" name="Slide Number Placeholder 3"/>
          <p:cNvSpPr>
            <a:spLocks noGrp="1"/>
          </p:cNvSpPr>
          <p:nvPr>
            <p:ph type="sldNum" sz="quarter" idx="10"/>
          </p:nvPr>
        </p:nvSpPr>
        <p:spPr/>
        <p:txBody>
          <a:bodyPr/>
          <a:lstStyle/>
          <a:p>
            <a:fld id="{17737639-39D8-48F2-8B6A-093077571196}" type="slidenum">
              <a:rPr lang="en-US" smtClean="0"/>
              <a:t>7</a:t>
            </a:fld>
            <a:endParaRPr lang="en-US"/>
          </a:p>
        </p:txBody>
      </p:sp>
    </p:spTree>
    <p:extLst>
      <p:ext uri="{BB962C8B-B14F-4D97-AF65-F5344CB8AC3E}">
        <p14:creationId xmlns:p14="http://schemas.microsoft.com/office/powerpoint/2010/main" val="197303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incorporate that into our world.</a:t>
            </a:r>
          </a:p>
          <a:p>
            <a:endParaRPr lang="en-US" dirty="0"/>
          </a:p>
          <a:p>
            <a:r>
              <a:rPr lang="en-US" dirty="0"/>
              <a:t>Lets NOT give a single answer, lets show the options we have considered in case they offer some advantage we haven’t considered.</a:t>
            </a:r>
          </a:p>
          <a:p>
            <a:r>
              <a:rPr lang="en-US" dirty="0"/>
              <a:t>Lets NOT give a calendar delivery date until the project has started, lets make decisions using duration in weeks or sprints as a way to decide what option to pick.</a:t>
            </a:r>
          </a:p>
          <a:p>
            <a:r>
              <a:rPr lang="en-US" dirty="0"/>
              <a:t>Lets NOT perform heroics at the very end of a project, lets continuously track our progress against the forecast and adapt and react quickly, earlier.</a:t>
            </a:r>
          </a:p>
          <a:p>
            <a:endParaRPr lang="en-US" dirty="0"/>
          </a:p>
          <a:p>
            <a:r>
              <a:rPr lang="en-US" dirty="0"/>
              <a:t>I’m going to show you how I incorporate these aspects into my forecasting engagements. </a:t>
            </a:r>
          </a:p>
          <a:p>
            <a:endParaRPr lang="en-US" dirty="0"/>
          </a:p>
        </p:txBody>
      </p:sp>
      <p:sp>
        <p:nvSpPr>
          <p:cNvPr id="4" name="Slide Number Placeholder 3"/>
          <p:cNvSpPr>
            <a:spLocks noGrp="1"/>
          </p:cNvSpPr>
          <p:nvPr>
            <p:ph type="sldNum" sz="quarter" idx="10"/>
          </p:nvPr>
        </p:nvSpPr>
        <p:spPr/>
        <p:txBody>
          <a:bodyPr/>
          <a:lstStyle/>
          <a:p>
            <a:fld id="{17737639-39D8-48F2-8B6A-093077571196}" type="slidenum">
              <a:rPr lang="en-US" smtClean="0"/>
              <a:t>8</a:t>
            </a:fld>
            <a:endParaRPr lang="en-US"/>
          </a:p>
        </p:txBody>
      </p:sp>
    </p:spTree>
    <p:extLst>
      <p:ext uri="{BB962C8B-B14F-4D97-AF65-F5344CB8AC3E}">
        <p14:creationId xmlns:p14="http://schemas.microsoft.com/office/powerpoint/2010/main" val="1259683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world of likely questions, I find three are the root elements that get assembled in different ways.</a:t>
            </a:r>
          </a:p>
          <a:p>
            <a:r>
              <a:rPr lang="en-US" dirty="0"/>
              <a:t>How Big, How Long, How Much.</a:t>
            </a:r>
          </a:p>
          <a:p>
            <a:endParaRPr lang="en-US" dirty="0"/>
          </a:p>
          <a:p>
            <a:r>
              <a:rPr lang="en-US" dirty="0"/>
              <a:t>When you are given a question to answer, think about how these questions will help you get to an answer. Even our ubiquitous “When” question is a How Big combined with a How Long answer.  </a:t>
            </a:r>
          </a:p>
        </p:txBody>
      </p:sp>
      <p:sp>
        <p:nvSpPr>
          <p:cNvPr id="4" name="Slide Number Placeholder 3"/>
          <p:cNvSpPr>
            <a:spLocks noGrp="1"/>
          </p:cNvSpPr>
          <p:nvPr>
            <p:ph type="sldNum" sz="quarter" idx="10"/>
          </p:nvPr>
        </p:nvSpPr>
        <p:spPr/>
        <p:txBody>
          <a:bodyPr/>
          <a:lstStyle/>
          <a:p>
            <a:fld id="{17737639-39D8-48F2-8B6A-093077571196}" type="slidenum">
              <a:rPr lang="en-US" smtClean="0"/>
              <a:t>9</a:t>
            </a:fld>
            <a:endParaRPr lang="en-US"/>
          </a:p>
        </p:txBody>
      </p:sp>
    </p:spTree>
    <p:extLst>
      <p:ext uri="{BB962C8B-B14F-4D97-AF65-F5344CB8AC3E}">
        <p14:creationId xmlns:p14="http://schemas.microsoft.com/office/powerpoint/2010/main" val="236013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at looking at how to answer the first, How Big.</a:t>
            </a:r>
          </a:p>
        </p:txBody>
      </p:sp>
      <p:sp>
        <p:nvSpPr>
          <p:cNvPr id="4" name="Slide Number Placeholder 3"/>
          <p:cNvSpPr>
            <a:spLocks noGrp="1"/>
          </p:cNvSpPr>
          <p:nvPr>
            <p:ph type="sldNum" sz="quarter" idx="10"/>
          </p:nvPr>
        </p:nvSpPr>
        <p:spPr/>
        <p:txBody>
          <a:bodyPr/>
          <a:lstStyle/>
          <a:p>
            <a:fld id="{17737639-39D8-48F2-8B6A-093077571196}" type="slidenum">
              <a:rPr lang="en-US" smtClean="0"/>
              <a:t>10</a:t>
            </a:fld>
            <a:endParaRPr lang="en-US"/>
          </a:p>
        </p:txBody>
      </p:sp>
    </p:spTree>
    <p:extLst>
      <p:ext uri="{BB962C8B-B14F-4D97-AF65-F5344CB8AC3E}">
        <p14:creationId xmlns:p14="http://schemas.microsoft.com/office/powerpoint/2010/main" val="411551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a history of features and how many stories or story points it took to deliver those features is an excellent way to maintain knowledge and lessons over time.</a:t>
            </a:r>
          </a:p>
          <a:p>
            <a:r>
              <a:rPr lang="en-US" dirty="0"/>
              <a:t>Here is a quick and practical way. Whenever you deliver a feature, tally up the story count and a short description and place them on a wall somewhere sorted from lowest to highest.</a:t>
            </a:r>
          </a:p>
          <a:p>
            <a:r>
              <a:rPr lang="en-US" dirty="0"/>
              <a:t>When you are asked how big Feature 4 might be, walk over to the wall with the stakeholder and a few team members and pick where it fits. Done.</a:t>
            </a:r>
          </a:p>
          <a:p>
            <a:endParaRPr lang="en-US" dirty="0"/>
          </a:p>
          <a:p>
            <a:r>
              <a:rPr lang="en-US" dirty="0"/>
              <a:t>Teams doing this well can estimate size of 30 features an hour. Better still, the stakeholder start to get the feel of relative feature size quickly and only ask the team on rare occasions. </a:t>
            </a:r>
          </a:p>
          <a:p>
            <a:endParaRPr lang="en-US" dirty="0"/>
          </a:p>
          <a:p>
            <a:r>
              <a:rPr lang="en-US" dirty="0"/>
              <a:t>It has another benefit.  It avoids all manner of cognitive biases and wishful thinking. It also captures that some even simple sounding work turned out hard by recording the eventual story count. This is an easy win for any organization.</a:t>
            </a:r>
          </a:p>
        </p:txBody>
      </p:sp>
      <p:sp>
        <p:nvSpPr>
          <p:cNvPr id="4" name="Slide Number Placeholder 3"/>
          <p:cNvSpPr>
            <a:spLocks noGrp="1"/>
          </p:cNvSpPr>
          <p:nvPr>
            <p:ph type="sldNum" sz="quarter" idx="10"/>
          </p:nvPr>
        </p:nvSpPr>
        <p:spPr/>
        <p:txBody>
          <a:bodyPr/>
          <a:lstStyle/>
          <a:p>
            <a:fld id="{17737639-39D8-48F2-8B6A-093077571196}" type="slidenum">
              <a:rPr lang="en-US" smtClean="0"/>
              <a:t>11</a:t>
            </a:fld>
            <a:endParaRPr lang="en-US"/>
          </a:p>
        </p:txBody>
      </p:sp>
    </p:spTree>
    <p:extLst>
      <p:ext uri="{BB962C8B-B14F-4D97-AF65-F5344CB8AC3E}">
        <p14:creationId xmlns:p14="http://schemas.microsoft.com/office/powerpoint/2010/main" val="6333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fast as reference count forecasting is, sometimes you don’t have relevant historical data and you want to dive a little deeper with the team on size and complexity. My call to action here is to take a sampling approach and to </a:t>
            </a:r>
          </a:p>
        </p:txBody>
      </p:sp>
      <p:sp>
        <p:nvSpPr>
          <p:cNvPr id="4" name="Slide Number Placeholder 3"/>
          <p:cNvSpPr>
            <a:spLocks noGrp="1"/>
          </p:cNvSpPr>
          <p:nvPr>
            <p:ph type="sldNum" sz="quarter" idx="10"/>
          </p:nvPr>
        </p:nvSpPr>
        <p:spPr/>
        <p:txBody>
          <a:bodyPr/>
          <a:lstStyle/>
          <a:p>
            <a:fld id="{17737639-39D8-48F2-8B6A-093077571196}" type="slidenum">
              <a:rPr lang="en-US" smtClean="0"/>
              <a:t>12</a:t>
            </a:fld>
            <a:endParaRPr lang="en-US"/>
          </a:p>
        </p:txBody>
      </p:sp>
    </p:spTree>
    <p:extLst>
      <p:ext uri="{BB962C8B-B14F-4D97-AF65-F5344CB8AC3E}">
        <p14:creationId xmlns:p14="http://schemas.microsoft.com/office/powerpoint/2010/main" val="32841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05D549-94C5-422E-B328-CA7D1A7A6EEA}" type="datetime1">
              <a:rPr lang="en-US" smtClean="0"/>
              <a:t>5/17/2018</a:t>
            </a:fld>
            <a:endParaRPr lang="en-US"/>
          </a:p>
        </p:txBody>
      </p:sp>
      <p:sp>
        <p:nvSpPr>
          <p:cNvPr id="5" name="Footer Placeholder 4"/>
          <p:cNvSpPr>
            <a:spLocks noGrp="1"/>
          </p:cNvSpPr>
          <p:nvPr>
            <p:ph type="ftr" sz="quarter" idx="11"/>
          </p:nvPr>
        </p:nvSpPr>
        <p:spPr/>
        <p:txBody>
          <a:bodyPr/>
          <a:lstStyle>
            <a:lvl1pPr>
              <a:defRPr/>
            </a:lvl1pPr>
          </a:lstStyle>
          <a:p>
            <a:r>
              <a:rPr lang="en-US" dirty="0"/>
              <a:t>@</a:t>
            </a:r>
            <a:r>
              <a:rPr lang="en-US" dirty="0" err="1"/>
              <a:t>t_magennis</a:t>
            </a:r>
            <a:r>
              <a:rPr lang="en-US" dirty="0"/>
              <a:t>		#ACECONF</a:t>
            </a:r>
          </a:p>
        </p:txBody>
      </p:sp>
      <p:sp>
        <p:nvSpPr>
          <p:cNvPr id="6" name="Slide Number Placeholder 5"/>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275193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C93DE-6F39-49D6-BBD8-8552173EC0A7}" type="datetime1">
              <a:rPr lang="en-US" smtClean="0"/>
              <a:t>5/17/2018</a:t>
            </a:fld>
            <a:endParaRPr lang="en-US"/>
          </a:p>
        </p:txBody>
      </p:sp>
      <p:sp>
        <p:nvSpPr>
          <p:cNvPr id="5" name="Footer Placeholder 4"/>
          <p:cNvSpPr>
            <a:spLocks noGrp="1"/>
          </p:cNvSpPr>
          <p:nvPr>
            <p:ph type="ftr" sz="quarter" idx="11"/>
          </p:nvPr>
        </p:nvSpPr>
        <p:spPr/>
        <p:txBody>
          <a:bodyPr/>
          <a:lstStyle/>
          <a:p>
            <a:r>
              <a:rPr lang="en-US"/>
              <a:t>@t_magennis</a:t>
            </a:r>
          </a:p>
        </p:txBody>
      </p:sp>
      <p:sp>
        <p:nvSpPr>
          <p:cNvPr id="6" name="Slide Number Placeholder 5"/>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42897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5EB5A-295C-43AA-A011-33B9BA36C149}" type="datetime1">
              <a:rPr lang="en-US" smtClean="0"/>
              <a:t>5/17/2018</a:t>
            </a:fld>
            <a:endParaRPr lang="en-US"/>
          </a:p>
        </p:txBody>
      </p:sp>
      <p:sp>
        <p:nvSpPr>
          <p:cNvPr id="5" name="Footer Placeholder 4"/>
          <p:cNvSpPr>
            <a:spLocks noGrp="1"/>
          </p:cNvSpPr>
          <p:nvPr>
            <p:ph type="ftr" sz="quarter" idx="11"/>
          </p:nvPr>
        </p:nvSpPr>
        <p:spPr/>
        <p:txBody>
          <a:bodyPr/>
          <a:lstStyle/>
          <a:p>
            <a:r>
              <a:rPr lang="en-US"/>
              <a:t>@t_magennis</a:t>
            </a:r>
          </a:p>
        </p:txBody>
      </p:sp>
      <p:sp>
        <p:nvSpPr>
          <p:cNvPr id="6" name="Slide Number Placeholder 5"/>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122988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6D8CA-0DC1-4B75-8F74-F5336D0D24C2}" type="datetime1">
              <a:rPr lang="en-US" smtClean="0"/>
              <a:t>5/17/2018</a:t>
            </a:fld>
            <a:endParaRPr lang="en-US"/>
          </a:p>
        </p:txBody>
      </p:sp>
      <p:sp>
        <p:nvSpPr>
          <p:cNvPr id="5" name="Footer Placeholder 4"/>
          <p:cNvSpPr>
            <a:spLocks noGrp="1"/>
          </p:cNvSpPr>
          <p:nvPr>
            <p:ph type="ftr" sz="quarter" idx="11"/>
          </p:nvPr>
        </p:nvSpPr>
        <p:spPr/>
        <p:txBody>
          <a:bodyPr/>
          <a:lstStyle>
            <a:lvl1pPr>
              <a:defRPr/>
            </a:lvl1pPr>
          </a:lstStyle>
          <a:p>
            <a:r>
              <a:rPr lang="en-US" dirty="0"/>
              <a:t>@</a:t>
            </a:r>
            <a:r>
              <a:rPr lang="en-US" dirty="0" err="1"/>
              <a:t>t_magennis</a:t>
            </a:r>
            <a:r>
              <a:rPr lang="en-US" dirty="0"/>
              <a:t>		#ACECONF</a:t>
            </a:r>
          </a:p>
        </p:txBody>
      </p:sp>
      <p:sp>
        <p:nvSpPr>
          <p:cNvPr id="6" name="Slide Number Placeholder 5"/>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93173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60CCD4-4858-4D41-98B0-F1A5C00F493F}" type="datetime1">
              <a:rPr lang="en-US" smtClean="0"/>
              <a:t>5/17/2018</a:t>
            </a:fld>
            <a:endParaRPr lang="en-US"/>
          </a:p>
        </p:txBody>
      </p:sp>
      <p:sp>
        <p:nvSpPr>
          <p:cNvPr id="5" name="Footer Placeholder 4"/>
          <p:cNvSpPr>
            <a:spLocks noGrp="1"/>
          </p:cNvSpPr>
          <p:nvPr>
            <p:ph type="ftr" sz="quarter" idx="11"/>
          </p:nvPr>
        </p:nvSpPr>
        <p:spPr/>
        <p:txBody>
          <a:bodyPr/>
          <a:lstStyle/>
          <a:p>
            <a:r>
              <a:rPr lang="en-US"/>
              <a:t>@t_magennis</a:t>
            </a:r>
          </a:p>
        </p:txBody>
      </p:sp>
      <p:sp>
        <p:nvSpPr>
          <p:cNvPr id="6" name="Slide Number Placeholder 5"/>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218261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EADCE4-702E-461B-8A4F-76D64A8A40E3}" type="datetime1">
              <a:rPr lang="en-US" smtClean="0"/>
              <a:t>5/17/2018</a:t>
            </a:fld>
            <a:endParaRPr lang="en-US"/>
          </a:p>
        </p:txBody>
      </p:sp>
      <p:sp>
        <p:nvSpPr>
          <p:cNvPr id="6" name="Footer Placeholder 5"/>
          <p:cNvSpPr>
            <a:spLocks noGrp="1"/>
          </p:cNvSpPr>
          <p:nvPr>
            <p:ph type="ftr" sz="quarter" idx="11"/>
          </p:nvPr>
        </p:nvSpPr>
        <p:spPr/>
        <p:txBody>
          <a:bodyPr/>
          <a:lstStyle/>
          <a:p>
            <a:r>
              <a:rPr lang="en-US"/>
              <a:t>@t_magennis</a:t>
            </a:r>
          </a:p>
        </p:txBody>
      </p:sp>
      <p:sp>
        <p:nvSpPr>
          <p:cNvPr id="7" name="Slide Number Placeholder 6"/>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2784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5BB6A8-E1BB-4C59-87FD-C4D7CFA18B33}" type="datetime1">
              <a:rPr lang="en-US" smtClean="0"/>
              <a:t>5/17/2018</a:t>
            </a:fld>
            <a:endParaRPr lang="en-US"/>
          </a:p>
        </p:txBody>
      </p:sp>
      <p:sp>
        <p:nvSpPr>
          <p:cNvPr id="8" name="Footer Placeholder 7"/>
          <p:cNvSpPr>
            <a:spLocks noGrp="1"/>
          </p:cNvSpPr>
          <p:nvPr>
            <p:ph type="ftr" sz="quarter" idx="11"/>
          </p:nvPr>
        </p:nvSpPr>
        <p:spPr/>
        <p:txBody>
          <a:bodyPr/>
          <a:lstStyle/>
          <a:p>
            <a:r>
              <a:rPr lang="en-US"/>
              <a:t>@t_magennis</a:t>
            </a:r>
          </a:p>
        </p:txBody>
      </p:sp>
      <p:sp>
        <p:nvSpPr>
          <p:cNvPr id="9" name="Slide Number Placeholder 8"/>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205483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3D2288-B90E-4203-86D9-40090E5158D9}" type="datetime1">
              <a:rPr lang="en-US" smtClean="0"/>
              <a:t>5/17/2018</a:t>
            </a:fld>
            <a:endParaRPr lang="en-US"/>
          </a:p>
        </p:txBody>
      </p:sp>
      <p:sp>
        <p:nvSpPr>
          <p:cNvPr id="4" name="Footer Placeholder 3"/>
          <p:cNvSpPr>
            <a:spLocks noGrp="1"/>
          </p:cNvSpPr>
          <p:nvPr>
            <p:ph type="ftr" sz="quarter" idx="11"/>
          </p:nvPr>
        </p:nvSpPr>
        <p:spPr/>
        <p:txBody>
          <a:bodyPr/>
          <a:lstStyle/>
          <a:p>
            <a:r>
              <a:rPr lang="en-US"/>
              <a:t>@t_magennis</a:t>
            </a:r>
          </a:p>
        </p:txBody>
      </p:sp>
      <p:sp>
        <p:nvSpPr>
          <p:cNvPr id="5" name="Slide Number Placeholder 4"/>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230415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97380-3760-4445-9B7C-705E5AD70303}" type="datetime1">
              <a:rPr lang="en-US" smtClean="0"/>
              <a:t>5/17/2018</a:t>
            </a:fld>
            <a:endParaRPr lang="en-US"/>
          </a:p>
        </p:txBody>
      </p:sp>
      <p:sp>
        <p:nvSpPr>
          <p:cNvPr id="3" name="Footer Placeholder 2"/>
          <p:cNvSpPr>
            <a:spLocks noGrp="1"/>
          </p:cNvSpPr>
          <p:nvPr>
            <p:ph type="ftr" sz="quarter" idx="11"/>
          </p:nvPr>
        </p:nvSpPr>
        <p:spPr/>
        <p:txBody>
          <a:bodyPr/>
          <a:lstStyle>
            <a:lvl1pPr>
              <a:defRPr sz="1400" b="1"/>
            </a:lvl1pPr>
          </a:lstStyle>
          <a:p>
            <a:r>
              <a:rPr lang="en-US" dirty="0"/>
              <a:t>@</a:t>
            </a:r>
            <a:r>
              <a:rPr lang="en-US" dirty="0" err="1"/>
              <a:t>t_Magennis</a:t>
            </a:r>
            <a:r>
              <a:rPr lang="en-US" dirty="0"/>
              <a:t>	#ACECONF</a:t>
            </a:r>
          </a:p>
        </p:txBody>
      </p:sp>
      <p:sp>
        <p:nvSpPr>
          <p:cNvPr id="4" name="Slide Number Placeholder 3"/>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326958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264B4-C305-4AF1-AF46-CE7C738A215C}" type="datetime1">
              <a:rPr lang="en-US" smtClean="0"/>
              <a:t>5/17/2018</a:t>
            </a:fld>
            <a:endParaRPr lang="en-US"/>
          </a:p>
        </p:txBody>
      </p:sp>
      <p:sp>
        <p:nvSpPr>
          <p:cNvPr id="6" name="Footer Placeholder 5"/>
          <p:cNvSpPr>
            <a:spLocks noGrp="1"/>
          </p:cNvSpPr>
          <p:nvPr>
            <p:ph type="ftr" sz="quarter" idx="11"/>
          </p:nvPr>
        </p:nvSpPr>
        <p:spPr/>
        <p:txBody>
          <a:bodyPr/>
          <a:lstStyle/>
          <a:p>
            <a:r>
              <a:rPr lang="en-US"/>
              <a:t>@t_magennis</a:t>
            </a:r>
          </a:p>
        </p:txBody>
      </p:sp>
      <p:sp>
        <p:nvSpPr>
          <p:cNvPr id="7" name="Slide Number Placeholder 6"/>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76194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3230B8-3096-4143-8DE8-B358560A3813}" type="datetime1">
              <a:rPr lang="en-US" smtClean="0"/>
              <a:t>5/17/2018</a:t>
            </a:fld>
            <a:endParaRPr lang="en-US"/>
          </a:p>
        </p:txBody>
      </p:sp>
      <p:sp>
        <p:nvSpPr>
          <p:cNvPr id="6" name="Footer Placeholder 5"/>
          <p:cNvSpPr>
            <a:spLocks noGrp="1"/>
          </p:cNvSpPr>
          <p:nvPr>
            <p:ph type="ftr" sz="quarter" idx="11"/>
          </p:nvPr>
        </p:nvSpPr>
        <p:spPr/>
        <p:txBody>
          <a:bodyPr/>
          <a:lstStyle/>
          <a:p>
            <a:r>
              <a:rPr lang="en-US"/>
              <a:t>@t_magennis</a:t>
            </a:r>
          </a:p>
        </p:txBody>
      </p:sp>
      <p:sp>
        <p:nvSpPr>
          <p:cNvPr id="7" name="Slide Number Placeholder 6"/>
          <p:cNvSpPr>
            <a:spLocks noGrp="1"/>
          </p:cNvSpPr>
          <p:nvPr>
            <p:ph type="sldNum" sz="quarter" idx="12"/>
          </p:nvPr>
        </p:nvSpPr>
        <p:spPr/>
        <p:txBody>
          <a:bodyPr/>
          <a:lstStyle/>
          <a:p>
            <a:fld id="{57E6759C-F7B6-4F8F-B767-E6EBBDF8F89A}" type="slidenum">
              <a:rPr lang="en-US" smtClean="0"/>
              <a:t>‹#›</a:t>
            </a:fld>
            <a:endParaRPr lang="en-US"/>
          </a:p>
        </p:txBody>
      </p:sp>
    </p:spTree>
    <p:extLst>
      <p:ext uri="{BB962C8B-B14F-4D97-AF65-F5344CB8AC3E}">
        <p14:creationId xmlns:p14="http://schemas.microsoft.com/office/powerpoint/2010/main" val="169764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5DEBB-8CAB-4CA6-8464-92517020C637}" type="datetime1">
              <a:rPr lang="en-US" smtClean="0"/>
              <a:t>5/17/2018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b="1">
                <a:solidFill>
                  <a:schemeClr val="tx1">
                    <a:tint val="75000"/>
                  </a:schemeClr>
                </a:solidFill>
              </a:defRPr>
            </a:lvl1pPr>
          </a:lstStyle>
          <a:p>
            <a:r>
              <a:rPr lang="en-US" dirty="0"/>
              <a:t>@</a:t>
            </a:r>
            <a:r>
              <a:rPr lang="en-US" dirty="0" err="1"/>
              <a:t>t_magennis</a:t>
            </a:r>
            <a:r>
              <a:rPr lang="en-US" dirty="0"/>
              <a:t>		#ACECONF</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6759C-F7B6-4F8F-B767-E6EBBDF8F89A}" type="slidenum">
              <a:rPr lang="en-US" smtClean="0"/>
              <a:t>‹#›</a:t>
            </a:fld>
            <a:endParaRPr lang="en-US"/>
          </a:p>
        </p:txBody>
      </p:sp>
      <p:sp>
        <p:nvSpPr>
          <p:cNvPr id="7" name="Freeform 49"/>
          <p:cNvSpPr>
            <a:spLocks/>
          </p:cNvSpPr>
          <p:nvPr userDrawn="1"/>
        </p:nvSpPr>
        <p:spPr bwMode="auto">
          <a:xfrm rot="16140000">
            <a:off x="-3285977" y="3526308"/>
            <a:ext cx="6852621" cy="166368"/>
          </a:xfrm>
          <a:custGeom>
            <a:avLst/>
            <a:gdLst/>
            <a:ahLst/>
            <a:cxnLst>
              <a:cxn ang="0">
                <a:pos x="623" y="16"/>
              </a:cxn>
              <a:cxn ang="0">
                <a:pos x="49" y="2"/>
              </a:cxn>
              <a:cxn ang="0">
                <a:pos x="49" y="14"/>
              </a:cxn>
              <a:cxn ang="0">
                <a:pos x="623" y="22"/>
              </a:cxn>
              <a:cxn ang="0">
                <a:pos x="623" y="16"/>
              </a:cxn>
            </a:cxnLst>
            <a:rect l="0" t="0" r="r" b="b"/>
            <a:pathLst>
              <a:path w="652" h="22">
                <a:moveTo>
                  <a:pt x="623" y="16"/>
                </a:moveTo>
                <a:cubicBezTo>
                  <a:pt x="623" y="13"/>
                  <a:pt x="70" y="0"/>
                  <a:pt x="49" y="2"/>
                </a:cubicBezTo>
                <a:cubicBezTo>
                  <a:pt x="29" y="5"/>
                  <a:pt x="0" y="11"/>
                  <a:pt x="49" y="14"/>
                </a:cubicBezTo>
                <a:cubicBezTo>
                  <a:pt x="98" y="16"/>
                  <a:pt x="607" y="21"/>
                  <a:pt x="623" y="22"/>
                </a:cubicBezTo>
                <a:cubicBezTo>
                  <a:pt x="639" y="20"/>
                  <a:pt x="652" y="18"/>
                  <a:pt x="623" y="16"/>
                </a:cubicBez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34539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roy.magennis@focusedobjectiv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tm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1.tmp"/></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mailto:troy.magennis@focusedobjective.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8.tmp"/></Relationships>
</file>

<file path=ppt/slides/_rels/slide42.xml.rels><?xml version="1.0" encoding="UTF-8" standalone="yes"?>
<Relationships xmlns="http://schemas.openxmlformats.org/package/2006/relationships"><Relationship Id="rId2" Type="http://schemas.openxmlformats.org/officeDocument/2006/relationships/image" Target="../media/image7.png&amp;ehk=mEkFoykkHmNBogVsBtqQxQ&amp;r=0&amp;pid=OfficeInsert"/><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48.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7.png&amp;ehk=mEkFoykkHmNBogVsBtqQxQ&amp;r=0&amp;pid=OfficeInsert"/></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4925"/>
            <a:ext cx="9144000" cy="2387600"/>
          </a:xfrm>
        </p:spPr>
        <p:txBody>
          <a:bodyPr/>
          <a:lstStyle/>
          <a:p>
            <a:r>
              <a:rPr lang="en-US" dirty="0"/>
              <a:t>Forecasting using data</a:t>
            </a:r>
          </a:p>
        </p:txBody>
      </p:sp>
      <p:sp>
        <p:nvSpPr>
          <p:cNvPr id="3" name="Subtitle 2"/>
          <p:cNvSpPr>
            <a:spLocks noGrp="1"/>
          </p:cNvSpPr>
          <p:nvPr>
            <p:ph type="subTitle" idx="1"/>
          </p:nvPr>
        </p:nvSpPr>
        <p:spPr>
          <a:xfrm>
            <a:off x="1524000" y="4556628"/>
            <a:ext cx="9144000" cy="1655762"/>
          </a:xfrm>
        </p:spPr>
        <p:txBody>
          <a:bodyPr>
            <a:normAutofit fontScale="70000" lnSpcReduction="20000"/>
          </a:bodyPr>
          <a:lstStyle/>
          <a:p>
            <a:pPr fontAlgn="base"/>
            <a:r>
              <a:rPr lang="en-US" b="1" dirty="0"/>
              <a:t>ACE! 2018</a:t>
            </a:r>
          </a:p>
          <a:p>
            <a:r>
              <a:rPr lang="en-US" dirty="0"/>
              <a:t>Troy Magennis</a:t>
            </a:r>
          </a:p>
          <a:p>
            <a:r>
              <a:rPr lang="en-US" dirty="0"/>
              <a:t>@</a:t>
            </a:r>
            <a:r>
              <a:rPr lang="en-US" dirty="0" err="1"/>
              <a:t>t_magennis</a:t>
            </a:r>
            <a:r>
              <a:rPr lang="en-US" dirty="0"/>
              <a:t>   |  </a:t>
            </a:r>
            <a:r>
              <a:rPr lang="en-US" dirty="0">
                <a:hlinkClick r:id="rId3"/>
              </a:rPr>
              <a:t>troy.magennis@focusedobjective.com</a:t>
            </a:r>
            <a:endParaRPr lang="en-US" dirty="0"/>
          </a:p>
          <a:p>
            <a:endParaRPr lang="en-US" dirty="0"/>
          </a:p>
          <a:p>
            <a:r>
              <a:rPr lang="en-US" sz="4000" b="1" dirty="0"/>
              <a:t>All slides and spreadsheets: Bit.ly/</a:t>
            </a:r>
            <a:r>
              <a:rPr lang="en-US" sz="4000" b="1" u="sng" dirty="0" err="1"/>
              <a:t>S</a:t>
            </a:r>
            <a:r>
              <a:rPr lang="en-US" sz="4000" b="1" dirty="0" err="1"/>
              <a:t>im</a:t>
            </a:r>
            <a:r>
              <a:rPr lang="en-US" sz="4000" b="1" u="sng" dirty="0" err="1"/>
              <a:t>R</a:t>
            </a:r>
            <a:r>
              <a:rPr lang="en-US" sz="4000" b="1" dirty="0" err="1"/>
              <a:t>esources</a:t>
            </a:r>
            <a:endParaRPr lang="en-US" sz="4000" b="1" dirty="0"/>
          </a:p>
        </p:txBody>
      </p:sp>
      <p:sp>
        <p:nvSpPr>
          <p:cNvPr id="8" name="TextBox 7">
            <a:extLst>
              <a:ext uri="{FF2B5EF4-FFF2-40B4-BE49-F238E27FC236}">
                <a16:creationId xmlns:a16="http://schemas.microsoft.com/office/drawing/2014/main" id="{F8F19A9D-F70B-46E0-A095-1F40E07ADAEC}"/>
              </a:ext>
            </a:extLst>
          </p:cNvPr>
          <p:cNvSpPr txBox="1"/>
          <p:nvPr/>
        </p:nvSpPr>
        <p:spPr>
          <a:xfrm>
            <a:off x="2493665" y="168012"/>
            <a:ext cx="7204668" cy="369332"/>
          </a:xfrm>
          <a:prstGeom prst="rect">
            <a:avLst/>
          </a:prstGeom>
          <a:noFill/>
        </p:spPr>
        <p:txBody>
          <a:bodyPr wrap="square" rtlCol="0">
            <a:spAutoFit/>
          </a:bodyPr>
          <a:lstStyle/>
          <a:p>
            <a:pPr algn="ctr"/>
            <a:r>
              <a:rPr lang="en-US" dirty="0"/>
              <a:t>Thank you to the attendees, sponsors and organizers.</a:t>
            </a:r>
          </a:p>
        </p:txBody>
      </p:sp>
      <p:pic>
        <p:nvPicPr>
          <p:cNvPr id="11" name="Picture 10">
            <a:extLst>
              <a:ext uri="{FF2B5EF4-FFF2-40B4-BE49-F238E27FC236}">
                <a16:creationId xmlns:a16="http://schemas.microsoft.com/office/drawing/2014/main" id="{E4251DC7-4275-4087-A6EF-0D37145D10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68012"/>
            <a:ext cx="9144000" cy="2514601"/>
          </a:xfrm>
          <a:prstGeom prst="rect">
            <a:avLst/>
          </a:prstGeom>
        </p:spPr>
      </p:pic>
      <p:sp>
        <p:nvSpPr>
          <p:cNvPr id="4" name="TextBox 3">
            <a:extLst>
              <a:ext uri="{FF2B5EF4-FFF2-40B4-BE49-F238E27FC236}">
                <a16:creationId xmlns:a16="http://schemas.microsoft.com/office/drawing/2014/main" id="{C3DA8BBD-6730-4C30-AEFB-B0E76AAB42C2}"/>
              </a:ext>
            </a:extLst>
          </p:cNvPr>
          <p:cNvSpPr txBox="1"/>
          <p:nvPr/>
        </p:nvSpPr>
        <p:spPr>
          <a:xfrm>
            <a:off x="4986304" y="3910297"/>
            <a:ext cx="2219390" cy="646331"/>
          </a:xfrm>
          <a:prstGeom prst="rect">
            <a:avLst/>
          </a:prstGeom>
          <a:noFill/>
        </p:spPr>
        <p:txBody>
          <a:bodyPr wrap="none" rtlCol="0">
            <a:spAutoFit/>
          </a:bodyPr>
          <a:lstStyle/>
          <a:p>
            <a:r>
              <a:rPr lang="en-US" sz="3600" b="1" dirty="0"/>
              <a:t>#ACECONF</a:t>
            </a:r>
          </a:p>
        </p:txBody>
      </p:sp>
    </p:spTree>
    <p:extLst>
      <p:ext uri="{BB962C8B-B14F-4D97-AF65-F5344CB8AC3E}">
        <p14:creationId xmlns:p14="http://schemas.microsoft.com/office/powerpoint/2010/main" val="376535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Q1: How Big?</a:t>
            </a:r>
          </a:p>
        </p:txBody>
      </p:sp>
      <p:sp>
        <p:nvSpPr>
          <p:cNvPr id="6" name="Text Placeholder 5"/>
          <p:cNvSpPr>
            <a:spLocks noGrp="1"/>
          </p:cNvSpPr>
          <p:nvPr>
            <p:ph type="body" idx="1"/>
          </p:nvPr>
        </p:nvSpPr>
        <p:spPr/>
        <p:txBody>
          <a:bodyPr/>
          <a:lstStyle/>
          <a:p>
            <a:r>
              <a:rPr lang="en-US" dirty="0"/>
              <a:t>Understanding the size of a feature or project with less effort</a:t>
            </a:r>
          </a:p>
        </p:txBody>
      </p:sp>
      <p:sp>
        <p:nvSpPr>
          <p:cNvPr id="4" name="Footer Placeholder 3"/>
          <p:cNvSpPr>
            <a:spLocks noGrp="1"/>
          </p:cNvSpPr>
          <p:nvPr>
            <p:ph type="ftr" sz="quarter" idx="11"/>
          </p:nvPr>
        </p:nvSpPr>
        <p:spPr/>
        <p:txBody>
          <a:bodyPr/>
          <a:lstStyle/>
          <a:p>
            <a:r>
              <a:rPr lang="en-US"/>
              <a:t>@t_magennis</a:t>
            </a:r>
          </a:p>
        </p:txBody>
      </p:sp>
      <p:sp>
        <p:nvSpPr>
          <p:cNvPr id="7" name="Flowchart: Process 6"/>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8" name="Flowchart: Process 7"/>
          <p:cNvSpPr/>
          <p:nvPr/>
        </p:nvSpPr>
        <p:spPr>
          <a:xfrm>
            <a:off x="2292609"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Big</a:t>
            </a:r>
          </a:p>
        </p:txBody>
      </p:sp>
      <p:sp>
        <p:nvSpPr>
          <p:cNvPr id="9" name="Flowchart: Process 8"/>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0" name="Flowchart: Process 9"/>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1" name="Flowchart: Process 10"/>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2" name="Flowchart: Process 11"/>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324038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@t_magennis</a:t>
            </a:r>
          </a:p>
        </p:txBody>
      </p:sp>
      <p:pic>
        <p:nvPicPr>
          <p:cNvPr id="5" name="Picture 4"/>
          <p:cNvPicPr/>
          <p:nvPr/>
        </p:nvPicPr>
        <p:blipFill rotWithShape="1">
          <a:blip r:embed="rId3"/>
          <a:srcRect b="76884"/>
          <a:stretch/>
        </p:blipFill>
        <p:spPr>
          <a:xfrm>
            <a:off x="1051965" y="627321"/>
            <a:ext cx="9283245" cy="1408743"/>
          </a:xfrm>
          <a:prstGeom prst="rect">
            <a:avLst/>
          </a:prstGeom>
        </p:spPr>
      </p:pic>
      <p:sp>
        <p:nvSpPr>
          <p:cNvPr id="6" name="Flowchart: Process 5"/>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7" name="Flowchart: Process 6"/>
          <p:cNvSpPr/>
          <p:nvPr/>
        </p:nvSpPr>
        <p:spPr>
          <a:xfrm>
            <a:off x="2292609"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Big</a:t>
            </a:r>
          </a:p>
        </p:txBody>
      </p:sp>
      <p:sp>
        <p:nvSpPr>
          <p:cNvPr id="8" name="Flowchart: Process 7"/>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9" name="Flowchart: Process 8"/>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0" name="Flowchart: Process 9"/>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1" name="Flowchart: Process 10"/>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12" name="TextBox 11"/>
          <p:cNvSpPr txBox="1"/>
          <p:nvPr/>
        </p:nvSpPr>
        <p:spPr>
          <a:xfrm>
            <a:off x="766629" y="6169580"/>
            <a:ext cx="3783536" cy="369332"/>
          </a:xfrm>
          <a:prstGeom prst="rect">
            <a:avLst/>
          </a:prstGeom>
          <a:noFill/>
        </p:spPr>
        <p:txBody>
          <a:bodyPr wrap="none" rtlCol="0">
            <a:spAutoFit/>
          </a:bodyPr>
          <a:lstStyle/>
          <a:p>
            <a:r>
              <a:rPr lang="en-US" b="1" dirty="0"/>
              <a:t>Known as Reference Class Forecasting</a:t>
            </a:r>
          </a:p>
        </p:txBody>
      </p:sp>
      <p:pic>
        <p:nvPicPr>
          <p:cNvPr id="13" name="Picture 12">
            <a:extLst>
              <a:ext uri="{FF2B5EF4-FFF2-40B4-BE49-F238E27FC236}">
                <a16:creationId xmlns:a16="http://schemas.microsoft.com/office/drawing/2014/main" id="{7EFE2AF6-4508-454F-A4A2-BBB55FC10618}"/>
              </a:ext>
            </a:extLst>
          </p:cNvPr>
          <p:cNvPicPr/>
          <p:nvPr/>
        </p:nvPicPr>
        <p:blipFill rotWithShape="1">
          <a:blip r:embed="rId3"/>
          <a:srcRect t="9" b="47791"/>
          <a:stretch/>
        </p:blipFill>
        <p:spPr>
          <a:xfrm>
            <a:off x="1051964" y="627321"/>
            <a:ext cx="9283245" cy="3181082"/>
          </a:xfrm>
          <a:prstGeom prst="rect">
            <a:avLst/>
          </a:prstGeom>
        </p:spPr>
      </p:pic>
      <p:pic>
        <p:nvPicPr>
          <p:cNvPr id="14" name="Picture 13">
            <a:extLst>
              <a:ext uri="{FF2B5EF4-FFF2-40B4-BE49-F238E27FC236}">
                <a16:creationId xmlns:a16="http://schemas.microsoft.com/office/drawing/2014/main" id="{6799863B-46E4-4FCA-99F3-62ADDF881BD1}"/>
              </a:ext>
            </a:extLst>
          </p:cNvPr>
          <p:cNvPicPr/>
          <p:nvPr/>
        </p:nvPicPr>
        <p:blipFill>
          <a:blip r:embed="rId3"/>
          <a:stretch>
            <a:fillRect/>
          </a:stretch>
        </p:blipFill>
        <p:spPr>
          <a:xfrm>
            <a:off x="1051964" y="627321"/>
            <a:ext cx="9283245" cy="6094154"/>
          </a:xfrm>
          <a:prstGeom prst="rect">
            <a:avLst/>
          </a:prstGeom>
        </p:spPr>
      </p:pic>
    </p:spTree>
    <p:extLst>
      <p:ext uri="{BB962C8B-B14F-4D97-AF65-F5344CB8AC3E}">
        <p14:creationId xmlns:p14="http://schemas.microsoft.com/office/powerpoint/2010/main" val="17686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Total Story Count </a:t>
            </a:r>
          </a:p>
        </p:txBody>
      </p:sp>
      <p:sp>
        <p:nvSpPr>
          <p:cNvPr id="3" name="Content Placeholder 2"/>
          <p:cNvSpPr>
            <a:spLocks noGrp="1"/>
          </p:cNvSpPr>
          <p:nvPr>
            <p:ph idx="1"/>
          </p:nvPr>
        </p:nvSpPr>
        <p:spPr/>
        <p:txBody>
          <a:bodyPr>
            <a:normAutofit/>
          </a:bodyPr>
          <a:lstStyle/>
          <a:p>
            <a:r>
              <a:rPr lang="en-US" dirty="0"/>
              <a:t>Question: How an I estimate the size of a feature or project without analyzing every piece of work?</a:t>
            </a:r>
          </a:p>
          <a:p>
            <a:endParaRPr lang="en-US" dirty="0"/>
          </a:p>
          <a:p>
            <a:r>
              <a:rPr lang="en-US" dirty="0"/>
              <a:t>Theory: The “size” patterns of randomly sample epics, will persist through all other epics. Analyze a few and compute for the many…</a:t>
            </a:r>
            <a:br>
              <a:rPr lang="en-US" dirty="0"/>
            </a:b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@t_magennis</a:t>
            </a:r>
          </a:p>
        </p:txBody>
      </p:sp>
      <p:sp>
        <p:nvSpPr>
          <p:cNvPr id="6" name="Flowchart: Process 5"/>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7" name="Flowchart: Process 6"/>
          <p:cNvSpPr/>
          <p:nvPr/>
        </p:nvSpPr>
        <p:spPr>
          <a:xfrm>
            <a:off x="2292609"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Big</a:t>
            </a:r>
          </a:p>
        </p:txBody>
      </p:sp>
      <p:sp>
        <p:nvSpPr>
          <p:cNvPr id="8" name="Flowchart: Process 7"/>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9" name="Flowchart: Process 8"/>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0" name="Flowchart: Process 9"/>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1" name="Flowchart: Process 10"/>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custDataLst>
      <p:tags r:id="rId1"/>
    </p:custDataLst>
    <p:extLst>
      <p:ext uri="{BB962C8B-B14F-4D97-AF65-F5344CB8AC3E}">
        <p14:creationId xmlns:p14="http://schemas.microsoft.com/office/powerpoint/2010/main" val="225218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2" name="Flowchart: Process 11"/>
          <p:cNvSpPr/>
          <p:nvPr/>
        </p:nvSpPr>
        <p:spPr>
          <a:xfrm>
            <a:off x="2292609"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Big</a:t>
            </a:r>
          </a:p>
        </p:txBody>
      </p:sp>
      <p:sp>
        <p:nvSpPr>
          <p:cNvPr id="13" name="Flowchart: Process 12"/>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4" name="Flowchart: Process 13"/>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5" name="Flowchart: Process 14"/>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6" name="Flowchart: Process 15"/>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18" name="Footer Placeholder 1"/>
          <p:cNvSpPr>
            <a:spLocks noGrp="1"/>
          </p:cNvSpPr>
          <p:nvPr>
            <p:ph type="ftr" sz="quarter" idx="11"/>
          </p:nvPr>
        </p:nvSpPr>
        <p:spPr/>
        <p:txBody>
          <a:bodyPr/>
          <a:lstStyle/>
          <a:p>
            <a:r>
              <a:rPr lang="en-US" dirty="0"/>
              <a:t>@</a:t>
            </a:r>
            <a:r>
              <a:rPr lang="en-US" dirty="0" err="1"/>
              <a:t>t_magennis</a:t>
            </a:r>
            <a:endParaRPr lang="en-US" dirty="0"/>
          </a:p>
        </p:txBody>
      </p:sp>
      <p:sp>
        <p:nvSpPr>
          <p:cNvPr id="20" name="Rectangle 19"/>
          <p:cNvSpPr/>
          <p:nvPr/>
        </p:nvSpPr>
        <p:spPr>
          <a:xfrm>
            <a:off x="637165" y="1776010"/>
            <a:ext cx="10917669" cy="1015663"/>
          </a:xfrm>
          <a:prstGeom prst="rect">
            <a:avLst/>
          </a:prstGeom>
        </p:spPr>
        <p:txBody>
          <a:bodyPr wrap="none">
            <a:spAutoFit/>
          </a:bodyPr>
          <a:lstStyle/>
          <a:p>
            <a:r>
              <a:rPr lang="en-US" sz="6000" dirty="0"/>
              <a:t>http://bit.ly/StoryCountForecaster</a:t>
            </a:r>
          </a:p>
        </p:txBody>
      </p:sp>
      <p:sp>
        <p:nvSpPr>
          <p:cNvPr id="2" name="TextBox 1"/>
          <p:cNvSpPr txBox="1"/>
          <p:nvPr/>
        </p:nvSpPr>
        <p:spPr>
          <a:xfrm>
            <a:off x="858252" y="4144046"/>
            <a:ext cx="10475496" cy="523220"/>
          </a:xfrm>
          <a:prstGeom prst="rect">
            <a:avLst/>
          </a:prstGeom>
          <a:noFill/>
        </p:spPr>
        <p:txBody>
          <a:bodyPr wrap="none" rtlCol="0">
            <a:spAutoFit/>
          </a:bodyPr>
          <a:lstStyle/>
          <a:p>
            <a:r>
              <a:rPr lang="en-US" sz="2800" dirty="0"/>
              <a:t>Sampling based Monte Carlo story count forecasting Excel spreadsheet</a:t>
            </a:r>
          </a:p>
        </p:txBody>
      </p:sp>
    </p:spTree>
    <p:extLst>
      <p:ext uri="{BB962C8B-B14F-4D97-AF65-F5344CB8AC3E}">
        <p14:creationId xmlns:p14="http://schemas.microsoft.com/office/powerpoint/2010/main" val="417992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789" y="395333"/>
            <a:ext cx="5122140" cy="5310775"/>
          </a:xfrm>
          <a:prstGeom prst="rect">
            <a:avLst/>
          </a:prstGeom>
        </p:spPr>
      </p:pic>
      <p:sp>
        <p:nvSpPr>
          <p:cNvPr id="4" name="Footer Placeholder 3"/>
          <p:cNvSpPr>
            <a:spLocks noGrp="1"/>
          </p:cNvSpPr>
          <p:nvPr>
            <p:ph type="ftr" sz="quarter" idx="11"/>
          </p:nvPr>
        </p:nvSpPr>
        <p:spPr/>
        <p:txBody>
          <a:bodyPr/>
          <a:lstStyle/>
          <a:p>
            <a:r>
              <a:rPr lang="en-US"/>
              <a:t>@t_magennis</a:t>
            </a:r>
          </a:p>
        </p:txBody>
      </p:sp>
      <p:sp>
        <p:nvSpPr>
          <p:cNvPr id="9" name="Arrow: Bent 8"/>
          <p:cNvSpPr/>
          <p:nvPr/>
        </p:nvSpPr>
        <p:spPr>
          <a:xfrm rot="5400000">
            <a:off x="6288176" y="1166978"/>
            <a:ext cx="1666498" cy="2290993"/>
          </a:xfrm>
          <a:prstGeom prst="bentArrow">
            <a:avLst>
              <a:gd name="adj1" fmla="val 1639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Content Placeholder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3760" y="3247053"/>
            <a:ext cx="8084016" cy="35102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8240086" y="461740"/>
            <a:ext cx="3817690" cy="2585323"/>
          </a:xfrm>
          <a:prstGeom prst="rect">
            <a:avLst/>
          </a:prstGeom>
          <a:noFill/>
        </p:spPr>
        <p:txBody>
          <a:bodyPr wrap="square" rtlCol="0">
            <a:spAutoFit/>
          </a:bodyPr>
          <a:lstStyle/>
          <a:p>
            <a:r>
              <a:rPr lang="en-US" dirty="0"/>
              <a:t>Process to estimate total size –</a:t>
            </a:r>
          </a:p>
          <a:p>
            <a:endParaRPr lang="en-US" dirty="0"/>
          </a:p>
          <a:p>
            <a:pPr marL="342900" indent="-342900">
              <a:buAutoNum type="arabicPeriod"/>
            </a:pPr>
            <a:r>
              <a:rPr lang="en-US" dirty="0"/>
              <a:t>Pick a 5-10 features at random</a:t>
            </a:r>
          </a:p>
          <a:p>
            <a:pPr marL="342900" indent="-342900">
              <a:buAutoNum type="arabicPeriod"/>
            </a:pPr>
            <a:r>
              <a:rPr lang="en-US" dirty="0"/>
              <a:t>Build sets of 15 re-samples </a:t>
            </a:r>
            <a:br>
              <a:rPr lang="en-US" dirty="0"/>
            </a:br>
            <a:r>
              <a:rPr lang="en-US" dirty="0"/>
              <a:t>(say 1000 times)</a:t>
            </a:r>
          </a:p>
          <a:p>
            <a:pPr marL="342900" indent="-342900">
              <a:buAutoNum type="arabicPeriod"/>
            </a:pPr>
            <a:r>
              <a:rPr lang="en-US" dirty="0"/>
              <a:t>The number of sets that reach certain story count levels give probability</a:t>
            </a:r>
          </a:p>
          <a:p>
            <a:pPr marL="342900" indent="-342900">
              <a:buAutoNum type="arabicPeriod"/>
            </a:pPr>
            <a:endParaRPr lang="en-US" dirty="0"/>
          </a:p>
        </p:txBody>
      </p:sp>
      <p:sp>
        <p:nvSpPr>
          <p:cNvPr id="13" name="Flowchart: Process 12"/>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4" name="Flowchart: Process 13"/>
          <p:cNvSpPr/>
          <p:nvPr/>
        </p:nvSpPr>
        <p:spPr>
          <a:xfrm>
            <a:off x="2292609"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Big</a:t>
            </a:r>
          </a:p>
        </p:txBody>
      </p:sp>
      <p:sp>
        <p:nvSpPr>
          <p:cNvPr id="15" name="Flowchart: Process 14"/>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6" name="Flowchart: Process 15"/>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7" name="Flowchart: Process 16"/>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8" name="Flowchart: Process 17"/>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cxnSp>
        <p:nvCxnSpPr>
          <p:cNvPr id="19" name="Straight Connector 18"/>
          <p:cNvCxnSpPr>
            <a:cxnSpLocks/>
          </p:cNvCxnSpPr>
          <p:nvPr/>
        </p:nvCxnSpPr>
        <p:spPr>
          <a:xfrm>
            <a:off x="4130740" y="5259897"/>
            <a:ext cx="4728034" cy="0"/>
          </a:xfrm>
          <a:prstGeom prst="line">
            <a:avLst/>
          </a:prstGeom>
          <a:ln w="76200"/>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49406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rotWithShape="1">
          <a:blip r:embed="rId2">
            <a:extLst>
              <a:ext uri="{28A0092B-C50C-407E-A947-70E740481C1C}">
                <a14:useLocalDpi xmlns:a14="http://schemas.microsoft.com/office/drawing/2010/main" val="0"/>
              </a:ext>
            </a:extLst>
          </a:blip>
          <a:srcRect l="66240" t="17071" r="2425" b="23612"/>
          <a:stretch/>
        </p:blipFill>
        <p:spPr>
          <a:xfrm>
            <a:off x="322455" y="3043327"/>
            <a:ext cx="4624465" cy="2501153"/>
          </a:xfrm>
          <a:prstGeom prst="rect">
            <a:avLst/>
          </a:prstGeom>
        </p:spPr>
      </p:pic>
      <p:sp>
        <p:nvSpPr>
          <p:cNvPr id="11" name="Flowchart: Process 10"/>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2" name="Flowchart: Process 11"/>
          <p:cNvSpPr/>
          <p:nvPr/>
        </p:nvSpPr>
        <p:spPr>
          <a:xfrm>
            <a:off x="2292609"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Big</a:t>
            </a:r>
          </a:p>
        </p:txBody>
      </p:sp>
      <p:sp>
        <p:nvSpPr>
          <p:cNvPr id="13" name="Flowchart: Process 12"/>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4" name="Flowchart: Process 13"/>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5" name="Flowchart: Process 14"/>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6" name="Flowchart: Process 15"/>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graphicFrame>
        <p:nvGraphicFramePr>
          <p:cNvPr id="3" name="Table 2"/>
          <p:cNvGraphicFramePr>
            <a:graphicFrameLocks noGrp="1"/>
          </p:cNvGraphicFramePr>
          <p:nvPr>
            <p:extLst>
              <p:ext uri="{D42A27DB-BD31-4B8C-83A1-F6EECF244321}">
                <p14:modId xmlns:p14="http://schemas.microsoft.com/office/powerpoint/2010/main" val="541318460"/>
              </p:ext>
            </p:extLst>
          </p:nvPr>
        </p:nvGraphicFramePr>
        <p:xfrm>
          <a:off x="227211" y="2887406"/>
          <a:ext cx="4823283" cy="2682240"/>
        </p:xfrm>
        <a:graphic>
          <a:graphicData uri="http://schemas.openxmlformats.org/drawingml/2006/table">
            <a:tbl>
              <a:tblPr firstRow="1" bandRow="1">
                <a:tableStyleId>{5C22544A-7EE6-4342-B048-85BDC9FD1C3A}</a:tableStyleId>
              </a:tblPr>
              <a:tblGrid>
                <a:gridCol w="2522016">
                  <a:extLst>
                    <a:ext uri="{9D8B030D-6E8A-4147-A177-3AD203B41FA5}">
                      <a16:colId xmlns:a16="http://schemas.microsoft.com/office/drawing/2014/main" val="1057632425"/>
                    </a:ext>
                  </a:extLst>
                </a:gridCol>
                <a:gridCol w="2301267">
                  <a:extLst>
                    <a:ext uri="{9D8B030D-6E8A-4147-A177-3AD203B41FA5}">
                      <a16:colId xmlns:a16="http://schemas.microsoft.com/office/drawing/2014/main" val="3616813802"/>
                    </a:ext>
                  </a:extLst>
                </a:gridCol>
              </a:tblGrid>
              <a:tr h="370840">
                <a:tc>
                  <a:txBody>
                    <a:bodyPr/>
                    <a:lstStyle/>
                    <a:p>
                      <a:r>
                        <a:rPr lang="en-US" sz="2800" dirty="0"/>
                        <a:t>Total for 100 Features using</a:t>
                      </a:r>
                    </a:p>
                  </a:txBody>
                  <a:tcPr/>
                </a:tc>
                <a:tc>
                  <a:txBody>
                    <a:bodyPr/>
                    <a:lstStyle/>
                    <a:p>
                      <a:r>
                        <a:rPr lang="en-US" sz="3200" dirty="0"/>
                        <a:t>Total Count </a:t>
                      </a:r>
                      <a:r>
                        <a:rPr lang="en-US" sz="2400" dirty="0"/>
                        <a:t>85% Likelihood</a:t>
                      </a:r>
                      <a:endParaRPr lang="en-US" sz="3200" dirty="0"/>
                    </a:p>
                  </a:txBody>
                  <a:tcPr/>
                </a:tc>
                <a:extLst>
                  <a:ext uri="{0D108BD9-81ED-4DB2-BD59-A6C34878D82A}">
                    <a16:rowId xmlns:a16="http://schemas.microsoft.com/office/drawing/2014/main" val="138568774"/>
                  </a:ext>
                </a:extLst>
              </a:tr>
              <a:tr h="370840">
                <a:tc>
                  <a:txBody>
                    <a:bodyPr/>
                    <a:lstStyle/>
                    <a:p>
                      <a:r>
                        <a:rPr lang="en-US" sz="3200" dirty="0"/>
                        <a:t>36 samples</a:t>
                      </a:r>
                    </a:p>
                  </a:txBody>
                  <a:tcPr/>
                </a:tc>
                <a:tc>
                  <a:txBody>
                    <a:bodyPr/>
                    <a:lstStyle/>
                    <a:p>
                      <a:r>
                        <a:rPr lang="en-US" sz="3200" dirty="0"/>
                        <a:t>506</a:t>
                      </a:r>
                    </a:p>
                  </a:txBody>
                  <a:tcPr/>
                </a:tc>
                <a:extLst>
                  <a:ext uri="{0D108BD9-81ED-4DB2-BD59-A6C34878D82A}">
                    <a16:rowId xmlns:a16="http://schemas.microsoft.com/office/drawing/2014/main" val="2961768175"/>
                  </a:ext>
                </a:extLst>
              </a:tr>
              <a:tr h="370840">
                <a:tc>
                  <a:txBody>
                    <a:bodyPr/>
                    <a:lstStyle/>
                    <a:p>
                      <a:r>
                        <a:rPr lang="en-US" sz="3200" dirty="0"/>
                        <a:t>10 samples</a:t>
                      </a:r>
                    </a:p>
                  </a:txBody>
                  <a:tcPr/>
                </a:tc>
                <a:tc>
                  <a:txBody>
                    <a:bodyPr/>
                    <a:lstStyle/>
                    <a:p>
                      <a:r>
                        <a:rPr lang="en-US" sz="3200" dirty="0"/>
                        <a:t>494</a:t>
                      </a:r>
                    </a:p>
                  </a:txBody>
                  <a:tcPr/>
                </a:tc>
                <a:extLst>
                  <a:ext uri="{0D108BD9-81ED-4DB2-BD59-A6C34878D82A}">
                    <a16:rowId xmlns:a16="http://schemas.microsoft.com/office/drawing/2014/main" val="2584578595"/>
                  </a:ext>
                </a:extLst>
              </a:tr>
              <a:tr h="370840">
                <a:tc>
                  <a:txBody>
                    <a:bodyPr/>
                    <a:lstStyle/>
                    <a:p>
                      <a:r>
                        <a:rPr lang="en-US" sz="3200" dirty="0"/>
                        <a:t>3 samples</a:t>
                      </a:r>
                    </a:p>
                  </a:txBody>
                  <a:tcPr/>
                </a:tc>
                <a:tc>
                  <a:txBody>
                    <a:bodyPr/>
                    <a:lstStyle/>
                    <a:p>
                      <a:r>
                        <a:rPr lang="en-US" sz="3200" dirty="0"/>
                        <a:t>504</a:t>
                      </a:r>
                    </a:p>
                  </a:txBody>
                  <a:tcPr/>
                </a:tc>
                <a:extLst>
                  <a:ext uri="{0D108BD9-81ED-4DB2-BD59-A6C34878D82A}">
                    <a16:rowId xmlns:a16="http://schemas.microsoft.com/office/drawing/2014/main" val="2365467344"/>
                  </a:ext>
                </a:extLst>
              </a:tr>
            </a:tbl>
          </a:graphicData>
        </a:graphic>
      </p:graphicFrame>
      <p:pic>
        <p:nvPicPr>
          <p:cNvPr id="10" name="Picture 9" descr="Screen Clipping"/>
          <p:cNvPicPr>
            <a:picLocks noChangeAspect="1"/>
          </p:cNvPicPr>
          <p:nvPr/>
        </p:nvPicPr>
        <p:blipFill rotWithShape="1">
          <a:blip r:embed="rId2">
            <a:extLst>
              <a:ext uri="{28A0092B-C50C-407E-A947-70E740481C1C}">
                <a14:useLocalDpi xmlns:a14="http://schemas.microsoft.com/office/drawing/2010/main" val="0"/>
              </a:ext>
            </a:extLst>
          </a:blip>
          <a:srcRect r="34192" b="9058"/>
          <a:stretch/>
        </p:blipFill>
        <p:spPr>
          <a:xfrm>
            <a:off x="5276227" y="2884780"/>
            <a:ext cx="6736188" cy="2659700"/>
          </a:xfrm>
          <a:prstGeom prst="rect">
            <a:avLst/>
          </a:prstGeom>
        </p:spPr>
      </p:pic>
      <p:sp>
        <p:nvSpPr>
          <p:cNvPr id="17" name="TextBox 16"/>
          <p:cNvSpPr txBox="1"/>
          <p:nvPr/>
        </p:nvSpPr>
        <p:spPr>
          <a:xfrm>
            <a:off x="7304195" y="5641728"/>
            <a:ext cx="4708219" cy="1169551"/>
          </a:xfrm>
          <a:prstGeom prst="rect">
            <a:avLst/>
          </a:prstGeom>
          <a:noFill/>
        </p:spPr>
        <p:txBody>
          <a:bodyPr wrap="square" rtlCol="0">
            <a:spAutoFit/>
          </a:bodyPr>
          <a:lstStyle/>
          <a:p>
            <a:r>
              <a:rPr lang="en-US" sz="1400" b="1" dirty="0"/>
              <a:t>Average Error calculation –</a:t>
            </a:r>
          </a:p>
          <a:p>
            <a:pPr marL="342900" indent="-342900">
              <a:buAutoNum type="arabicPeriod"/>
            </a:pPr>
            <a:r>
              <a:rPr lang="en-US" sz="1400" dirty="0"/>
              <a:t>Split the samples into 2 groups</a:t>
            </a:r>
          </a:p>
          <a:p>
            <a:pPr marL="342900" indent="-342900">
              <a:buAutoNum type="arabicPeriod"/>
            </a:pPr>
            <a:r>
              <a:rPr lang="en-US" sz="1400" dirty="0"/>
              <a:t>Calculate the average of both groups</a:t>
            </a:r>
          </a:p>
          <a:p>
            <a:pPr marL="342900" indent="-342900">
              <a:buAutoNum type="arabicPeriod"/>
            </a:pPr>
            <a:r>
              <a:rPr lang="en-US" sz="1400" dirty="0"/>
              <a:t>Compare the difference as a % of range  </a:t>
            </a:r>
            <a:br>
              <a:rPr lang="en-US" sz="1400" dirty="0"/>
            </a:br>
            <a:r>
              <a:rPr lang="en-US" sz="1400" dirty="0"/>
              <a:t>error % = error of </a:t>
            </a:r>
            <a:r>
              <a:rPr lang="en-US" sz="1400" dirty="0" err="1"/>
              <a:t>avg</a:t>
            </a:r>
            <a:r>
              <a:rPr lang="en-US" sz="1400" dirty="0"/>
              <a:t> / (max-min)</a:t>
            </a:r>
          </a:p>
        </p:txBody>
      </p:sp>
      <p:sp>
        <p:nvSpPr>
          <p:cNvPr id="4" name="Title 3"/>
          <p:cNvSpPr>
            <a:spLocks noGrp="1"/>
          </p:cNvSpPr>
          <p:nvPr>
            <p:ph type="title"/>
          </p:nvPr>
        </p:nvSpPr>
        <p:spPr/>
        <p:txBody>
          <a:bodyPr/>
          <a:lstStyle/>
          <a:p>
            <a:r>
              <a:rPr lang="en-US" dirty="0"/>
              <a:t>Why should I believe this forecast anyway?</a:t>
            </a:r>
          </a:p>
        </p:txBody>
      </p:sp>
      <p:sp>
        <p:nvSpPr>
          <p:cNvPr id="5" name="Content Placeholder 4"/>
          <p:cNvSpPr>
            <a:spLocks noGrp="1"/>
          </p:cNvSpPr>
          <p:nvPr>
            <p:ph idx="1"/>
          </p:nvPr>
        </p:nvSpPr>
        <p:spPr>
          <a:xfrm>
            <a:off x="838200" y="1825625"/>
            <a:ext cx="10515600" cy="4351338"/>
          </a:xfrm>
        </p:spPr>
        <p:txBody>
          <a:bodyPr/>
          <a:lstStyle/>
          <a:p>
            <a:pPr marL="514350" indent="-514350">
              <a:buFont typeface="+mj-lt"/>
              <a:buAutoNum type="arabicPeriod"/>
            </a:pPr>
            <a:r>
              <a:rPr lang="en-US" dirty="0"/>
              <a:t>Sample Count: Keep cutting data and compare the result</a:t>
            </a:r>
          </a:p>
          <a:p>
            <a:pPr marL="514350" indent="-514350">
              <a:buFont typeface="+mj-lt"/>
              <a:buAutoNum type="arabicPeriod"/>
            </a:pPr>
            <a:r>
              <a:rPr lang="en-US" dirty="0"/>
              <a:t>Random groups: Split data into random groups and compare</a:t>
            </a:r>
          </a:p>
        </p:txBody>
      </p:sp>
      <p:sp>
        <p:nvSpPr>
          <p:cNvPr id="18" name="Footer Placeholder 1"/>
          <p:cNvSpPr>
            <a:spLocks noGrp="1"/>
          </p:cNvSpPr>
          <p:nvPr>
            <p:ph type="ftr" sz="quarter" idx="11"/>
          </p:nvPr>
        </p:nvSpPr>
        <p:spPr>
          <a:xfrm>
            <a:off x="4038600" y="6356350"/>
            <a:ext cx="4114800" cy="365125"/>
          </a:xfrm>
        </p:spPr>
        <p:txBody>
          <a:bodyPr/>
          <a:lstStyle/>
          <a:p>
            <a:r>
              <a:rPr lang="en-US" dirty="0"/>
              <a:t>@</a:t>
            </a:r>
            <a:r>
              <a:rPr lang="en-US" dirty="0" err="1"/>
              <a:t>t_magennis</a:t>
            </a:r>
            <a:endParaRPr lang="en-US" dirty="0"/>
          </a:p>
        </p:txBody>
      </p:sp>
      <p:sp>
        <p:nvSpPr>
          <p:cNvPr id="2" name="Arrow: Left 1"/>
          <p:cNvSpPr/>
          <p:nvPr/>
        </p:nvSpPr>
        <p:spPr>
          <a:xfrm>
            <a:off x="10396192" y="4083232"/>
            <a:ext cx="1183341" cy="4213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63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Q2: How Long?</a:t>
            </a:r>
          </a:p>
        </p:txBody>
      </p:sp>
      <p:sp>
        <p:nvSpPr>
          <p:cNvPr id="4" name="Text Placeholder 3"/>
          <p:cNvSpPr>
            <a:spLocks noGrp="1"/>
          </p:cNvSpPr>
          <p:nvPr>
            <p:ph type="body" idx="1"/>
          </p:nvPr>
        </p:nvSpPr>
        <p:spPr/>
        <p:txBody>
          <a:bodyPr/>
          <a:lstStyle/>
          <a:p>
            <a:r>
              <a:rPr lang="en-US" dirty="0"/>
              <a:t>Forecasting duration if nothing else was done…</a:t>
            </a:r>
          </a:p>
        </p:txBody>
      </p:sp>
      <p:sp>
        <p:nvSpPr>
          <p:cNvPr id="2" name="Footer Placeholder 1"/>
          <p:cNvSpPr>
            <a:spLocks noGrp="1"/>
          </p:cNvSpPr>
          <p:nvPr>
            <p:ph type="ftr" sz="quarter" idx="11"/>
          </p:nvPr>
        </p:nvSpPr>
        <p:spPr/>
        <p:txBody>
          <a:bodyPr/>
          <a:lstStyle/>
          <a:p>
            <a:r>
              <a:rPr lang="en-US" dirty="0"/>
              <a:t>@</a:t>
            </a:r>
            <a:r>
              <a:rPr lang="en-US" dirty="0" err="1"/>
              <a:t>t_magennis</a:t>
            </a:r>
            <a:endParaRPr lang="en-US" dirty="0"/>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43637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Duration (and delivery date)</a:t>
            </a:r>
          </a:p>
        </p:txBody>
      </p:sp>
      <p:sp>
        <p:nvSpPr>
          <p:cNvPr id="3" name="Content Placeholder 2"/>
          <p:cNvSpPr>
            <a:spLocks noGrp="1"/>
          </p:cNvSpPr>
          <p:nvPr>
            <p:ph idx="1"/>
          </p:nvPr>
        </p:nvSpPr>
        <p:spPr/>
        <p:txBody>
          <a:bodyPr>
            <a:normAutofit/>
          </a:bodyPr>
          <a:lstStyle/>
          <a:p>
            <a:r>
              <a:rPr lang="en-US" dirty="0"/>
              <a:t>Question: How can I estimate the amount of time it will take to deliver a feature or project?</a:t>
            </a:r>
          </a:p>
          <a:p>
            <a:endParaRPr lang="en-US" dirty="0"/>
          </a:p>
          <a:p>
            <a:r>
              <a:rPr lang="en-US" dirty="0"/>
              <a:t>Theory: Using a range estimate or actual team delivery rate data, calculate how many of those periods of time to complete delivery</a:t>
            </a:r>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@t_magennis</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349470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@t_magennis</a:t>
            </a:r>
          </a:p>
        </p:txBody>
      </p:sp>
      <p:sp>
        <p:nvSpPr>
          <p:cNvPr id="14" name="Flowchart: Process 13"/>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5" name="Flowchart: Process 14"/>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6" name="Flowchart: Process 15"/>
          <p:cNvSpPr/>
          <p:nvPr/>
        </p:nvSpPr>
        <p:spPr>
          <a:xfrm>
            <a:off x="4211993"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Long</a:t>
            </a:r>
          </a:p>
        </p:txBody>
      </p:sp>
      <p:sp>
        <p:nvSpPr>
          <p:cNvPr id="17" name="Flowchart: Process 16"/>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8" name="Flowchart: Process 17"/>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9" name="Flowchart: Process 18"/>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23" name="Rectangle 22"/>
          <p:cNvSpPr/>
          <p:nvPr/>
        </p:nvSpPr>
        <p:spPr>
          <a:xfrm>
            <a:off x="637165" y="1776010"/>
            <a:ext cx="10446706" cy="1015663"/>
          </a:xfrm>
          <a:prstGeom prst="rect">
            <a:avLst/>
          </a:prstGeom>
        </p:spPr>
        <p:txBody>
          <a:bodyPr wrap="none">
            <a:spAutoFit/>
          </a:bodyPr>
          <a:lstStyle/>
          <a:p>
            <a:r>
              <a:rPr lang="en-US" sz="6000" dirty="0"/>
              <a:t>http://bit.ly/ThroughputForecast</a:t>
            </a:r>
          </a:p>
        </p:txBody>
      </p:sp>
      <p:sp>
        <p:nvSpPr>
          <p:cNvPr id="24" name="TextBox 23"/>
          <p:cNvSpPr txBox="1"/>
          <p:nvPr/>
        </p:nvSpPr>
        <p:spPr>
          <a:xfrm>
            <a:off x="2273959" y="4096958"/>
            <a:ext cx="7173118" cy="954107"/>
          </a:xfrm>
          <a:prstGeom prst="rect">
            <a:avLst/>
          </a:prstGeom>
          <a:noFill/>
        </p:spPr>
        <p:txBody>
          <a:bodyPr wrap="none" rtlCol="0">
            <a:spAutoFit/>
          </a:bodyPr>
          <a:lstStyle/>
          <a:p>
            <a:pPr algn="ctr"/>
            <a:r>
              <a:rPr lang="en-US" sz="2800" dirty="0"/>
              <a:t>Estimate or Sampling based Monte Carlo </a:t>
            </a:r>
            <a:br>
              <a:rPr lang="en-US" sz="2800" dirty="0"/>
            </a:br>
            <a:r>
              <a:rPr lang="en-US" sz="2800" dirty="0"/>
              <a:t>duration and date forecasting Excel spreadsheet</a:t>
            </a:r>
          </a:p>
        </p:txBody>
      </p:sp>
    </p:spTree>
    <p:extLst>
      <p:ext uri="{BB962C8B-B14F-4D97-AF65-F5344CB8AC3E}">
        <p14:creationId xmlns:p14="http://schemas.microsoft.com/office/powerpoint/2010/main" val="3661284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49" y="665433"/>
            <a:ext cx="11982451" cy="3371460"/>
          </a:xfrm>
          <a:prstGeom prst="rect">
            <a:avLst/>
          </a:prstGeom>
        </p:spPr>
      </p:pic>
      <p:sp>
        <p:nvSpPr>
          <p:cNvPr id="2" name="Footer Placeholder 1"/>
          <p:cNvSpPr>
            <a:spLocks noGrp="1"/>
          </p:cNvSpPr>
          <p:nvPr>
            <p:ph type="ftr" sz="quarter" idx="11"/>
          </p:nvPr>
        </p:nvSpPr>
        <p:spPr/>
        <p:txBody>
          <a:bodyPr/>
          <a:lstStyle/>
          <a:p>
            <a:r>
              <a:rPr lang="en-US"/>
              <a:t>@t_magennis</a:t>
            </a:r>
          </a:p>
        </p:txBody>
      </p:sp>
      <p:sp>
        <p:nvSpPr>
          <p:cNvPr id="4" name="TextBox 3"/>
          <p:cNvSpPr txBox="1"/>
          <p:nvPr/>
        </p:nvSpPr>
        <p:spPr>
          <a:xfrm>
            <a:off x="3994466" y="4202884"/>
            <a:ext cx="710451" cy="646331"/>
          </a:xfrm>
          <a:prstGeom prst="rect">
            <a:avLst/>
          </a:prstGeom>
          <a:noFill/>
        </p:spPr>
        <p:txBody>
          <a:bodyPr wrap="none" rtlCol="0">
            <a:spAutoFit/>
          </a:bodyPr>
          <a:lstStyle/>
          <a:p>
            <a:r>
              <a:rPr lang="en-US" dirty="0"/>
              <a:t>More</a:t>
            </a:r>
          </a:p>
          <a:p>
            <a:r>
              <a:rPr lang="en-US" dirty="0"/>
              <a:t>Luck</a:t>
            </a:r>
          </a:p>
        </p:txBody>
      </p:sp>
      <p:sp>
        <p:nvSpPr>
          <p:cNvPr id="5" name="TextBox 4"/>
          <p:cNvSpPr txBox="1"/>
          <p:nvPr/>
        </p:nvSpPr>
        <p:spPr>
          <a:xfrm>
            <a:off x="10859366" y="4131388"/>
            <a:ext cx="606256" cy="646331"/>
          </a:xfrm>
          <a:prstGeom prst="rect">
            <a:avLst/>
          </a:prstGeom>
          <a:noFill/>
        </p:spPr>
        <p:txBody>
          <a:bodyPr wrap="none" rtlCol="0">
            <a:spAutoFit/>
          </a:bodyPr>
          <a:lstStyle/>
          <a:p>
            <a:r>
              <a:rPr lang="en-US" dirty="0"/>
              <a:t>Less</a:t>
            </a:r>
            <a:br>
              <a:rPr lang="en-US" dirty="0"/>
            </a:br>
            <a:r>
              <a:rPr lang="en-US" dirty="0"/>
              <a:t>Luck</a:t>
            </a:r>
          </a:p>
        </p:txBody>
      </p:sp>
      <p:sp>
        <p:nvSpPr>
          <p:cNvPr id="6" name="Arrow: Left-Right 5"/>
          <p:cNvSpPr/>
          <p:nvPr/>
        </p:nvSpPr>
        <p:spPr>
          <a:xfrm>
            <a:off x="4819049" y="4723110"/>
            <a:ext cx="5924026" cy="536895"/>
          </a:xfrm>
          <a:prstGeom prst="leftRightArrow">
            <a:avLst/>
          </a:prstGeom>
          <a:gradFill>
            <a:gsLst>
              <a:gs pos="0">
                <a:srgbClr val="FF0000"/>
              </a:gs>
              <a:gs pos="100000">
                <a:schemeClr val="accent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877222" y="5076890"/>
            <a:ext cx="710451" cy="646331"/>
          </a:xfrm>
          <a:prstGeom prst="rect">
            <a:avLst/>
          </a:prstGeom>
          <a:noFill/>
        </p:spPr>
        <p:txBody>
          <a:bodyPr wrap="none" rtlCol="0">
            <a:spAutoFit/>
          </a:bodyPr>
          <a:lstStyle/>
          <a:p>
            <a:r>
              <a:rPr lang="en-US" dirty="0"/>
              <a:t>More</a:t>
            </a:r>
            <a:br>
              <a:rPr lang="en-US" dirty="0"/>
            </a:br>
            <a:r>
              <a:rPr lang="en-US" dirty="0"/>
              <a:t>Likely</a:t>
            </a:r>
          </a:p>
        </p:txBody>
      </p:sp>
      <p:sp>
        <p:nvSpPr>
          <p:cNvPr id="8" name="TextBox 7"/>
          <p:cNvSpPr txBox="1"/>
          <p:nvPr/>
        </p:nvSpPr>
        <p:spPr>
          <a:xfrm>
            <a:off x="3994466" y="5076890"/>
            <a:ext cx="704616" cy="646331"/>
          </a:xfrm>
          <a:prstGeom prst="rect">
            <a:avLst/>
          </a:prstGeom>
          <a:noFill/>
        </p:spPr>
        <p:txBody>
          <a:bodyPr wrap="none" rtlCol="0">
            <a:spAutoFit/>
          </a:bodyPr>
          <a:lstStyle/>
          <a:p>
            <a:r>
              <a:rPr lang="en-US" dirty="0"/>
              <a:t>Less</a:t>
            </a:r>
          </a:p>
          <a:p>
            <a:r>
              <a:rPr lang="en-US" dirty="0"/>
              <a:t>Likely</a:t>
            </a:r>
          </a:p>
        </p:txBody>
      </p:sp>
      <p:sp>
        <p:nvSpPr>
          <p:cNvPr id="9" name="Isosceles Triangle 8"/>
          <p:cNvSpPr/>
          <p:nvPr/>
        </p:nvSpPr>
        <p:spPr>
          <a:xfrm>
            <a:off x="9162661" y="5137514"/>
            <a:ext cx="363894" cy="6369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052701" y="5819528"/>
            <a:ext cx="583814" cy="369332"/>
          </a:xfrm>
          <a:prstGeom prst="rect">
            <a:avLst/>
          </a:prstGeom>
          <a:noFill/>
        </p:spPr>
        <p:txBody>
          <a:bodyPr wrap="none" rtlCol="0">
            <a:spAutoFit/>
          </a:bodyPr>
          <a:lstStyle/>
          <a:p>
            <a:r>
              <a:rPr lang="en-US" dirty="0"/>
              <a:t>85%</a:t>
            </a:r>
          </a:p>
        </p:txBody>
      </p:sp>
      <p:sp>
        <p:nvSpPr>
          <p:cNvPr id="12" name="Flowchart: Process 11"/>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3" name="Flowchart: Process 12"/>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4" name="Flowchart: Process 13"/>
          <p:cNvSpPr/>
          <p:nvPr/>
        </p:nvSpPr>
        <p:spPr>
          <a:xfrm>
            <a:off x="4211993"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Long</a:t>
            </a:r>
          </a:p>
        </p:txBody>
      </p:sp>
      <p:sp>
        <p:nvSpPr>
          <p:cNvPr id="15" name="Flowchart: Process 14"/>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6" name="Flowchart: Process 15"/>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7" name="Flowchart: Process 16"/>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3" name="Rectangle 2"/>
          <p:cNvSpPr/>
          <p:nvPr/>
        </p:nvSpPr>
        <p:spPr>
          <a:xfrm>
            <a:off x="1990725" y="665433"/>
            <a:ext cx="647700" cy="229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90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@t_magennis</a:t>
            </a:r>
          </a:p>
        </p:txBody>
      </p:sp>
      <p:pic>
        <p:nvPicPr>
          <p:cNvPr id="5" name="Picture 2" descr="Image result for foreca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 y="0"/>
            <a:ext cx="121926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282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@t_magennis</a:t>
            </a:r>
          </a:p>
        </p:txBody>
      </p:sp>
      <p:pic>
        <p:nvPicPr>
          <p:cNvPr id="6" name="Content Placeholder 5"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558800"/>
            <a:ext cx="6423025" cy="5661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419" y="1763895"/>
            <a:ext cx="5195582" cy="50941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Arrow: Bent 10"/>
          <p:cNvSpPr/>
          <p:nvPr/>
        </p:nvSpPr>
        <p:spPr>
          <a:xfrm rot="5400000">
            <a:off x="7132085" y="15164"/>
            <a:ext cx="983558" cy="224085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owchart: Process 11"/>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3" name="Flowchart: Process 12"/>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4" name="Flowchart: Process 13"/>
          <p:cNvSpPr/>
          <p:nvPr/>
        </p:nvSpPr>
        <p:spPr>
          <a:xfrm>
            <a:off x="4211993"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Long</a:t>
            </a:r>
          </a:p>
        </p:txBody>
      </p:sp>
      <p:sp>
        <p:nvSpPr>
          <p:cNvPr id="15" name="Flowchart: Process 14"/>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6" name="Flowchart: Process 15"/>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7" name="Flowchart: Process 16"/>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50396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Q3: How Much?</a:t>
            </a:r>
          </a:p>
        </p:txBody>
      </p:sp>
      <p:sp>
        <p:nvSpPr>
          <p:cNvPr id="5" name="Text Placeholder 4"/>
          <p:cNvSpPr>
            <a:spLocks noGrp="1"/>
          </p:cNvSpPr>
          <p:nvPr>
            <p:ph type="body" idx="1"/>
          </p:nvPr>
        </p:nvSpPr>
        <p:spPr/>
        <p:txBody>
          <a:bodyPr/>
          <a:lstStyle/>
          <a:p>
            <a:r>
              <a:rPr lang="en-US" dirty="0"/>
              <a:t>OK, what can we get?</a:t>
            </a:r>
          </a:p>
        </p:txBody>
      </p:sp>
      <p:sp>
        <p:nvSpPr>
          <p:cNvPr id="3" name="Footer Placeholder 2"/>
          <p:cNvSpPr>
            <a:spLocks noGrp="1"/>
          </p:cNvSpPr>
          <p:nvPr>
            <p:ph type="ftr" sz="quarter" idx="11"/>
          </p:nvPr>
        </p:nvSpPr>
        <p:spPr/>
        <p:txBody>
          <a:bodyPr/>
          <a:lstStyle/>
          <a:p>
            <a:r>
              <a:rPr lang="en-US"/>
              <a:t>@t_magennis</a:t>
            </a:r>
          </a:p>
        </p:txBody>
      </p:sp>
      <p:sp>
        <p:nvSpPr>
          <p:cNvPr id="6" name="Flowchart: Process 5"/>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7" name="Flowchart: Process 6"/>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8" name="Flowchart: Process 7"/>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9" name="Flowchart: Process 8"/>
          <p:cNvSpPr/>
          <p:nvPr/>
        </p:nvSpPr>
        <p:spPr>
          <a:xfrm>
            <a:off x="6131377"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a:t>
            </a:r>
          </a:p>
        </p:txBody>
      </p:sp>
      <p:sp>
        <p:nvSpPr>
          <p:cNvPr id="10" name="Flowchart: Process 9"/>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1" name="Flowchart: Process 10"/>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4102459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How Much (OK, what can I get?)</a:t>
            </a:r>
          </a:p>
        </p:txBody>
      </p:sp>
      <p:sp>
        <p:nvSpPr>
          <p:cNvPr id="3" name="Content Placeholder 2"/>
          <p:cNvSpPr>
            <a:spLocks noGrp="1"/>
          </p:cNvSpPr>
          <p:nvPr>
            <p:ph idx="1"/>
          </p:nvPr>
        </p:nvSpPr>
        <p:spPr/>
        <p:txBody>
          <a:bodyPr>
            <a:normAutofit/>
          </a:bodyPr>
          <a:lstStyle/>
          <a:p>
            <a:r>
              <a:rPr lang="en-US" dirty="0"/>
              <a:t>Question: I have a date in mind, what features will likely delivery given historical delivery pace?</a:t>
            </a:r>
          </a:p>
          <a:p>
            <a:endParaRPr lang="en-US" dirty="0"/>
          </a:p>
          <a:p>
            <a:r>
              <a:rPr lang="en-US" dirty="0"/>
              <a:t>Theory: Using duration forecasts, discuss the start order of features that maximize value and likelihood of successful delivery</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@t_magennis</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198173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@t_magennis</a:t>
            </a:r>
          </a:p>
        </p:txBody>
      </p:sp>
      <p:sp>
        <p:nvSpPr>
          <p:cNvPr id="7" name="Flowchart: Process 6"/>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8" name="Flowchart: Process 7"/>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9" name="Flowchart: Process 8"/>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0" name="Flowchart: Process 9"/>
          <p:cNvSpPr/>
          <p:nvPr/>
        </p:nvSpPr>
        <p:spPr>
          <a:xfrm>
            <a:off x="6131377"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a:t>
            </a:r>
          </a:p>
        </p:txBody>
      </p:sp>
      <p:sp>
        <p:nvSpPr>
          <p:cNvPr id="11" name="Flowchart: Process 10"/>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2" name="Flowchart: Process 11"/>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14" name="Rectangle 13"/>
          <p:cNvSpPr/>
          <p:nvPr/>
        </p:nvSpPr>
        <p:spPr>
          <a:xfrm>
            <a:off x="637165" y="1776010"/>
            <a:ext cx="10642401" cy="923330"/>
          </a:xfrm>
          <a:prstGeom prst="rect">
            <a:avLst/>
          </a:prstGeom>
        </p:spPr>
        <p:txBody>
          <a:bodyPr wrap="none">
            <a:spAutoFit/>
          </a:bodyPr>
          <a:lstStyle/>
          <a:p>
            <a:r>
              <a:rPr lang="en-US" sz="5400" dirty="0"/>
              <a:t>http://bit.ly/MultipleFeatureForecast</a:t>
            </a:r>
          </a:p>
        </p:txBody>
      </p:sp>
      <p:sp>
        <p:nvSpPr>
          <p:cNvPr id="15" name="TextBox 14"/>
          <p:cNvSpPr txBox="1"/>
          <p:nvPr/>
        </p:nvSpPr>
        <p:spPr>
          <a:xfrm>
            <a:off x="2273959" y="4096958"/>
            <a:ext cx="7173118" cy="1384995"/>
          </a:xfrm>
          <a:prstGeom prst="rect">
            <a:avLst/>
          </a:prstGeom>
          <a:noFill/>
        </p:spPr>
        <p:txBody>
          <a:bodyPr wrap="none" rtlCol="0">
            <a:spAutoFit/>
          </a:bodyPr>
          <a:lstStyle/>
          <a:p>
            <a:pPr algn="ctr"/>
            <a:r>
              <a:rPr lang="en-US" sz="2800" dirty="0"/>
              <a:t>Estimate or Sampling based Monte Carlo </a:t>
            </a:r>
            <a:br>
              <a:rPr lang="en-US" sz="2800" dirty="0"/>
            </a:br>
            <a:r>
              <a:rPr lang="en-US" sz="2800" dirty="0"/>
              <a:t>duration and date forecasting Excel spreadsheet</a:t>
            </a:r>
            <a:br>
              <a:rPr lang="en-US" sz="2800" dirty="0"/>
            </a:br>
            <a:r>
              <a:rPr lang="en-US" sz="2800" dirty="0"/>
              <a:t>for multiple features at one time</a:t>
            </a:r>
          </a:p>
        </p:txBody>
      </p:sp>
    </p:spTree>
    <p:extLst>
      <p:ext uri="{BB962C8B-B14F-4D97-AF65-F5344CB8AC3E}">
        <p14:creationId xmlns:p14="http://schemas.microsoft.com/office/powerpoint/2010/main" val="261496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@t_magennis</a:t>
            </a: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r="40482"/>
          <a:stretch/>
        </p:blipFill>
        <p:spPr>
          <a:xfrm>
            <a:off x="1778534" y="550505"/>
            <a:ext cx="8191613" cy="7471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3" name="Oval 2"/>
          <p:cNvSpPr/>
          <p:nvPr/>
        </p:nvSpPr>
        <p:spPr>
          <a:xfrm>
            <a:off x="3854824" y="815788"/>
            <a:ext cx="3209364" cy="699247"/>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279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Give multiple options – discuss cuts early</a:t>
            </a:r>
          </a:p>
        </p:txBody>
      </p:sp>
      <p:sp>
        <p:nvSpPr>
          <p:cNvPr id="2" name="Footer Placeholder 1"/>
          <p:cNvSpPr>
            <a:spLocks noGrp="1"/>
          </p:cNvSpPr>
          <p:nvPr>
            <p:ph type="ftr" sz="quarter" idx="11"/>
          </p:nvPr>
        </p:nvSpPr>
        <p:spPr/>
        <p:txBody>
          <a:bodyPr/>
          <a:lstStyle/>
          <a:p>
            <a:r>
              <a:rPr lang="en-US"/>
              <a:t>@t_magennis</a:t>
            </a: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413" t="53579" r="40992"/>
          <a:stretch/>
        </p:blipFill>
        <p:spPr>
          <a:xfrm>
            <a:off x="787830" y="1535184"/>
            <a:ext cx="11131159" cy="4720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l="62467" t="83266" r="4014"/>
          <a:stretch/>
        </p:blipFill>
        <p:spPr>
          <a:xfrm>
            <a:off x="4038600" y="4777019"/>
            <a:ext cx="4086674" cy="1107484"/>
          </a:xfrm>
          <a:prstGeom prst="rect">
            <a:avLst/>
          </a:prstGeom>
        </p:spPr>
      </p:pic>
      <p:sp>
        <p:nvSpPr>
          <p:cNvPr id="7" name="Flowchart: Process 6"/>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8" name="Flowchart: Process 7"/>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9" name="Flowchart: Process 8"/>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0" name="Flowchart: Process 9"/>
          <p:cNvSpPr/>
          <p:nvPr/>
        </p:nvSpPr>
        <p:spPr>
          <a:xfrm>
            <a:off x="6131377"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a:t>
            </a:r>
          </a:p>
        </p:txBody>
      </p:sp>
      <p:sp>
        <p:nvSpPr>
          <p:cNvPr id="11" name="Flowchart: Process 10"/>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2" name="Flowchart: Process 11"/>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3" name="Oval 2"/>
          <p:cNvSpPr/>
          <p:nvPr/>
        </p:nvSpPr>
        <p:spPr>
          <a:xfrm>
            <a:off x="654424" y="2221192"/>
            <a:ext cx="1556932" cy="295835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02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49" y="1709738"/>
            <a:ext cx="10828847" cy="2852737"/>
          </a:xfrm>
        </p:spPr>
        <p:txBody>
          <a:bodyPr/>
          <a:lstStyle/>
          <a:p>
            <a:r>
              <a:rPr lang="en-US" dirty="0"/>
              <a:t>Top Three Forecasting Fail Reasons</a:t>
            </a:r>
          </a:p>
        </p:txBody>
      </p:sp>
      <p:sp>
        <p:nvSpPr>
          <p:cNvPr id="5" name="Text Placeholder 4"/>
          <p:cNvSpPr>
            <a:spLocks noGrp="1"/>
          </p:cNvSpPr>
          <p:nvPr>
            <p:ph type="body" idx="1"/>
          </p:nvPr>
        </p:nvSpPr>
        <p:spPr/>
        <p:txBody>
          <a:bodyPr/>
          <a:lstStyle/>
          <a:p>
            <a:r>
              <a:rPr lang="en-US" dirty="0"/>
              <a:t>Reasons you shouldn’t have hired </a:t>
            </a:r>
            <a:r>
              <a:rPr lang="en-US"/>
              <a:t>me five years ago</a:t>
            </a:r>
          </a:p>
        </p:txBody>
      </p:sp>
      <p:sp>
        <p:nvSpPr>
          <p:cNvPr id="3" name="Footer Placeholder 2"/>
          <p:cNvSpPr>
            <a:spLocks noGrp="1"/>
          </p:cNvSpPr>
          <p:nvPr>
            <p:ph type="ftr" sz="quarter" idx="11"/>
          </p:nvPr>
        </p:nvSpPr>
        <p:spPr/>
        <p:txBody>
          <a:bodyPr/>
          <a:lstStyle/>
          <a:p>
            <a:r>
              <a:rPr lang="en-US"/>
              <a:t>@t_magennis</a:t>
            </a:r>
          </a:p>
        </p:txBody>
      </p:sp>
      <p:sp>
        <p:nvSpPr>
          <p:cNvPr id="6" name="Flowchart: Process 5"/>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7" name="Flowchart: Process 6"/>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8" name="Flowchart: Process 7"/>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9" name="Flowchart: Process 8"/>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0" name="Flowchart: Process 9"/>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1" name="Flowchart: Process 10"/>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2429420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1: Start Date On-Paper != Reality</a:t>
            </a:r>
          </a:p>
        </p:txBody>
      </p:sp>
      <p:sp>
        <p:nvSpPr>
          <p:cNvPr id="3" name="Content Placeholder 2"/>
          <p:cNvSpPr>
            <a:spLocks noGrp="1"/>
          </p:cNvSpPr>
          <p:nvPr>
            <p:ph idx="1"/>
          </p:nvPr>
        </p:nvSpPr>
        <p:spPr/>
        <p:txBody>
          <a:bodyPr/>
          <a:lstStyle/>
          <a:p>
            <a:r>
              <a:rPr lang="en-US" dirty="0"/>
              <a:t>The assumed Start Date is often ONLY on paper</a:t>
            </a:r>
          </a:p>
          <a:p>
            <a:endParaRPr lang="en-US" dirty="0"/>
          </a:p>
          <a:p>
            <a:r>
              <a:rPr lang="en-US" dirty="0"/>
              <a:t>Define what start means</a:t>
            </a:r>
          </a:p>
          <a:p>
            <a:pPr lvl="1"/>
            <a:r>
              <a:rPr lang="en-US" dirty="0"/>
              <a:t>Team is dedicated and in-place</a:t>
            </a:r>
          </a:p>
          <a:p>
            <a:pPr lvl="1"/>
            <a:r>
              <a:rPr lang="en-US" dirty="0"/>
              <a:t>They are trained and know how to do their work</a:t>
            </a:r>
          </a:p>
          <a:p>
            <a:pPr lvl="1"/>
            <a:r>
              <a:rPr lang="en-US" dirty="0"/>
              <a:t>They know and understand what work they need to deliver</a:t>
            </a:r>
          </a:p>
          <a:p>
            <a:pPr lvl="1"/>
            <a:r>
              <a:rPr lang="en-US" dirty="0"/>
              <a:t>Nothing inhibits them doing or delivering that work</a:t>
            </a:r>
          </a:p>
          <a:p>
            <a:pPr lvl="1"/>
            <a:endParaRPr lang="en-US" dirty="0"/>
          </a:p>
          <a:p>
            <a:r>
              <a:rPr lang="en-US" dirty="0"/>
              <a:t>Team is never fully available on day one!</a:t>
            </a:r>
          </a:p>
        </p:txBody>
      </p:sp>
      <p:sp>
        <p:nvSpPr>
          <p:cNvPr id="4" name="Footer Placeholder 3"/>
          <p:cNvSpPr>
            <a:spLocks noGrp="1"/>
          </p:cNvSpPr>
          <p:nvPr>
            <p:ph type="ftr" sz="quarter" idx="11"/>
          </p:nvPr>
        </p:nvSpPr>
        <p:spPr/>
        <p:txBody>
          <a:bodyPr/>
          <a:lstStyle/>
          <a:p>
            <a:r>
              <a:rPr lang="en-US"/>
              <a:t>@t_magennis</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11" name="Rectangle 10"/>
          <p:cNvSpPr/>
          <p:nvPr/>
        </p:nvSpPr>
        <p:spPr>
          <a:xfrm>
            <a:off x="8422547" y="1646238"/>
            <a:ext cx="3565321" cy="1996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Start Date of Feature B is the finish date of Feature A</a:t>
            </a:r>
          </a:p>
          <a:p>
            <a:pPr algn="ctr"/>
            <a:r>
              <a:rPr lang="en-US" sz="2000" dirty="0"/>
              <a:t>What is the team doing now?</a:t>
            </a:r>
          </a:p>
        </p:txBody>
      </p:sp>
    </p:spTree>
    <p:extLst>
      <p:ext uri="{BB962C8B-B14F-4D97-AF65-F5344CB8AC3E}">
        <p14:creationId xmlns:p14="http://schemas.microsoft.com/office/powerpoint/2010/main" val="3284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2: Backlog Rate versus Delivery Rate</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11" name="Isosceles Triangle 10"/>
          <p:cNvSpPr/>
          <p:nvPr/>
        </p:nvSpPr>
        <p:spPr>
          <a:xfrm>
            <a:off x="243278" y="1802527"/>
            <a:ext cx="1828801" cy="11912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p:txBody>
      </p:sp>
      <p:sp>
        <p:nvSpPr>
          <p:cNvPr id="12" name="Oval 11"/>
          <p:cNvSpPr/>
          <p:nvPr/>
        </p:nvSpPr>
        <p:spPr>
          <a:xfrm>
            <a:off x="243278" y="3412909"/>
            <a:ext cx="1535186" cy="153518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p:txBody>
      </p:sp>
      <p:sp>
        <p:nvSpPr>
          <p:cNvPr id="13" name="Heart 12"/>
          <p:cNvSpPr/>
          <p:nvPr/>
        </p:nvSpPr>
        <p:spPr>
          <a:xfrm>
            <a:off x="343946" y="5367241"/>
            <a:ext cx="1434518" cy="1212209"/>
          </a:xfrm>
          <a:prstGeom prst="hear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p:txBody>
      </p:sp>
      <p:sp>
        <p:nvSpPr>
          <p:cNvPr id="14" name="Isosceles Triangle 13"/>
          <p:cNvSpPr/>
          <p:nvPr/>
        </p:nvSpPr>
        <p:spPr>
          <a:xfrm>
            <a:off x="3516383" y="1802527"/>
            <a:ext cx="1005284" cy="6548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Isosceles Triangle 14"/>
          <p:cNvSpPr/>
          <p:nvPr/>
        </p:nvSpPr>
        <p:spPr>
          <a:xfrm>
            <a:off x="4675462" y="1802527"/>
            <a:ext cx="1005284" cy="6548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Isosceles Triangle 15"/>
          <p:cNvSpPr/>
          <p:nvPr/>
        </p:nvSpPr>
        <p:spPr>
          <a:xfrm>
            <a:off x="3516383" y="2536305"/>
            <a:ext cx="1005284" cy="6548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Isosceles Triangle 16"/>
          <p:cNvSpPr/>
          <p:nvPr/>
        </p:nvSpPr>
        <p:spPr>
          <a:xfrm>
            <a:off x="7851396" y="1802528"/>
            <a:ext cx="611279" cy="3981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1a</a:t>
            </a:r>
          </a:p>
        </p:txBody>
      </p:sp>
      <p:sp>
        <p:nvSpPr>
          <p:cNvPr id="18" name="Isosceles Triangle 17"/>
          <p:cNvSpPr/>
          <p:nvPr/>
        </p:nvSpPr>
        <p:spPr>
          <a:xfrm>
            <a:off x="8716861" y="1802528"/>
            <a:ext cx="611279" cy="3981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1b</a:t>
            </a:r>
          </a:p>
        </p:txBody>
      </p:sp>
      <p:sp>
        <p:nvSpPr>
          <p:cNvPr id="19" name="Isosceles Triangle 18"/>
          <p:cNvSpPr/>
          <p:nvPr/>
        </p:nvSpPr>
        <p:spPr>
          <a:xfrm>
            <a:off x="9508919" y="1765558"/>
            <a:ext cx="1005284" cy="6548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Isosceles Triangle 19"/>
          <p:cNvSpPr/>
          <p:nvPr/>
        </p:nvSpPr>
        <p:spPr>
          <a:xfrm>
            <a:off x="7851396" y="2536305"/>
            <a:ext cx="611279" cy="3981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3a</a:t>
            </a:r>
          </a:p>
        </p:txBody>
      </p:sp>
      <p:sp>
        <p:nvSpPr>
          <p:cNvPr id="21" name="Isosceles Triangle 20"/>
          <p:cNvSpPr/>
          <p:nvPr/>
        </p:nvSpPr>
        <p:spPr>
          <a:xfrm>
            <a:off x="8716861" y="2536305"/>
            <a:ext cx="611279" cy="3981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3b</a:t>
            </a:r>
          </a:p>
        </p:txBody>
      </p:sp>
      <p:sp>
        <p:nvSpPr>
          <p:cNvPr id="22" name="Isosceles Triangle 21"/>
          <p:cNvSpPr/>
          <p:nvPr/>
        </p:nvSpPr>
        <p:spPr>
          <a:xfrm>
            <a:off x="9705921" y="2536305"/>
            <a:ext cx="611279" cy="3981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3c</a:t>
            </a:r>
          </a:p>
        </p:txBody>
      </p:sp>
      <p:sp>
        <p:nvSpPr>
          <p:cNvPr id="23" name="TextBox 22"/>
          <p:cNvSpPr txBox="1"/>
          <p:nvPr/>
        </p:nvSpPr>
        <p:spPr>
          <a:xfrm>
            <a:off x="678456" y="1294257"/>
            <a:ext cx="1870745" cy="369332"/>
          </a:xfrm>
          <a:prstGeom prst="rect">
            <a:avLst/>
          </a:prstGeom>
          <a:noFill/>
        </p:spPr>
        <p:txBody>
          <a:bodyPr wrap="square" rtlCol="0">
            <a:spAutoFit/>
          </a:bodyPr>
          <a:lstStyle/>
          <a:p>
            <a:r>
              <a:rPr lang="en-US" b="1" dirty="0"/>
              <a:t>Features</a:t>
            </a:r>
          </a:p>
        </p:txBody>
      </p:sp>
      <p:sp>
        <p:nvSpPr>
          <p:cNvPr id="24" name="TextBox 23"/>
          <p:cNvSpPr txBox="1"/>
          <p:nvPr/>
        </p:nvSpPr>
        <p:spPr>
          <a:xfrm>
            <a:off x="3778191" y="1347112"/>
            <a:ext cx="1870745" cy="369332"/>
          </a:xfrm>
          <a:prstGeom prst="rect">
            <a:avLst/>
          </a:prstGeom>
          <a:noFill/>
        </p:spPr>
        <p:txBody>
          <a:bodyPr wrap="square" rtlCol="0">
            <a:spAutoFit/>
          </a:bodyPr>
          <a:lstStyle/>
          <a:p>
            <a:r>
              <a:rPr lang="en-US" b="1" dirty="0"/>
              <a:t>Estimated Stories</a:t>
            </a:r>
          </a:p>
        </p:txBody>
      </p:sp>
      <p:sp>
        <p:nvSpPr>
          <p:cNvPr id="25" name="TextBox 24"/>
          <p:cNvSpPr txBox="1"/>
          <p:nvPr/>
        </p:nvSpPr>
        <p:spPr>
          <a:xfrm>
            <a:off x="7369939" y="1290770"/>
            <a:ext cx="3389012" cy="369332"/>
          </a:xfrm>
          <a:prstGeom prst="rect">
            <a:avLst/>
          </a:prstGeom>
          <a:noFill/>
        </p:spPr>
        <p:txBody>
          <a:bodyPr wrap="square" rtlCol="0">
            <a:spAutoFit/>
          </a:bodyPr>
          <a:lstStyle/>
          <a:p>
            <a:r>
              <a:rPr lang="en-US" b="1" dirty="0"/>
              <a:t>Implemented Stories and Defects</a:t>
            </a:r>
          </a:p>
        </p:txBody>
      </p:sp>
      <p:sp>
        <p:nvSpPr>
          <p:cNvPr id="26" name="Oval 25"/>
          <p:cNvSpPr/>
          <p:nvPr/>
        </p:nvSpPr>
        <p:spPr>
          <a:xfrm>
            <a:off x="4019025" y="3373627"/>
            <a:ext cx="1535186" cy="153518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Oval 26"/>
          <p:cNvSpPr/>
          <p:nvPr/>
        </p:nvSpPr>
        <p:spPr>
          <a:xfrm>
            <a:off x="7859226" y="3300056"/>
            <a:ext cx="814991" cy="70427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a:t>
            </a:r>
          </a:p>
        </p:txBody>
      </p:sp>
      <p:sp>
        <p:nvSpPr>
          <p:cNvPr id="28" name="Oval 27"/>
          <p:cNvSpPr/>
          <p:nvPr/>
        </p:nvSpPr>
        <p:spPr>
          <a:xfrm>
            <a:off x="9186645" y="3300056"/>
            <a:ext cx="814991" cy="70427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a:t>
            </a:r>
          </a:p>
        </p:txBody>
      </p:sp>
      <p:sp>
        <p:nvSpPr>
          <p:cNvPr id="29" name="Heart 28"/>
          <p:cNvSpPr/>
          <p:nvPr/>
        </p:nvSpPr>
        <p:spPr>
          <a:xfrm>
            <a:off x="3406628" y="5024978"/>
            <a:ext cx="980814" cy="828816"/>
          </a:xfrm>
          <a:prstGeom prst="hear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Heart 29"/>
          <p:cNvSpPr/>
          <p:nvPr/>
        </p:nvSpPr>
        <p:spPr>
          <a:xfrm>
            <a:off x="4786618" y="5024978"/>
            <a:ext cx="980814" cy="828816"/>
          </a:xfrm>
          <a:prstGeom prst="hear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1" name="Heart 30"/>
          <p:cNvSpPr/>
          <p:nvPr/>
        </p:nvSpPr>
        <p:spPr>
          <a:xfrm>
            <a:off x="7774149" y="4884962"/>
            <a:ext cx="980814" cy="828816"/>
          </a:xfrm>
          <a:prstGeom prst="hear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2" name="Heart 31"/>
          <p:cNvSpPr/>
          <p:nvPr/>
        </p:nvSpPr>
        <p:spPr>
          <a:xfrm>
            <a:off x="9311082" y="4825041"/>
            <a:ext cx="559823" cy="473067"/>
          </a:xfrm>
          <a:prstGeom prst="hear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a:t>
            </a:r>
          </a:p>
        </p:txBody>
      </p:sp>
      <p:sp>
        <p:nvSpPr>
          <p:cNvPr id="33" name="Heart 32"/>
          <p:cNvSpPr/>
          <p:nvPr/>
        </p:nvSpPr>
        <p:spPr>
          <a:xfrm>
            <a:off x="9797720" y="5314512"/>
            <a:ext cx="559823" cy="473067"/>
          </a:xfrm>
          <a:prstGeom prst="hear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2c</a:t>
            </a:r>
          </a:p>
        </p:txBody>
      </p:sp>
      <p:sp>
        <p:nvSpPr>
          <p:cNvPr id="34" name="Heart 33"/>
          <p:cNvSpPr/>
          <p:nvPr/>
        </p:nvSpPr>
        <p:spPr>
          <a:xfrm>
            <a:off x="10147112" y="4825040"/>
            <a:ext cx="559823" cy="473067"/>
          </a:xfrm>
          <a:prstGeom prst="hear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2b</a:t>
            </a:r>
          </a:p>
        </p:txBody>
      </p:sp>
      <p:sp>
        <p:nvSpPr>
          <p:cNvPr id="35" name="TextBox 34"/>
          <p:cNvSpPr txBox="1"/>
          <p:nvPr/>
        </p:nvSpPr>
        <p:spPr>
          <a:xfrm>
            <a:off x="3065885" y="5780782"/>
            <a:ext cx="3219151" cy="1077218"/>
          </a:xfrm>
          <a:prstGeom prst="rect">
            <a:avLst/>
          </a:prstGeom>
          <a:noFill/>
        </p:spPr>
        <p:txBody>
          <a:bodyPr wrap="none" rtlCol="0">
            <a:spAutoFit/>
          </a:bodyPr>
          <a:lstStyle/>
          <a:p>
            <a:r>
              <a:rPr lang="en-US" sz="3200" dirty="0"/>
              <a:t>Actual Backlog </a:t>
            </a:r>
            <a:br>
              <a:rPr lang="en-US" sz="3200" dirty="0"/>
            </a:br>
            <a:r>
              <a:rPr lang="en-US" sz="3200" dirty="0"/>
              <a:t>Rate Delivered = 6</a:t>
            </a:r>
          </a:p>
        </p:txBody>
      </p:sp>
      <p:sp>
        <p:nvSpPr>
          <p:cNvPr id="36" name="TextBox 35"/>
          <p:cNvSpPr txBox="1"/>
          <p:nvPr/>
        </p:nvSpPr>
        <p:spPr>
          <a:xfrm>
            <a:off x="6752195" y="6273225"/>
            <a:ext cx="4738028" cy="584775"/>
          </a:xfrm>
          <a:prstGeom prst="rect">
            <a:avLst/>
          </a:prstGeom>
          <a:noFill/>
        </p:spPr>
        <p:txBody>
          <a:bodyPr wrap="none" rtlCol="0">
            <a:spAutoFit/>
          </a:bodyPr>
          <a:lstStyle/>
          <a:p>
            <a:r>
              <a:rPr lang="en-US" sz="3200" dirty="0"/>
              <a:t>Measured Throughput = 12</a:t>
            </a:r>
          </a:p>
        </p:txBody>
      </p:sp>
    </p:spTree>
    <p:extLst>
      <p:ext uri="{BB962C8B-B14F-4D97-AF65-F5344CB8AC3E}">
        <p14:creationId xmlns:p14="http://schemas.microsoft.com/office/powerpoint/2010/main" val="364657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4" grpId="0"/>
      <p:bldP spid="2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2: Backlog Rate versus Delivery Rate</a:t>
            </a:r>
          </a:p>
        </p:txBody>
      </p:sp>
      <p:sp>
        <p:nvSpPr>
          <p:cNvPr id="3" name="Content Placeholder 2"/>
          <p:cNvSpPr>
            <a:spLocks noGrp="1"/>
          </p:cNvSpPr>
          <p:nvPr>
            <p:ph idx="1"/>
          </p:nvPr>
        </p:nvSpPr>
        <p:spPr/>
        <p:txBody>
          <a:bodyPr/>
          <a:lstStyle/>
          <a:p>
            <a:r>
              <a:rPr lang="en-US" dirty="0"/>
              <a:t>Forecast using the “Completion rate” we may under-forecast</a:t>
            </a:r>
          </a:p>
          <a:p>
            <a:pPr lvl="1"/>
            <a:r>
              <a:rPr lang="en-US" dirty="0"/>
              <a:t>Backlog is Miles per Hour, Completion rate is Kilometers per Hour</a:t>
            </a:r>
          </a:p>
          <a:p>
            <a:r>
              <a:rPr lang="en-US" dirty="0"/>
              <a:t>Normal split rates are between 1 to 3 times (most common seen)</a:t>
            </a:r>
          </a:p>
          <a:p>
            <a:r>
              <a:rPr lang="en-US" dirty="0"/>
              <a:t>This means</a:t>
            </a:r>
          </a:p>
          <a:p>
            <a:pPr lvl="1"/>
            <a:r>
              <a:rPr lang="en-US" dirty="0"/>
              <a:t>If you don’t account for it, you will UNDER-FORECAST by 1 to 3 times!</a:t>
            </a:r>
          </a:p>
          <a:p>
            <a:endParaRPr lang="en-US" dirty="0"/>
          </a:p>
        </p:txBody>
      </p:sp>
      <p:sp>
        <p:nvSpPr>
          <p:cNvPr id="4" name="Footer Placeholder 3"/>
          <p:cNvSpPr>
            <a:spLocks noGrp="1"/>
          </p:cNvSpPr>
          <p:nvPr>
            <p:ph type="ftr" sz="quarter" idx="11"/>
          </p:nvPr>
        </p:nvSpPr>
        <p:spPr/>
        <p:txBody>
          <a:bodyPr/>
          <a:lstStyle/>
          <a:p>
            <a:r>
              <a:rPr lang="en-US"/>
              <a:t>@t_magennis</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06" y="4455200"/>
            <a:ext cx="10885694" cy="1401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132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F39CA9-1C89-428F-9913-1794C03D71F2}"/>
              </a:ext>
            </a:extLst>
          </p:cNvPr>
          <p:cNvSpPr>
            <a:spLocks noGrp="1"/>
          </p:cNvSpPr>
          <p:nvPr>
            <p:ph type="ftr" sz="quarter" idx="11"/>
          </p:nvPr>
        </p:nvSpPr>
        <p:spPr/>
        <p:txBody>
          <a:bodyPr/>
          <a:lstStyle/>
          <a:p>
            <a:r>
              <a:rPr lang="en-US"/>
              <a:t>@t_magennis</a:t>
            </a:r>
          </a:p>
        </p:txBody>
      </p:sp>
      <p:sp>
        <p:nvSpPr>
          <p:cNvPr id="3" name="Rectangle 2">
            <a:extLst>
              <a:ext uri="{FF2B5EF4-FFF2-40B4-BE49-F238E27FC236}">
                <a16:creationId xmlns:a16="http://schemas.microsoft.com/office/drawing/2014/main" id="{7BBACF73-ADF3-4884-9DF5-AD8868DB5D04}"/>
              </a:ext>
            </a:extLst>
          </p:cNvPr>
          <p:cNvSpPr/>
          <p:nvPr/>
        </p:nvSpPr>
        <p:spPr>
          <a:xfrm>
            <a:off x="658368" y="681451"/>
            <a:ext cx="11058144" cy="2585323"/>
          </a:xfrm>
          <a:prstGeom prst="rect">
            <a:avLst/>
          </a:prstGeom>
        </p:spPr>
        <p:txBody>
          <a:bodyPr wrap="square">
            <a:spAutoFit/>
          </a:bodyPr>
          <a:lstStyle/>
          <a:p>
            <a:pPr algn="ctr"/>
            <a:r>
              <a:rPr lang="en-US" sz="5400" i="1" dirty="0">
                <a:solidFill>
                  <a:srgbClr val="515151"/>
                </a:solidFill>
                <a:latin typeface="freight-text-pro"/>
              </a:rPr>
              <a:t>“Remember that all models are wrong; the practical question is how wrong do they have to be to </a:t>
            </a:r>
            <a:r>
              <a:rPr lang="en-US" sz="5400" b="1" i="1" u="sng" dirty="0">
                <a:solidFill>
                  <a:srgbClr val="515151"/>
                </a:solidFill>
                <a:latin typeface="freight-text-pro"/>
              </a:rPr>
              <a:t>not be useful</a:t>
            </a:r>
            <a:r>
              <a:rPr lang="en-US" sz="5400" i="1" dirty="0">
                <a:solidFill>
                  <a:srgbClr val="515151"/>
                </a:solidFill>
                <a:latin typeface="freight-text-pro"/>
              </a:rPr>
              <a:t>.”</a:t>
            </a:r>
            <a:endParaRPr lang="en-US" sz="5400" dirty="0"/>
          </a:p>
        </p:txBody>
      </p:sp>
      <p:sp>
        <p:nvSpPr>
          <p:cNvPr id="4" name="TextBox 3">
            <a:extLst>
              <a:ext uri="{FF2B5EF4-FFF2-40B4-BE49-F238E27FC236}">
                <a16:creationId xmlns:a16="http://schemas.microsoft.com/office/drawing/2014/main" id="{93FD2BC9-8621-460E-BE3E-3974961C5398}"/>
              </a:ext>
            </a:extLst>
          </p:cNvPr>
          <p:cNvSpPr txBox="1"/>
          <p:nvPr/>
        </p:nvSpPr>
        <p:spPr>
          <a:xfrm>
            <a:off x="7640689" y="5584805"/>
            <a:ext cx="1856879" cy="954107"/>
          </a:xfrm>
          <a:prstGeom prst="rect">
            <a:avLst/>
          </a:prstGeom>
          <a:noFill/>
        </p:spPr>
        <p:txBody>
          <a:bodyPr wrap="square" rtlCol="0">
            <a:spAutoFit/>
          </a:bodyPr>
          <a:lstStyle/>
          <a:p>
            <a:r>
              <a:rPr lang="en-US" sz="2800" dirty="0"/>
              <a:t>Statistician, George Box</a:t>
            </a:r>
          </a:p>
        </p:txBody>
      </p:sp>
      <p:pic>
        <p:nvPicPr>
          <p:cNvPr id="1026" name="Picture 2" descr="GeorgeEPBox.jpg">
            <a:extLst>
              <a:ext uri="{FF2B5EF4-FFF2-40B4-BE49-F238E27FC236}">
                <a16:creationId xmlns:a16="http://schemas.microsoft.com/office/drawing/2014/main" id="{F87CF270-E78D-4B5F-A997-8581F5A27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32" y="3862387"/>
            <a:ext cx="1905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06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@t_magennis</a:t>
            </a:r>
          </a:p>
        </p:txBody>
      </p:sp>
      <p:pic>
        <p:nvPicPr>
          <p:cNvPr id="6" name="Content Placeholder 5" descr="Screen Clipping"/>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b="44775"/>
          <a:stretch/>
        </p:blipFill>
        <p:spPr>
          <a:xfrm>
            <a:off x="109057" y="148237"/>
            <a:ext cx="8699047" cy="3844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533" y="4192190"/>
            <a:ext cx="9283157" cy="2504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Arrow: Bent 7"/>
          <p:cNvSpPr/>
          <p:nvPr/>
        </p:nvSpPr>
        <p:spPr>
          <a:xfrm rot="5400000">
            <a:off x="8910006" y="2891478"/>
            <a:ext cx="1178876" cy="1259308"/>
          </a:xfrm>
          <a:prstGeom prst="bentArrow">
            <a:avLst>
              <a:gd name="adj1" fmla="val 21633"/>
              <a:gd name="adj2" fmla="val 25000"/>
              <a:gd name="adj3" fmla="val 25000"/>
              <a:gd name="adj4" fmla="val 359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lowchart: Process 8"/>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0" name="Flowchart: Process 9"/>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1" name="Flowchart: Process 10"/>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2" name="Flowchart: Process 11"/>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3" name="Flowchart: Process 12"/>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4" name="Flowchart: Process 13"/>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15" name="Callout: Line with Border and Accent Bar 14"/>
          <p:cNvSpPr/>
          <p:nvPr/>
        </p:nvSpPr>
        <p:spPr>
          <a:xfrm>
            <a:off x="9614725" y="1284582"/>
            <a:ext cx="2294965" cy="277906"/>
          </a:xfrm>
          <a:prstGeom prst="accentBorderCallout1">
            <a:avLst>
              <a:gd name="adj1" fmla="val 18750"/>
              <a:gd name="adj2" fmla="val -8333"/>
              <a:gd name="adj3" fmla="val 154435"/>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X </a:t>
            </a:r>
            <a:r>
              <a:rPr lang="en-US" sz="2400" b="1" dirty="0"/>
              <a:t>1.6</a:t>
            </a:r>
            <a:r>
              <a:rPr lang="en-US" dirty="0"/>
              <a:t> = 8</a:t>
            </a:r>
          </a:p>
        </p:txBody>
      </p:sp>
      <p:sp>
        <p:nvSpPr>
          <p:cNvPr id="16" name="Callout: Line with Border and Accent Bar 15"/>
          <p:cNvSpPr/>
          <p:nvPr/>
        </p:nvSpPr>
        <p:spPr>
          <a:xfrm>
            <a:off x="9614725" y="1747848"/>
            <a:ext cx="2294965" cy="277906"/>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X </a:t>
            </a:r>
            <a:r>
              <a:rPr lang="en-US" sz="2400" b="1" dirty="0"/>
              <a:t>1.3</a:t>
            </a:r>
            <a:r>
              <a:rPr lang="en-US" dirty="0"/>
              <a:t> = 4</a:t>
            </a:r>
          </a:p>
        </p:txBody>
      </p:sp>
      <p:sp>
        <p:nvSpPr>
          <p:cNvPr id="17" name="Callout: Line with Border and Accent Bar 16"/>
          <p:cNvSpPr/>
          <p:nvPr/>
        </p:nvSpPr>
        <p:spPr>
          <a:xfrm>
            <a:off x="9614724" y="2211114"/>
            <a:ext cx="2294966" cy="277906"/>
          </a:xfrm>
          <a:prstGeom prst="accentBorderCallout1">
            <a:avLst>
              <a:gd name="adj1" fmla="val 18750"/>
              <a:gd name="adj2" fmla="val -8333"/>
              <a:gd name="adj3" fmla="val 60887"/>
              <a:gd name="adj4" fmla="val -37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 X </a:t>
            </a:r>
            <a:r>
              <a:rPr lang="en-US" sz="2400" b="1" dirty="0"/>
              <a:t>1.25</a:t>
            </a:r>
            <a:r>
              <a:rPr lang="en-US" dirty="0"/>
              <a:t> = 10</a:t>
            </a:r>
          </a:p>
        </p:txBody>
      </p:sp>
    </p:spTree>
    <p:extLst>
      <p:ext uri="{BB962C8B-B14F-4D97-AF65-F5344CB8AC3E}">
        <p14:creationId xmlns:p14="http://schemas.microsoft.com/office/powerpoint/2010/main" val="3034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3: Ignoring Risks</a:t>
            </a:r>
          </a:p>
        </p:txBody>
      </p:sp>
      <p:sp>
        <p:nvSpPr>
          <p:cNvPr id="3" name="Content Placeholder 2"/>
          <p:cNvSpPr>
            <a:spLocks noGrp="1"/>
          </p:cNvSpPr>
          <p:nvPr>
            <p:ph idx="1"/>
          </p:nvPr>
        </p:nvSpPr>
        <p:spPr/>
        <p:txBody>
          <a:bodyPr/>
          <a:lstStyle/>
          <a:p>
            <a:r>
              <a:rPr lang="en-US" dirty="0"/>
              <a:t>Risk = Work that “might” need to be done but we don’t know yet</a:t>
            </a:r>
          </a:p>
          <a:p>
            <a:endParaRPr lang="en-US" dirty="0"/>
          </a:p>
          <a:p>
            <a:r>
              <a:rPr lang="en-US" dirty="0"/>
              <a:t>Some samples</a:t>
            </a:r>
          </a:p>
          <a:p>
            <a:pPr lvl="1"/>
            <a:r>
              <a:rPr lang="en-US" dirty="0"/>
              <a:t>Fails on Internet Explorer 6, or now Safari on phones</a:t>
            </a:r>
          </a:p>
          <a:p>
            <a:pPr lvl="1"/>
            <a:r>
              <a:rPr lang="en-US" dirty="0"/>
              <a:t>Fails performance testing under load, or uses too much memory</a:t>
            </a:r>
          </a:p>
          <a:p>
            <a:pPr lvl="1"/>
            <a:r>
              <a:rPr lang="en-US" dirty="0"/>
              <a:t>CSS alignment issues with German text translations, things wrap</a:t>
            </a:r>
          </a:p>
          <a:p>
            <a:pPr lvl="1"/>
            <a:r>
              <a:rPr lang="en-US" dirty="0"/>
              <a:t>Production network security blocks traffic, awaiting vendor to fix</a:t>
            </a:r>
          </a:p>
          <a:p>
            <a:pPr lvl="1"/>
            <a:r>
              <a:rPr lang="en-US" dirty="0"/>
              <a:t>Fails on real customer data (we designed for 50 items, they have 500)</a:t>
            </a:r>
          </a:p>
        </p:txBody>
      </p:sp>
      <p:sp>
        <p:nvSpPr>
          <p:cNvPr id="4" name="Footer Placeholder 3"/>
          <p:cNvSpPr>
            <a:spLocks noGrp="1"/>
          </p:cNvSpPr>
          <p:nvPr>
            <p:ph type="ftr" sz="quarter" idx="11"/>
          </p:nvPr>
        </p:nvSpPr>
        <p:spPr/>
        <p:txBody>
          <a:bodyPr/>
          <a:lstStyle/>
          <a:p>
            <a:r>
              <a:rPr lang="en-US"/>
              <a:t>@t_magennis</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3091476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@t_magennis</a:t>
            </a:r>
          </a:p>
        </p:txBody>
      </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88" y="4704114"/>
            <a:ext cx="6861912" cy="1607031"/>
          </a:xfrm>
          <a:prstGeom prst="rect">
            <a:avLst/>
          </a:prstGeom>
        </p:spPr>
      </p:pic>
      <p:pic>
        <p:nvPicPr>
          <p:cNvPr id="15" name="Picture 14" descr="Screen Clipping"/>
          <p:cNvPicPr>
            <a:picLocks noChangeAspect="1"/>
          </p:cNvPicPr>
          <p:nvPr/>
        </p:nvPicPr>
        <p:blipFill rotWithShape="1">
          <a:blip r:embed="rId3">
            <a:extLst>
              <a:ext uri="{28A0092B-C50C-407E-A947-70E740481C1C}">
                <a14:useLocalDpi xmlns:a14="http://schemas.microsoft.com/office/drawing/2010/main" val="0"/>
              </a:ext>
            </a:extLst>
          </a:blip>
          <a:srcRect r="21114" b="11395"/>
          <a:stretch/>
        </p:blipFill>
        <p:spPr>
          <a:xfrm>
            <a:off x="5696057" y="2464024"/>
            <a:ext cx="6401403" cy="14082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911" y="2193641"/>
            <a:ext cx="4699516" cy="2124161"/>
          </a:xfrm>
          <a:prstGeom prst="rect">
            <a:avLst/>
          </a:prstGeom>
        </p:spPr>
      </p:pic>
      <p:sp>
        <p:nvSpPr>
          <p:cNvPr id="18" name="TextBox 17"/>
          <p:cNvSpPr txBox="1"/>
          <p:nvPr/>
        </p:nvSpPr>
        <p:spPr>
          <a:xfrm>
            <a:off x="7119266" y="768793"/>
            <a:ext cx="2627451" cy="954107"/>
          </a:xfrm>
          <a:prstGeom prst="rect">
            <a:avLst/>
          </a:prstGeom>
          <a:noFill/>
        </p:spPr>
        <p:txBody>
          <a:bodyPr wrap="none" rtlCol="0">
            <a:spAutoFit/>
          </a:bodyPr>
          <a:lstStyle/>
          <a:p>
            <a:r>
              <a:rPr lang="en-US" sz="2800" b="1" dirty="0">
                <a:solidFill>
                  <a:schemeClr val="accent6"/>
                </a:solidFill>
              </a:rPr>
              <a:t>WITH </a:t>
            </a:r>
            <a:br>
              <a:rPr lang="en-US" sz="2800" b="1" dirty="0">
                <a:solidFill>
                  <a:schemeClr val="accent6"/>
                </a:solidFill>
              </a:rPr>
            </a:br>
            <a:r>
              <a:rPr lang="en-US" sz="2800" b="1" dirty="0">
                <a:solidFill>
                  <a:schemeClr val="accent6"/>
                </a:solidFill>
              </a:rPr>
              <a:t>RISKS INCLUDED</a:t>
            </a:r>
          </a:p>
        </p:txBody>
      </p:sp>
      <p:cxnSp>
        <p:nvCxnSpPr>
          <p:cNvPr id="19" name="Straight Connector 18"/>
          <p:cNvCxnSpPr>
            <a:cxnSpLocks/>
          </p:cNvCxnSpPr>
          <p:nvPr/>
        </p:nvCxnSpPr>
        <p:spPr>
          <a:xfrm>
            <a:off x="3375418" y="1792941"/>
            <a:ext cx="0" cy="4854431"/>
          </a:xfrm>
          <a:prstGeom prst="line">
            <a:avLst/>
          </a:prstGeom>
          <a:ln w="57150">
            <a:solidFill>
              <a:schemeClr val="accent2"/>
            </a:solidFill>
          </a:ln>
        </p:spPr>
        <p:style>
          <a:lnRef idx="3">
            <a:schemeClr val="accent2"/>
          </a:lnRef>
          <a:fillRef idx="0">
            <a:schemeClr val="accent2"/>
          </a:fillRef>
          <a:effectRef idx="2">
            <a:schemeClr val="accent2"/>
          </a:effectRef>
          <a:fontRef idx="minor">
            <a:schemeClr val="tx1"/>
          </a:fontRef>
        </p:style>
      </p:cxnSp>
      <p:cxnSp>
        <p:nvCxnSpPr>
          <p:cNvPr id="22" name="Straight Connector 21"/>
          <p:cNvCxnSpPr>
            <a:cxnSpLocks/>
          </p:cNvCxnSpPr>
          <p:nvPr/>
        </p:nvCxnSpPr>
        <p:spPr>
          <a:xfrm>
            <a:off x="5213202" y="1730188"/>
            <a:ext cx="0" cy="4917184"/>
          </a:xfrm>
          <a:prstGeom prst="line">
            <a:avLst/>
          </a:prstGeom>
          <a:ln w="57150">
            <a:solidFill>
              <a:schemeClr val="accent6"/>
            </a:solidFill>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2799498" y="814960"/>
            <a:ext cx="1930850" cy="861774"/>
          </a:xfrm>
          <a:prstGeom prst="rect">
            <a:avLst/>
          </a:prstGeom>
          <a:noFill/>
        </p:spPr>
        <p:txBody>
          <a:bodyPr wrap="none" rtlCol="0">
            <a:spAutoFit/>
          </a:bodyPr>
          <a:lstStyle/>
          <a:p>
            <a:r>
              <a:rPr lang="en-US" sz="3200" b="1" dirty="0">
                <a:solidFill>
                  <a:schemeClr val="accent2"/>
                </a:solidFill>
              </a:rPr>
              <a:t>27</a:t>
            </a:r>
            <a:r>
              <a:rPr lang="en-US" sz="3200" b="1" baseline="30000" dirty="0">
                <a:solidFill>
                  <a:schemeClr val="accent2"/>
                </a:solidFill>
              </a:rPr>
              <a:t>th</a:t>
            </a:r>
            <a:r>
              <a:rPr lang="en-US" sz="3200" b="1" dirty="0">
                <a:solidFill>
                  <a:schemeClr val="accent2"/>
                </a:solidFill>
              </a:rPr>
              <a:t> May </a:t>
            </a:r>
            <a:br>
              <a:rPr lang="en-US" b="1" dirty="0">
                <a:solidFill>
                  <a:schemeClr val="accent2"/>
                </a:solidFill>
              </a:rPr>
            </a:br>
            <a:r>
              <a:rPr lang="en-US" b="1" dirty="0">
                <a:solidFill>
                  <a:schemeClr val="accent2"/>
                </a:solidFill>
              </a:rPr>
              <a:t>(highest late June)</a:t>
            </a:r>
          </a:p>
        </p:txBody>
      </p:sp>
      <p:sp>
        <p:nvSpPr>
          <p:cNvPr id="26" name="TextBox 25"/>
          <p:cNvSpPr txBox="1"/>
          <p:nvPr/>
        </p:nvSpPr>
        <p:spPr>
          <a:xfrm>
            <a:off x="4847810" y="808473"/>
            <a:ext cx="2271456" cy="861774"/>
          </a:xfrm>
          <a:prstGeom prst="rect">
            <a:avLst/>
          </a:prstGeom>
          <a:noFill/>
        </p:spPr>
        <p:txBody>
          <a:bodyPr wrap="none" rtlCol="0">
            <a:spAutoFit/>
          </a:bodyPr>
          <a:lstStyle/>
          <a:p>
            <a:r>
              <a:rPr lang="en-US" sz="3200" b="1" dirty="0">
                <a:solidFill>
                  <a:schemeClr val="accent6"/>
                </a:solidFill>
              </a:rPr>
              <a:t>24</a:t>
            </a:r>
            <a:r>
              <a:rPr lang="en-US" sz="3200" b="1" baseline="30000" dirty="0">
                <a:solidFill>
                  <a:schemeClr val="accent6"/>
                </a:solidFill>
              </a:rPr>
              <a:t>th</a:t>
            </a:r>
            <a:r>
              <a:rPr lang="en-US" sz="3200" b="1" dirty="0">
                <a:solidFill>
                  <a:schemeClr val="accent6"/>
                </a:solidFill>
              </a:rPr>
              <a:t> June </a:t>
            </a:r>
            <a:br>
              <a:rPr lang="en-US" b="1" dirty="0">
                <a:solidFill>
                  <a:schemeClr val="accent6"/>
                </a:solidFill>
              </a:rPr>
            </a:br>
            <a:r>
              <a:rPr lang="en-US" b="1" dirty="0">
                <a:solidFill>
                  <a:schemeClr val="accent6"/>
                </a:solidFill>
              </a:rPr>
              <a:t>(highest early August)</a:t>
            </a:r>
          </a:p>
        </p:txBody>
      </p:sp>
      <p:sp>
        <p:nvSpPr>
          <p:cNvPr id="30" name="TextBox 29"/>
          <p:cNvSpPr txBox="1"/>
          <p:nvPr/>
        </p:nvSpPr>
        <p:spPr>
          <a:xfrm>
            <a:off x="113316" y="808473"/>
            <a:ext cx="2627451" cy="954107"/>
          </a:xfrm>
          <a:prstGeom prst="rect">
            <a:avLst/>
          </a:prstGeom>
          <a:noFill/>
        </p:spPr>
        <p:txBody>
          <a:bodyPr wrap="none" rtlCol="0">
            <a:spAutoFit/>
          </a:bodyPr>
          <a:lstStyle/>
          <a:p>
            <a:r>
              <a:rPr lang="en-US" sz="2800" b="1" dirty="0">
                <a:solidFill>
                  <a:schemeClr val="accent2"/>
                </a:solidFill>
              </a:rPr>
              <a:t>WITHOUT </a:t>
            </a:r>
            <a:br>
              <a:rPr lang="en-US" sz="2800" b="1" dirty="0">
                <a:solidFill>
                  <a:schemeClr val="accent2"/>
                </a:solidFill>
              </a:rPr>
            </a:br>
            <a:r>
              <a:rPr lang="en-US" sz="2800" b="1" dirty="0">
                <a:solidFill>
                  <a:schemeClr val="accent2"/>
                </a:solidFill>
              </a:rPr>
              <a:t>RISKS INCLUDED</a:t>
            </a:r>
          </a:p>
        </p:txBody>
      </p:sp>
      <p:sp>
        <p:nvSpPr>
          <p:cNvPr id="34" name="Flowchart: Process 33"/>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35" name="Flowchart: Process 34"/>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36" name="Flowchart: Process 35"/>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37" name="Flowchart: Process 36"/>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38" name="Flowchart: Process 37"/>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39" name="Flowchart: Process 38"/>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2" name="TextBox 1"/>
          <p:cNvSpPr txBox="1"/>
          <p:nvPr/>
        </p:nvSpPr>
        <p:spPr>
          <a:xfrm>
            <a:off x="9910261" y="5720000"/>
            <a:ext cx="2003398" cy="646331"/>
          </a:xfrm>
          <a:prstGeom prst="rect">
            <a:avLst/>
          </a:prstGeom>
          <a:noFill/>
        </p:spPr>
        <p:txBody>
          <a:bodyPr wrap="square" rtlCol="0">
            <a:spAutoFit/>
          </a:bodyPr>
          <a:lstStyle/>
          <a:p>
            <a:r>
              <a:rPr lang="en-US" dirty="0"/>
              <a:t>Forecasts shown at 85</a:t>
            </a:r>
            <a:r>
              <a:rPr lang="en-US" baseline="30000" dirty="0"/>
              <a:t>th</a:t>
            </a:r>
            <a:r>
              <a:rPr lang="en-US" dirty="0"/>
              <a:t> Percentile</a:t>
            </a:r>
          </a:p>
        </p:txBody>
      </p:sp>
    </p:spTree>
    <p:extLst>
      <p:ext uri="{BB962C8B-B14F-4D97-AF65-F5344CB8AC3E}">
        <p14:creationId xmlns:p14="http://schemas.microsoft.com/office/powerpoint/2010/main" val="180706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of All Fails: High System Utilization</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@t_magennis</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pic>
        <p:nvPicPr>
          <p:cNvPr id="11" name="Picture 10"/>
          <p:cNvPicPr>
            <a:picLocks noChangeAspect="1"/>
          </p:cNvPicPr>
          <p:nvPr/>
        </p:nvPicPr>
        <p:blipFill>
          <a:blip r:embed="rId2"/>
          <a:stretch>
            <a:fillRect/>
          </a:stretch>
        </p:blipFill>
        <p:spPr>
          <a:xfrm>
            <a:off x="6511036" y="1690688"/>
            <a:ext cx="5499989" cy="3493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2" descr="http://www.heapsoffun.com/pictures/20120227/funny_way_to_beat_traffic_jam_m1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66" y="1690688"/>
            <a:ext cx="5853811" cy="35290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3" name="TextBox 12"/>
          <p:cNvSpPr txBox="1"/>
          <p:nvPr/>
        </p:nvSpPr>
        <p:spPr>
          <a:xfrm>
            <a:off x="1442123" y="5574885"/>
            <a:ext cx="8762999" cy="523220"/>
          </a:xfrm>
          <a:prstGeom prst="rect">
            <a:avLst/>
          </a:prstGeom>
          <a:noFill/>
        </p:spPr>
        <p:txBody>
          <a:bodyPr wrap="square" rtlCol="0">
            <a:spAutoFit/>
          </a:bodyPr>
          <a:lstStyle/>
          <a:p>
            <a:pPr algn="ctr"/>
            <a:r>
              <a:rPr lang="en-US" sz="2800" b="1" dirty="0"/>
              <a:t>Can’t forecast high utilization systems using item size…</a:t>
            </a:r>
          </a:p>
        </p:txBody>
      </p:sp>
    </p:spTree>
    <p:extLst>
      <p:ext uri="{BB962C8B-B14F-4D97-AF65-F5344CB8AC3E}">
        <p14:creationId xmlns:p14="http://schemas.microsoft.com/office/powerpoint/2010/main" val="174952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199E140-8859-4C0F-9805-F7FB3BD7F1C1}"/>
              </a:ext>
            </a:extLst>
          </p:cNvPr>
          <p:cNvPicPr>
            <a:picLocks noChangeAspect="1"/>
          </p:cNvPicPr>
          <p:nvPr/>
        </p:nvPicPr>
        <p:blipFill rotWithShape="1">
          <a:blip r:embed="rId2"/>
          <a:srcRect l="-1" r="67520" b="77265"/>
          <a:stretch/>
        </p:blipFill>
        <p:spPr>
          <a:xfrm>
            <a:off x="329448" y="633559"/>
            <a:ext cx="5306947" cy="2750273"/>
          </a:xfrm>
          <a:prstGeom prst="rect">
            <a:avLst/>
          </a:prstGeom>
        </p:spPr>
      </p:pic>
      <p:sp>
        <p:nvSpPr>
          <p:cNvPr id="4" name="Footer Placeholder 3"/>
          <p:cNvSpPr>
            <a:spLocks noGrp="1"/>
          </p:cNvSpPr>
          <p:nvPr>
            <p:ph type="ftr" sz="quarter" idx="11"/>
          </p:nvPr>
        </p:nvSpPr>
        <p:spPr/>
        <p:txBody>
          <a:bodyPr/>
          <a:lstStyle/>
          <a:p>
            <a:r>
              <a:rPr lang="en-US" dirty="0"/>
              <a:t>@</a:t>
            </a:r>
            <a:r>
              <a:rPr lang="en-US" dirty="0" err="1"/>
              <a:t>t_magennis</a:t>
            </a:r>
            <a:endParaRPr lang="en-US" dirty="0"/>
          </a:p>
        </p:txBody>
      </p:sp>
      <p:sp>
        <p:nvSpPr>
          <p:cNvPr id="3" name="Content Placeholder 2"/>
          <p:cNvSpPr>
            <a:spLocks noGrp="1"/>
          </p:cNvSpPr>
          <p:nvPr>
            <p:ph idx="4294967295"/>
          </p:nvPr>
        </p:nvSpPr>
        <p:spPr>
          <a:xfrm>
            <a:off x="0" y="1825625"/>
            <a:ext cx="10515600" cy="4351338"/>
          </a:xfrm>
        </p:spPr>
        <p:txBody>
          <a:bodyPr/>
          <a:lstStyle/>
          <a:p>
            <a:pPr marL="0" indent="0">
              <a:buNone/>
            </a:pPr>
            <a:endParaRPr lang="en-US" dirty="0"/>
          </a:p>
          <a:p>
            <a:endParaRPr lang="en-US" dirty="0"/>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pic>
        <p:nvPicPr>
          <p:cNvPr id="15" name="Picture 14">
            <a:extLst>
              <a:ext uri="{FF2B5EF4-FFF2-40B4-BE49-F238E27FC236}">
                <a16:creationId xmlns:a16="http://schemas.microsoft.com/office/drawing/2014/main" id="{6AEB8A47-1AE5-4340-857C-3F785411259C}"/>
              </a:ext>
            </a:extLst>
          </p:cNvPr>
          <p:cNvPicPr>
            <a:picLocks noChangeAspect="1"/>
          </p:cNvPicPr>
          <p:nvPr/>
        </p:nvPicPr>
        <p:blipFill rotWithShape="1">
          <a:blip r:embed="rId2"/>
          <a:srcRect l="24122" t="26800" b="9593"/>
          <a:stretch/>
        </p:blipFill>
        <p:spPr>
          <a:xfrm>
            <a:off x="5742304" y="633559"/>
            <a:ext cx="6306366" cy="3914057"/>
          </a:xfrm>
          <a:prstGeom prst="rect">
            <a:avLst/>
          </a:prstGeom>
        </p:spPr>
      </p:pic>
      <p:pic>
        <p:nvPicPr>
          <p:cNvPr id="16" name="Picture 15">
            <a:extLst>
              <a:ext uri="{FF2B5EF4-FFF2-40B4-BE49-F238E27FC236}">
                <a16:creationId xmlns:a16="http://schemas.microsoft.com/office/drawing/2014/main" id="{E9129567-5BCA-4464-AADE-D681D8B1E28D}"/>
              </a:ext>
            </a:extLst>
          </p:cNvPr>
          <p:cNvPicPr>
            <a:picLocks noChangeAspect="1"/>
          </p:cNvPicPr>
          <p:nvPr/>
        </p:nvPicPr>
        <p:blipFill rotWithShape="1">
          <a:blip r:embed="rId2"/>
          <a:srcRect t="87839" r="68615"/>
          <a:stretch/>
        </p:blipFill>
        <p:spPr>
          <a:xfrm>
            <a:off x="329447" y="3987946"/>
            <a:ext cx="5319543" cy="1526053"/>
          </a:xfrm>
          <a:prstGeom prst="rect">
            <a:avLst/>
          </a:prstGeom>
        </p:spPr>
      </p:pic>
      <p:sp>
        <p:nvSpPr>
          <p:cNvPr id="17" name="TextBox 16">
            <a:extLst>
              <a:ext uri="{FF2B5EF4-FFF2-40B4-BE49-F238E27FC236}">
                <a16:creationId xmlns:a16="http://schemas.microsoft.com/office/drawing/2014/main" id="{B5D69964-E488-49FF-8B31-C98A1716AF5C}"/>
              </a:ext>
            </a:extLst>
          </p:cNvPr>
          <p:cNvSpPr txBox="1"/>
          <p:nvPr/>
        </p:nvSpPr>
        <p:spPr>
          <a:xfrm>
            <a:off x="1288052" y="5653743"/>
            <a:ext cx="9994083" cy="523220"/>
          </a:xfrm>
          <a:prstGeom prst="rect">
            <a:avLst/>
          </a:prstGeom>
          <a:noFill/>
        </p:spPr>
        <p:txBody>
          <a:bodyPr wrap="none" rtlCol="0">
            <a:spAutoFit/>
          </a:bodyPr>
          <a:lstStyle/>
          <a:p>
            <a:r>
              <a:rPr lang="en-US" sz="2800" dirty="0"/>
              <a:t>Arrival Time Variation AND Service Time Variation Equally Impactful</a:t>
            </a:r>
          </a:p>
        </p:txBody>
      </p:sp>
      <p:sp>
        <p:nvSpPr>
          <p:cNvPr id="18" name="TextBox 17">
            <a:extLst>
              <a:ext uri="{FF2B5EF4-FFF2-40B4-BE49-F238E27FC236}">
                <a16:creationId xmlns:a16="http://schemas.microsoft.com/office/drawing/2014/main" id="{418C37CD-2EAC-4566-B7AE-276A2B0C0500}"/>
              </a:ext>
            </a:extLst>
          </p:cNvPr>
          <p:cNvSpPr txBox="1"/>
          <p:nvPr/>
        </p:nvSpPr>
        <p:spPr>
          <a:xfrm>
            <a:off x="6444336" y="4732607"/>
            <a:ext cx="4837799" cy="369332"/>
          </a:xfrm>
          <a:prstGeom prst="rect">
            <a:avLst/>
          </a:prstGeom>
          <a:noFill/>
        </p:spPr>
        <p:txBody>
          <a:bodyPr wrap="none" rtlCol="0">
            <a:spAutoFit/>
          </a:bodyPr>
          <a:lstStyle/>
          <a:p>
            <a:r>
              <a:rPr lang="en-US" dirty="0"/>
              <a:t>Action: Experiment with “</a:t>
            </a:r>
            <a:r>
              <a:rPr lang="en-US" dirty="0" err="1"/>
              <a:t>Kingmans</a:t>
            </a:r>
            <a:r>
              <a:rPr lang="en-US" dirty="0"/>
              <a:t> Formula.xlsx”</a:t>
            </a:r>
          </a:p>
        </p:txBody>
      </p:sp>
      <p:sp>
        <p:nvSpPr>
          <p:cNvPr id="19" name="TextBox 18">
            <a:extLst>
              <a:ext uri="{FF2B5EF4-FFF2-40B4-BE49-F238E27FC236}">
                <a16:creationId xmlns:a16="http://schemas.microsoft.com/office/drawing/2014/main" id="{C87BD527-049B-4FA1-AFC4-825BAE52265C}"/>
              </a:ext>
            </a:extLst>
          </p:cNvPr>
          <p:cNvSpPr txBox="1"/>
          <p:nvPr/>
        </p:nvSpPr>
        <p:spPr>
          <a:xfrm>
            <a:off x="7138042" y="775217"/>
            <a:ext cx="3663567" cy="954107"/>
          </a:xfrm>
          <a:prstGeom prst="rect">
            <a:avLst/>
          </a:prstGeom>
          <a:solidFill>
            <a:schemeClr val="bg1"/>
          </a:solidFill>
        </p:spPr>
        <p:txBody>
          <a:bodyPr wrap="none" rtlCol="0">
            <a:spAutoFit/>
          </a:bodyPr>
          <a:lstStyle/>
          <a:p>
            <a:r>
              <a:rPr lang="en-US" sz="2800" dirty="0"/>
              <a:t>Estimated Wait Time (y)</a:t>
            </a:r>
          </a:p>
          <a:p>
            <a:r>
              <a:rPr lang="en-US" sz="2800" dirty="0"/>
              <a:t>At Utilization % (x)</a:t>
            </a:r>
          </a:p>
        </p:txBody>
      </p:sp>
      <p:sp>
        <p:nvSpPr>
          <p:cNvPr id="2" name="Oval 1">
            <a:extLst>
              <a:ext uri="{FF2B5EF4-FFF2-40B4-BE49-F238E27FC236}">
                <a16:creationId xmlns:a16="http://schemas.microsoft.com/office/drawing/2014/main" id="{51992D05-56CD-49C5-B81A-2DE2EF4C1D48}"/>
              </a:ext>
            </a:extLst>
          </p:cNvPr>
          <p:cNvSpPr/>
          <p:nvPr/>
        </p:nvSpPr>
        <p:spPr>
          <a:xfrm>
            <a:off x="3426488" y="4547616"/>
            <a:ext cx="1467059" cy="523220"/>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786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nvPr>
        </p:nvGraphicFramePr>
        <p:xfrm>
          <a:off x="148654" y="469103"/>
          <a:ext cx="12029812" cy="619107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096676" y="699036"/>
            <a:ext cx="4764189" cy="461665"/>
          </a:xfrm>
          <a:prstGeom prst="rect">
            <a:avLst/>
          </a:prstGeom>
          <a:noFill/>
        </p:spPr>
        <p:txBody>
          <a:bodyPr wrap="none" rtlCol="0">
            <a:spAutoFit/>
          </a:bodyPr>
          <a:lstStyle/>
          <a:p>
            <a:r>
              <a:rPr lang="en-US" sz="2400" dirty="0"/>
              <a:t>Throughput per week for 100 teams</a:t>
            </a:r>
          </a:p>
        </p:txBody>
      </p:sp>
      <p:cxnSp>
        <p:nvCxnSpPr>
          <p:cNvPr id="6" name="Straight Connector 5">
            <a:extLst>
              <a:ext uri="{FF2B5EF4-FFF2-40B4-BE49-F238E27FC236}">
                <a16:creationId xmlns:a16="http://schemas.microsoft.com/office/drawing/2014/main" id="{B723F914-7D30-4218-AFA0-2D98225B35CB}"/>
              </a:ext>
            </a:extLst>
          </p:cNvPr>
          <p:cNvCxnSpPr/>
          <p:nvPr/>
        </p:nvCxnSpPr>
        <p:spPr>
          <a:xfrm>
            <a:off x="4211993" y="3108960"/>
            <a:ext cx="1298791" cy="69494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986E940-D646-4463-A33E-B11237128330}"/>
              </a:ext>
            </a:extLst>
          </p:cNvPr>
          <p:cNvCxnSpPr>
            <a:cxnSpLocks/>
          </p:cNvCxnSpPr>
          <p:nvPr/>
        </p:nvCxnSpPr>
        <p:spPr>
          <a:xfrm flipV="1">
            <a:off x="2826802" y="3456432"/>
            <a:ext cx="1303938" cy="64008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565DA9-D98A-4CA7-81A0-05B3E9739B04}"/>
              </a:ext>
            </a:extLst>
          </p:cNvPr>
          <p:cNvCxnSpPr>
            <a:cxnSpLocks/>
          </p:cNvCxnSpPr>
          <p:nvPr/>
        </p:nvCxnSpPr>
        <p:spPr>
          <a:xfrm flipV="1">
            <a:off x="6437171" y="2645664"/>
            <a:ext cx="1426669" cy="56526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61A927-1CED-4849-8384-B6E7B45C44E5}"/>
              </a:ext>
            </a:extLst>
          </p:cNvPr>
          <p:cNvCxnSpPr>
            <a:cxnSpLocks/>
          </p:cNvCxnSpPr>
          <p:nvPr/>
        </p:nvCxnSpPr>
        <p:spPr>
          <a:xfrm flipV="1">
            <a:off x="8076892" y="2060448"/>
            <a:ext cx="1079300" cy="678522"/>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1F71D6-961B-4272-9D0B-DC4BBC8FDC09}"/>
              </a:ext>
            </a:extLst>
          </p:cNvPr>
          <p:cNvCxnSpPr>
            <a:cxnSpLocks/>
          </p:cNvCxnSpPr>
          <p:nvPr/>
        </p:nvCxnSpPr>
        <p:spPr>
          <a:xfrm flipV="1">
            <a:off x="9204083" y="2060448"/>
            <a:ext cx="713335" cy="41241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24A143-44ED-42A5-B076-BA8CCCECC8F2}"/>
              </a:ext>
            </a:extLst>
          </p:cNvPr>
          <p:cNvCxnSpPr>
            <a:cxnSpLocks/>
          </p:cNvCxnSpPr>
          <p:nvPr/>
        </p:nvCxnSpPr>
        <p:spPr>
          <a:xfrm>
            <a:off x="5854759" y="3117068"/>
            <a:ext cx="582412" cy="33936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9A3A92-FC38-4E37-AE45-5C634111DD7C}"/>
              </a:ext>
            </a:extLst>
          </p:cNvPr>
          <p:cNvCxnSpPr>
            <a:cxnSpLocks/>
          </p:cNvCxnSpPr>
          <p:nvPr/>
        </p:nvCxnSpPr>
        <p:spPr>
          <a:xfrm flipV="1">
            <a:off x="1248446" y="3803904"/>
            <a:ext cx="1497103" cy="64008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A3684FC-E82A-4F04-9FCD-A06A624011EB}"/>
              </a:ext>
            </a:extLst>
          </p:cNvPr>
          <p:cNvCxnSpPr>
            <a:cxnSpLocks/>
          </p:cNvCxnSpPr>
          <p:nvPr/>
        </p:nvCxnSpPr>
        <p:spPr>
          <a:xfrm flipV="1">
            <a:off x="10441213" y="1595718"/>
            <a:ext cx="1087399" cy="80399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465EFC-9C30-4969-AAEA-B3479D82752C}"/>
              </a:ext>
            </a:extLst>
          </p:cNvPr>
          <p:cNvCxnSpPr>
            <a:cxnSpLocks/>
          </p:cNvCxnSpPr>
          <p:nvPr/>
        </p:nvCxnSpPr>
        <p:spPr>
          <a:xfrm>
            <a:off x="5387788" y="3944471"/>
            <a:ext cx="206188" cy="132677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0BA619C-D118-4FE8-BD30-A13668FDDB0E}"/>
              </a:ext>
            </a:extLst>
          </p:cNvPr>
          <p:cNvCxnSpPr>
            <a:cxnSpLocks/>
          </p:cNvCxnSpPr>
          <p:nvPr/>
        </p:nvCxnSpPr>
        <p:spPr>
          <a:xfrm>
            <a:off x="10031506" y="2330824"/>
            <a:ext cx="161365" cy="2788023"/>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475CA2-E126-49F3-B332-08A79ACEB5EC}"/>
              </a:ext>
            </a:extLst>
          </p:cNvPr>
          <p:cNvCxnSpPr>
            <a:cxnSpLocks/>
          </p:cNvCxnSpPr>
          <p:nvPr/>
        </p:nvCxnSpPr>
        <p:spPr>
          <a:xfrm flipH="1">
            <a:off x="10273553" y="2563906"/>
            <a:ext cx="71718" cy="231289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C0D7996-17CC-4703-B351-40B43DD6CAB9}"/>
              </a:ext>
            </a:extLst>
          </p:cNvPr>
          <p:cNvCxnSpPr>
            <a:cxnSpLocks/>
          </p:cNvCxnSpPr>
          <p:nvPr/>
        </p:nvCxnSpPr>
        <p:spPr>
          <a:xfrm flipH="1">
            <a:off x="5660073" y="3108960"/>
            <a:ext cx="137642" cy="1830593"/>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Flowchart: Process 18">
            <a:extLst>
              <a:ext uri="{FF2B5EF4-FFF2-40B4-BE49-F238E27FC236}">
                <a16:creationId xmlns:a16="http://schemas.microsoft.com/office/drawing/2014/main" id="{D7876A1F-92BB-431B-85C8-61A600210DA7}"/>
              </a:ext>
            </a:extLst>
          </p:cNvPr>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23" name="Flowchart: Process 22">
            <a:extLst>
              <a:ext uri="{FF2B5EF4-FFF2-40B4-BE49-F238E27FC236}">
                <a16:creationId xmlns:a16="http://schemas.microsoft.com/office/drawing/2014/main" id="{BBFAB424-D206-4FD5-909F-649025D9F204}"/>
              </a:ext>
            </a:extLst>
          </p:cNvPr>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25" name="Flowchart: Process 24">
            <a:extLst>
              <a:ext uri="{FF2B5EF4-FFF2-40B4-BE49-F238E27FC236}">
                <a16:creationId xmlns:a16="http://schemas.microsoft.com/office/drawing/2014/main" id="{F3B7622A-FF4A-4E2A-B5D1-902A1FEA4F8A}"/>
              </a:ext>
            </a:extLst>
          </p:cNvPr>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26" name="Flowchart: Process 25">
            <a:extLst>
              <a:ext uri="{FF2B5EF4-FFF2-40B4-BE49-F238E27FC236}">
                <a16:creationId xmlns:a16="http://schemas.microsoft.com/office/drawing/2014/main" id="{6CB9B4AD-DD98-43A4-9CAA-A78BB7B1B972}"/>
              </a:ext>
            </a:extLst>
          </p:cNvPr>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27" name="Flowchart: Process 26">
            <a:extLst>
              <a:ext uri="{FF2B5EF4-FFF2-40B4-BE49-F238E27FC236}">
                <a16:creationId xmlns:a16="http://schemas.microsoft.com/office/drawing/2014/main" id="{6C7CE12C-E49D-4041-A7A8-864D0F60FD1B}"/>
              </a:ext>
            </a:extLst>
          </p:cNvPr>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28" name="Flowchart: Process 27">
            <a:extLst>
              <a:ext uri="{FF2B5EF4-FFF2-40B4-BE49-F238E27FC236}">
                <a16:creationId xmlns:a16="http://schemas.microsoft.com/office/drawing/2014/main" id="{2DC7E8CE-209B-45F1-9C57-DBC35943A02A}"/>
              </a:ext>
            </a:extLst>
          </p:cNvPr>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29" name="Rectangle 28">
            <a:extLst>
              <a:ext uri="{FF2B5EF4-FFF2-40B4-BE49-F238E27FC236}">
                <a16:creationId xmlns:a16="http://schemas.microsoft.com/office/drawing/2014/main" id="{C7A85D19-5D36-4475-B8E5-DD95B6167906}"/>
              </a:ext>
            </a:extLst>
          </p:cNvPr>
          <p:cNvSpPr/>
          <p:nvPr/>
        </p:nvSpPr>
        <p:spPr>
          <a:xfrm>
            <a:off x="1090570" y="1456532"/>
            <a:ext cx="3472465"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NOTHING you can estimate poorly will be as DAMAGING as a bad process or poor management policy</a:t>
            </a:r>
          </a:p>
        </p:txBody>
      </p:sp>
    </p:spTree>
    <p:extLst>
      <p:ext uri="{BB962C8B-B14F-4D97-AF65-F5344CB8AC3E}">
        <p14:creationId xmlns:p14="http://schemas.microsoft.com/office/powerpoint/2010/main" val="11900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78122" y="524721"/>
            <a:ext cx="6158161" cy="461665"/>
          </a:xfrm>
          <a:prstGeom prst="rect">
            <a:avLst/>
          </a:prstGeom>
          <a:noFill/>
        </p:spPr>
        <p:txBody>
          <a:bodyPr wrap="none" rtlCol="0">
            <a:spAutoFit/>
          </a:bodyPr>
          <a:lstStyle/>
          <a:p>
            <a:r>
              <a:rPr lang="en-US" sz="2400" dirty="0"/>
              <a:t>Cumulative Throughput per week for 100 teams</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8" name="Flowchart: Process 7"/>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9" name="Flowchart: Process 8"/>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0" name="Flowchart: Process 9"/>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1" name="Flowchart: Process 10"/>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2" name="Flowchart: Process 11"/>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graphicFrame>
        <p:nvGraphicFramePr>
          <p:cNvPr id="14" name="Chart 13">
            <a:extLst>
              <a:ext uri="{FF2B5EF4-FFF2-40B4-BE49-F238E27FC236}">
                <a16:creationId xmlns:a16="http://schemas.microsoft.com/office/drawing/2014/main" id="{92DDD4A5-B88C-474B-8EE0-98C7EE001570}"/>
              </a:ext>
            </a:extLst>
          </p:cNvPr>
          <p:cNvGraphicFramePr>
            <a:graphicFrameLocks/>
          </p:cNvGraphicFramePr>
          <p:nvPr>
            <p:extLst>
              <p:ext uri="{D42A27DB-BD31-4B8C-83A1-F6EECF244321}">
                <p14:modId xmlns:p14="http://schemas.microsoft.com/office/powerpoint/2010/main" val="3728733827"/>
              </p:ext>
            </p:extLst>
          </p:nvPr>
        </p:nvGraphicFramePr>
        <p:xfrm>
          <a:off x="482223" y="472336"/>
          <a:ext cx="10730474" cy="6250288"/>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a:extLst>
              <a:ext uri="{FF2B5EF4-FFF2-40B4-BE49-F238E27FC236}">
                <a16:creationId xmlns:a16="http://schemas.microsoft.com/office/drawing/2014/main" id="{5ECF5428-4CFF-4581-95A5-19B98B9B9274}"/>
              </a:ext>
            </a:extLst>
          </p:cNvPr>
          <p:cNvSpPr/>
          <p:nvPr/>
        </p:nvSpPr>
        <p:spPr>
          <a:xfrm>
            <a:off x="4367220" y="4166674"/>
            <a:ext cx="1463040" cy="1255776"/>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C867F2-9B07-4D07-951F-E683C7CE8193}"/>
              </a:ext>
            </a:extLst>
          </p:cNvPr>
          <p:cNvSpPr/>
          <p:nvPr/>
        </p:nvSpPr>
        <p:spPr>
          <a:xfrm>
            <a:off x="8515813" y="2173708"/>
            <a:ext cx="1463040" cy="1255776"/>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471EAF-92E9-4E45-AE7D-261DE0609823}"/>
              </a:ext>
            </a:extLst>
          </p:cNvPr>
          <p:cNvSpPr/>
          <p:nvPr/>
        </p:nvSpPr>
        <p:spPr>
          <a:xfrm>
            <a:off x="1201339" y="1111388"/>
            <a:ext cx="3743136"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Avoid cumulative charts for *SHORT* term forecasting, they over-smooth short term trends</a:t>
            </a:r>
          </a:p>
        </p:txBody>
      </p:sp>
      <p:sp>
        <p:nvSpPr>
          <p:cNvPr id="17" name="Arrow: Down 16">
            <a:extLst>
              <a:ext uri="{FF2B5EF4-FFF2-40B4-BE49-F238E27FC236}">
                <a16:creationId xmlns:a16="http://schemas.microsoft.com/office/drawing/2014/main" id="{31835920-538A-4B69-9DA8-55D42AFE6C9B}"/>
              </a:ext>
            </a:extLst>
          </p:cNvPr>
          <p:cNvSpPr/>
          <p:nvPr/>
        </p:nvSpPr>
        <p:spPr>
          <a:xfrm>
            <a:off x="4944475" y="3186950"/>
            <a:ext cx="373165" cy="821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8" name="TextBox 2">
            <a:extLst>
              <a:ext uri="{FF2B5EF4-FFF2-40B4-BE49-F238E27FC236}">
                <a16:creationId xmlns:a16="http://schemas.microsoft.com/office/drawing/2014/main" id="{589CBB6B-77FA-41BB-9DCE-73FB04BA1729}"/>
              </a:ext>
            </a:extLst>
          </p:cNvPr>
          <p:cNvSpPr txBox="1"/>
          <p:nvPr/>
        </p:nvSpPr>
        <p:spPr>
          <a:xfrm>
            <a:off x="4673804" y="2585092"/>
            <a:ext cx="1287671" cy="52252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b="1" dirty="0"/>
              <a:t>WTF 1?</a:t>
            </a:r>
          </a:p>
        </p:txBody>
      </p:sp>
      <p:sp>
        <p:nvSpPr>
          <p:cNvPr id="19" name="Arrow: Down 18">
            <a:extLst>
              <a:ext uri="{FF2B5EF4-FFF2-40B4-BE49-F238E27FC236}">
                <a16:creationId xmlns:a16="http://schemas.microsoft.com/office/drawing/2014/main" id="{06735A41-B764-444B-879D-2D8EE470AEEA}"/>
              </a:ext>
            </a:extLst>
          </p:cNvPr>
          <p:cNvSpPr/>
          <p:nvPr/>
        </p:nvSpPr>
        <p:spPr>
          <a:xfrm>
            <a:off x="9007481" y="1240723"/>
            <a:ext cx="373164" cy="821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0" name="TextBox 2">
            <a:extLst>
              <a:ext uri="{FF2B5EF4-FFF2-40B4-BE49-F238E27FC236}">
                <a16:creationId xmlns:a16="http://schemas.microsoft.com/office/drawing/2014/main" id="{90325224-CD1E-4D4C-9811-E5CE574A0D50}"/>
              </a:ext>
            </a:extLst>
          </p:cNvPr>
          <p:cNvSpPr txBox="1"/>
          <p:nvPr/>
        </p:nvSpPr>
        <p:spPr>
          <a:xfrm>
            <a:off x="8582267" y="606292"/>
            <a:ext cx="1287671" cy="52252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b="1" dirty="0"/>
              <a:t>WTF 2?</a:t>
            </a:r>
          </a:p>
        </p:txBody>
      </p:sp>
    </p:spTree>
    <p:extLst>
      <p:ext uri="{BB962C8B-B14F-4D97-AF65-F5344CB8AC3E}">
        <p14:creationId xmlns:p14="http://schemas.microsoft.com/office/powerpoint/2010/main" val="142725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E26876EB-DA1C-4E34-A2F0-0DE8573CD7C6}"/>
              </a:ext>
            </a:extLst>
          </p:cNvPr>
          <p:cNvGraphicFramePr>
            <a:graphicFrameLocks/>
          </p:cNvGraphicFramePr>
          <p:nvPr>
            <p:extLst>
              <p:ext uri="{D42A27DB-BD31-4B8C-83A1-F6EECF244321}">
                <p14:modId xmlns:p14="http://schemas.microsoft.com/office/powerpoint/2010/main" val="444591211"/>
              </p:ext>
            </p:extLst>
          </p:nvPr>
        </p:nvGraphicFramePr>
        <p:xfrm>
          <a:off x="6437376" y="2450238"/>
          <a:ext cx="5869525" cy="3418882"/>
        </p:xfrm>
        <a:graphic>
          <a:graphicData uri="http://schemas.openxmlformats.org/drawingml/2006/chart">
            <c:chart xmlns:c="http://schemas.openxmlformats.org/drawingml/2006/chart" xmlns:r="http://schemas.openxmlformats.org/officeDocument/2006/relationships" r:id="rId3"/>
          </a:graphicData>
        </a:graphic>
      </p:graphicFrame>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8" name="Flowchart: Process 7"/>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9" name="Flowchart: Process 8"/>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0" name="Flowchart: Process 9"/>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1" name="Flowchart: Process 10"/>
          <p:cNvSpPr/>
          <p:nvPr/>
        </p:nvSpPr>
        <p:spPr>
          <a:xfrm>
            <a:off x="8050761"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Fails</a:t>
            </a:r>
          </a:p>
        </p:txBody>
      </p:sp>
      <p:sp>
        <p:nvSpPr>
          <p:cNvPr id="12" name="Flowchart: Process 11"/>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pic>
        <p:nvPicPr>
          <p:cNvPr id="37" name="Picture 36">
            <a:extLst>
              <a:ext uri="{FF2B5EF4-FFF2-40B4-BE49-F238E27FC236}">
                <a16:creationId xmlns:a16="http://schemas.microsoft.com/office/drawing/2014/main" id="{0A44AF7F-064F-4054-ADA5-38465B18918D}"/>
              </a:ext>
            </a:extLst>
          </p:cNvPr>
          <p:cNvPicPr>
            <a:picLocks noChangeAspect="1"/>
          </p:cNvPicPr>
          <p:nvPr/>
        </p:nvPicPr>
        <p:blipFill>
          <a:blip r:embed="rId4"/>
          <a:stretch>
            <a:fillRect/>
          </a:stretch>
        </p:blipFill>
        <p:spPr>
          <a:xfrm>
            <a:off x="221655" y="2913619"/>
            <a:ext cx="5828469" cy="3002813"/>
          </a:xfrm>
          <a:prstGeom prst="rect">
            <a:avLst/>
          </a:prstGeom>
        </p:spPr>
      </p:pic>
      <p:sp>
        <p:nvSpPr>
          <p:cNvPr id="38" name="TextBox 37">
            <a:extLst>
              <a:ext uri="{FF2B5EF4-FFF2-40B4-BE49-F238E27FC236}">
                <a16:creationId xmlns:a16="http://schemas.microsoft.com/office/drawing/2014/main" id="{B19552FC-2636-44E4-8FD1-315E43529B28}"/>
              </a:ext>
            </a:extLst>
          </p:cNvPr>
          <p:cNvSpPr txBox="1"/>
          <p:nvPr/>
        </p:nvSpPr>
        <p:spPr>
          <a:xfrm>
            <a:off x="301016" y="805159"/>
            <a:ext cx="6069482" cy="400110"/>
          </a:xfrm>
          <a:prstGeom prst="rect">
            <a:avLst/>
          </a:prstGeom>
          <a:noFill/>
        </p:spPr>
        <p:txBody>
          <a:bodyPr wrap="none" rtlCol="0">
            <a:spAutoFit/>
          </a:bodyPr>
          <a:lstStyle/>
          <a:p>
            <a:r>
              <a:rPr lang="en-US" sz="2000" dirty="0"/>
              <a:t>Use RECENT trends for shorter term contextual forecasts</a:t>
            </a:r>
          </a:p>
        </p:txBody>
      </p:sp>
      <p:sp>
        <p:nvSpPr>
          <p:cNvPr id="39" name="TextBox 38">
            <a:extLst>
              <a:ext uri="{FF2B5EF4-FFF2-40B4-BE49-F238E27FC236}">
                <a16:creationId xmlns:a16="http://schemas.microsoft.com/office/drawing/2014/main" id="{C37156A7-34D5-49E0-9DBD-5FCC8B4C7A5C}"/>
              </a:ext>
            </a:extLst>
          </p:cNvPr>
          <p:cNvSpPr txBox="1"/>
          <p:nvPr/>
        </p:nvSpPr>
        <p:spPr>
          <a:xfrm>
            <a:off x="6652956" y="805159"/>
            <a:ext cx="5155322" cy="400110"/>
          </a:xfrm>
          <a:prstGeom prst="rect">
            <a:avLst/>
          </a:prstGeom>
          <a:noFill/>
        </p:spPr>
        <p:txBody>
          <a:bodyPr wrap="none" rtlCol="0">
            <a:spAutoFit/>
          </a:bodyPr>
          <a:lstStyle/>
          <a:p>
            <a:r>
              <a:rPr lang="en-US" sz="2000" dirty="0"/>
              <a:t>Use cumulative trends for longer term forecasts</a:t>
            </a:r>
          </a:p>
        </p:txBody>
      </p:sp>
      <p:sp>
        <p:nvSpPr>
          <p:cNvPr id="40" name="TextBox 39">
            <a:extLst>
              <a:ext uri="{FF2B5EF4-FFF2-40B4-BE49-F238E27FC236}">
                <a16:creationId xmlns:a16="http://schemas.microsoft.com/office/drawing/2014/main" id="{0C1BD30E-0DEB-4515-8602-904FDFEE1253}"/>
              </a:ext>
            </a:extLst>
          </p:cNvPr>
          <p:cNvSpPr txBox="1"/>
          <p:nvPr/>
        </p:nvSpPr>
        <p:spPr>
          <a:xfrm>
            <a:off x="7666424" y="1643087"/>
            <a:ext cx="2553456" cy="369332"/>
          </a:xfrm>
          <a:prstGeom prst="rect">
            <a:avLst/>
          </a:prstGeom>
          <a:noFill/>
        </p:spPr>
        <p:txBody>
          <a:bodyPr wrap="none" rtlCol="0">
            <a:spAutoFit/>
          </a:bodyPr>
          <a:lstStyle/>
          <a:p>
            <a:r>
              <a:rPr lang="en-US" dirty="0" err="1"/>
              <a:t>Eg</a:t>
            </a:r>
            <a:r>
              <a:rPr lang="en-US" dirty="0"/>
              <a:t>. </a:t>
            </a:r>
            <a:r>
              <a:rPr lang="en-US"/>
              <a:t>S&amp;P500 </a:t>
            </a:r>
            <a:r>
              <a:rPr lang="en-US" dirty="0"/>
              <a:t>over 10 years</a:t>
            </a:r>
          </a:p>
        </p:txBody>
      </p:sp>
      <p:sp>
        <p:nvSpPr>
          <p:cNvPr id="41" name="TextBox 40">
            <a:extLst>
              <a:ext uri="{FF2B5EF4-FFF2-40B4-BE49-F238E27FC236}">
                <a16:creationId xmlns:a16="http://schemas.microsoft.com/office/drawing/2014/main" id="{DC3067E1-717F-48A5-BCF8-E39F1A09C727}"/>
              </a:ext>
            </a:extLst>
          </p:cNvPr>
          <p:cNvSpPr txBox="1"/>
          <p:nvPr/>
        </p:nvSpPr>
        <p:spPr>
          <a:xfrm>
            <a:off x="1292290" y="1643087"/>
            <a:ext cx="2828403" cy="369332"/>
          </a:xfrm>
          <a:prstGeom prst="rect">
            <a:avLst/>
          </a:prstGeom>
          <a:noFill/>
        </p:spPr>
        <p:txBody>
          <a:bodyPr wrap="none" rtlCol="0">
            <a:spAutoFit/>
          </a:bodyPr>
          <a:lstStyle/>
          <a:p>
            <a:r>
              <a:rPr lang="en-US" dirty="0" err="1"/>
              <a:t>Eg</a:t>
            </a:r>
            <a:r>
              <a:rPr lang="en-US" dirty="0"/>
              <a:t>. Individual stock this year</a:t>
            </a:r>
          </a:p>
        </p:txBody>
      </p:sp>
    </p:spTree>
    <p:extLst>
      <p:ext uri="{BB962C8B-B14F-4D97-AF65-F5344CB8AC3E}">
        <p14:creationId xmlns:p14="http://schemas.microsoft.com/office/powerpoint/2010/main" val="1089193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 and Resources</a:t>
            </a:r>
          </a:p>
        </p:txBody>
      </p:sp>
      <p:sp>
        <p:nvSpPr>
          <p:cNvPr id="3" name="Content Placeholder 2"/>
          <p:cNvSpPr>
            <a:spLocks noGrp="1"/>
          </p:cNvSpPr>
          <p:nvPr>
            <p:ph idx="1"/>
          </p:nvPr>
        </p:nvSpPr>
        <p:spPr/>
        <p:txBody>
          <a:bodyPr>
            <a:normAutofit fontScale="92500" lnSpcReduction="10000"/>
          </a:bodyPr>
          <a:lstStyle/>
          <a:p>
            <a:r>
              <a:rPr lang="en-US" dirty="0"/>
              <a:t>Forecasting requires a system view,</a:t>
            </a:r>
          </a:p>
          <a:p>
            <a:r>
              <a:rPr lang="en-US" dirty="0"/>
              <a:t>Three samples will outperform intuition (use most recent </a:t>
            </a:r>
            <a:r>
              <a:rPr lang="en-US"/>
              <a:t>7 samples)</a:t>
            </a:r>
            <a:endParaRPr lang="en-US" dirty="0"/>
          </a:p>
          <a:p>
            <a:r>
              <a:rPr lang="en-US" dirty="0"/>
              <a:t>Give multiple options, not just one</a:t>
            </a:r>
          </a:p>
          <a:p>
            <a:r>
              <a:rPr lang="en-US" dirty="0"/>
              <a:t>Forecast duration NOT date until “Start Conditions” are defined</a:t>
            </a:r>
          </a:p>
          <a:p>
            <a:r>
              <a:rPr lang="en-US" dirty="0"/>
              <a:t>Track actual progress versus planned, and update the model continuously</a:t>
            </a:r>
          </a:p>
          <a:p>
            <a:endParaRPr lang="en-US" dirty="0"/>
          </a:p>
          <a:p>
            <a:r>
              <a:rPr lang="en-US" dirty="0"/>
              <a:t>Get everything here: Slides and tools:</a:t>
            </a:r>
          </a:p>
          <a:p>
            <a:pPr marL="0" indent="0">
              <a:buNone/>
            </a:pPr>
            <a:br>
              <a:rPr lang="en-US" dirty="0"/>
            </a:br>
            <a:r>
              <a:rPr lang="en-US" dirty="0"/>
              <a:t>              </a:t>
            </a:r>
            <a:r>
              <a:rPr lang="en-US" sz="6000" dirty="0"/>
              <a:t>Bit.ly/</a:t>
            </a:r>
            <a:r>
              <a:rPr lang="en-US" sz="6000" u="sng" dirty="0" err="1"/>
              <a:t>S</a:t>
            </a:r>
            <a:r>
              <a:rPr lang="en-US" sz="6000" dirty="0" err="1"/>
              <a:t>im</a:t>
            </a:r>
            <a:r>
              <a:rPr lang="en-US" sz="6000" u="sng" dirty="0" err="1"/>
              <a:t>R</a:t>
            </a:r>
            <a:r>
              <a:rPr lang="en-US" sz="6000" dirty="0" err="1"/>
              <a:t>esources</a:t>
            </a:r>
            <a:endParaRPr lang="en-US" dirty="0"/>
          </a:p>
        </p:txBody>
      </p:sp>
      <p:sp>
        <p:nvSpPr>
          <p:cNvPr id="4" name="Footer Placeholder 3"/>
          <p:cNvSpPr>
            <a:spLocks noGrp="1"/>
          </p:cNvSpPr>
          <p:nvPr>
            <p:ph type="ftr" sz="quarter" idx="11"/>
          </p:nvPr>
        </p:nvSpPr>
        <p:spPr/>
        <p:txBody>
          <a:bodyPr/>
          <a:lstStyle/>
          <a:p>
            <a:r>
              <a:rPr lang="en-US"/>
              <a:t>@t_magennis</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 and A</a:t>
            </a:r>
          </a:p>
        </p:txBody>
      </p:sp>
    </p:spTree>
    <p:extLst>
      <p:ext uri="{BB962C8B-B14F-4D97-AF65-F5344CB8AC3E}">
        <p14:creationId xmlns:p14="http://schemas.microsoft.com/office/powerpoint/2010/main" val="1710656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2" y="8868"/>
            <a:ext cx="12166788" cy="6838268"/>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 and A</a:t>
            </a:r>
          </a:p>
        </p:txBody>
      </p:sp>
      <p:sp>
        <p:nvSpPr>
          <p:cNvPr id="11" name="Rectangle 10"/>
          <p:cNvSpPr/>
          <p:nvPr/>
        </p:nvSpPr>
        <p:spPr>
          <a:xfrm>
            <a:off x="136779" y="579892"/>
            <a:ext cx="6096000" cy="1046440"/>
          </a:xfrm>
          <a:prstGeom prst="rect">
            <a:avLst/>
          </a:prstGeom>
        </p:spPr>
        <p:txBody>
          <a:bodyPr>
            <a:spAutoFit/>
          </a:bodyPr>
          <a:lstStyle/>
          <a:p>
            <a:r>
              <a:rPr lang="en-US" dirty="0"/>
              <a:t>Get everything here: Slides and tools:</a:t>
            </a:r>
            <a:br>
              <a:rPr lang="en-US" dirty="0"/>
            </a:br>
            <a:r>
              <a:rPr lang="en-US" dirty="0"/>
              <a:t>              </a:t>
            </a:r>
            <a:r>
              <a:rPr lang="en-US" sz="4400" dirty="0"/>
              <a:t>Bit.ly/</a:t>
            </a:r>
            <a:r>
              <a:rPr lang="en-US" sz="4400" u="sng" dirty="0" err="1"/>
              <a:t>S</a:t>
            </a:r>
            <a:r>
              <a:rPr lang="en-US" sz="4400" dirty="0" err="1"/>
              <a:t>im</a:t>
            </a:r>
            <a:r>
              <a:rPr lang="en-US" sz="4400" u="sng" dirty="0" err="1"/>
              <a:t>R</a:t>
            </a:r>
            <a:r>
              <a:rPr lang="en-US" sz="4400" dirty="0" err="1"/>
              <a:t>esources</a:t>
            </a:r>
            <a:endParaRPr lang="en-US" dirty="0"/>
          </a:p>
        </p:txBody>
      </p:sp>
      <p:sp>
        <p:nvSpPr>
          <p:cNvPr id="13" name="Rectangle 12"/>
          <p:cNvSpPr/>
          <p:nvPr/>
        </p:nvSpPr>
        <p:spPr>
          <a:xfrm>
            <a:off x="8525435" y="5661453"/>
            <a:ext cx="4197790" cy="1046440"/>
          </a:xfrm>
          <a:prstGeom prst="rect">
            <a:avLst/>
          </a:prstGeom>
        </p:spPr>
        <p:txBody>
          <a:bodyPr wrap="square">
            <a:spAutoFit/>
          </a:bodyPr>
          <a:lstStyle/>
          <a:p>
            <a:r>
              <a:rPr lang="en-US" dirty="0"/>
              <a:t>Me on Twitter</a:t>
            </a:r>
          </a:p>
          <a:p>
            <a:r>
              <a:rPr lang="en-US" sz="4400" dirty="0"/>
              <a:t>@</a:t>
            </a:r>
            <a:r>
              <a:rPr lang="en-US" sz="4400" dirty="0" err="1"/>
              <a:t>t_magennis</a:t>
            </a:r>
            <a:endParaRPr lang="en-US" dirty="0"/>
          </a:p>
        </p:txBody>
      </p:sp>
    </p:spTree>
    <p:extLst>
      <p:ext uri="{BB962C8B-B14F-4D97-AF65-F5344CB8AC3E}">
        <p14:creationId xmlns:p14="http://schemas.microsoft.com/office/powerpoint/2010/main" val="169025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0D705E-2A2A-45B7-88F7-53165796514B}"/>
              </a:ext>
            </a:extLst>
          </p:cNvPr>
          <p:cNvSpPr>
            <a:spLocks noGrp="1"/>
          </p:cNvSpPr>
          <p:nvPr>
            <p:ph type="ftr" sz="quarter" idx="11"/>
          </p:nvPr>
        </p:nvSpPr>
        <p:spPr/>
        <p:txBody>
          <a:bodyPr/>
          <a:lstStyle/>
          <a:p>
            <a:r>
              <a:rPr lang="en-US"/>
              <a:t>@t_magennis</a:t>
            </a:r>
          </a:p>
        </p:txBody>
      </p:sp>
      <p:sp>
        <p:nvSpPr>
          <p:cNvPr id="3" name="TextBox 2">
            <a:extLst>
              <a:ext uri="{FF2B5EF4-FFF2-40B4-BE49-F238E27FC236}">
                <a16:creationId xmlns:a16="http://schemas.microsoft.com/office/drawing/2014/main" id="{396655BD-E976-4124-ADF4-1E33268E0523}"/>
              </a:ext>
            </a:extLst>
          </p:cNvPr>
          <p:cNvSpPr txBox="1"/>
          <p:nvPr/>
        </p:nvSpPr>
        <p:spPr>
          <a:xfrm>
            <a:off x="700777" y="313963"/>
            <a:ext cx="10229403" cy="2308324"/>
          </a:xfrm>
          <a:prstGeom prst="rect">
            <a:avLst/>
          </a:prstGeom>
          <a:noFill/>
        </p:spPr>
        <p:txBody>
          <a:bodyPr wrap="none" rtlCol="0">
            <a:spAutoFit/>
          </a:bodyPr>
          <a:lstStyle/>
          <a:p>
            <a:pPr marL="1143000" indent="-1143000">
              <a:buAutoNum type="alphaUcPeriod"/>
            </a:pPr>
            <a:r>
              <a:rPr lang="en-US" sz="7200" dirty="0"/>
              <a:t>Better than intuition or </a:t>
            </a:r>
            <a:br>
              <a:rPr lang="en-US" sz="7200" dirty="0"/>
            </a:br>
            <a:r>
              <a:rPr lang="en-US" sz="7200" dirty="0"/>
              <a:t>whatever you do now.</a:t>
            </a:r>
          </a:p>
        </p:txBody>
      </p:sp>
      <p:sp>
        <p:nvSpPr>
          <p:cNvPr id="4" name="TextBox 3">
            <a:extLst>
              <a:ext uri="{FF2B5EF4-FFF2-40B4-BE49-F238E27FC236}">
                <a16:creationId xmlns:a16="http://schemas.microsoft.com/office/drawing/2014/main" id="{D3973A12-B9C6-4B4E-8F9C-C77920B64C98}"/>
              </a:ext>
            </a:extLst>
          </p:cNvPr>
          <p:cNvSpPr txBox="1"/>
          <p:nvPr/>
        </p:nvSpPr>
        <p:spPr>
          <a:xfrm>
            <a:off x="1770168" y="3827599"/>
            <a:ext cx="8651664" cy="1323439"/>
          </a:xfrm>
          <a:prstGeom prst="rect">
            <a:avLst/>
          </a:prstGeom>
          <a:noFill/>
        </p:spPr>
        <p:txBody>
          <a:bodyPr wrap="none" rtlCol="0">
            <a:spAutoFit/>
          </a:bodyPr>
          <a:lstStyle/>
          <a:p>
            <a:pPr algn="ctr"/>
            <a:r>
              <a:rPr lang="en-US" sz="4000" dirty="0"/>
              <a:t>Not perfect. Not exact. Not always right. </a:t>
            </a:r>
            <a:br>
              <a:rPr lang="en-US" sz="4000" dirty="0"/>
            </a:br>
            <a:endParaRPr lang="en-US" sz="4000" dirty="0"/>
          </a:p>
        </p:txBody>
      </p:sp>
    </p:spTree>
    <p:extLst>
      <p:ext uri="{BB962C8B-B14F-4D97-AF65-F5344CB8AC3E}">
        <p14:creationId xmlns:p14="http://schemas.microsoft.com/office/powerpoint/2010/main" val="692662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838199" y="1825625"/>
            <a:ext cx="10788941" cy="4351338"/>
          </a:xfrm>
        </p:spPr>
        <p:txBody>
          <a:bodyPr>
            <a:normAutofit lnSpcReduction="10000"/>
          </a:bodyPr>
          <a:lstStyle/>
          <a:p>
            <a:r>
              <a:rPr lang="en-US" dirty="0"/>
              <a:t>What I do</a:t>
            </a:r>
          </a:p>
          <a:p>
            <a:pPr lvl="1"/>
            <a:r>
              <a:rPr lang="en-US" dirty="0"/>
              <a:t>Teach how to use data for forecasting</a:t>
            </a:r>
          </a:p>
          <a:p>
            <a:pPr lvl="1"/>
            <a:r>
              <a:rPr lang="en-US" dirty="0"/>
              <a:t>Teach simple math to executives, especially “demand &gt; supply”</a:t>
            </a:r>
          </a:p>
          <a:p>
            <a:pPr lvl="1"/>
            <a:r>
              <a:rPr lang="en-US" dirty="0"/>
              <a:t>Teach how to know (earlier) that you are on the wrong side of an expectation</a:t>
            </a:r>
          </a:p>
          <a:p>
            <a:r>
              <a:rPr lang="en-US" dirty="0"/>
              <a:t>What I did</a:t>
            </a:r>
          </a:p>
          <a:p>
            <a:pPr lvl="1"/>
            <a:r>
              <a:rPr lang="en-US" dirty="0"/>
              <a:t>Started in software 1986. I actually liked Assembler &amp; Cobol</a:t>
            </a:r>
          </a:p>
          <a:p>
            <a:pPr lvl="1"/>
            <a:r>
              <a:rPr lang="en-US" dirty="0"/>
              <a:t>Have worked at senior exec level, and now beside them for major corporations so I have some insight into what passes their </a:t>
            </a:r>
            <a:r>
              <a:rPr lang="en-US"/>
              <a:t>decision filters</a:t>
            </a:r>
            <a:endParaRPr lang="en-US" dirty="0"/>
          </a:p>
          <a:p>
            <a:r>
              <a:rPr lang="en-US" dirty="0"/>
              <a:t>How to reach me</a:t>
            </a:r>
          </a:p>
          <a:p>
            <a:pPr lvl="1"/>
            <a:r>
              <a:rPr lang="en-US" dirty="0"/>
              <a:t>Twitter: @</a:t>
            </a:r>
            <a:r>
              <a:rPr lang="en-US" dirty="0" err="1"/>
              <a:t>t_magennis</a:t>
            </a:r>
            <a:r>
              <a:rPr lang="en-US" dirty="0"/>
              <a:t>  or email: </a:t>
            </a:r>
            <a:r>
              <a:rPr lang="en-US" dirty="0">
                <a:hlinkClick r:id="rId2"/>
              </a:rPr>
              <a:t>troy.magennis@focusedobjective.com</a:t>
            </a:r>
            <a:endParaRPr lang="en-US" dirty="0"/>
          </a:p>
          <a:p>
            <a:pPr lvl="1"/>
            <a:r>
              <a:rPr lang="en-US" dirty="0"/>
              <a:t>Lots of free spreadsheets and stuff at FocusedObjective.com </a:t>
            </a:r>
          </a:p>
        </p:txBody>
      </p:sp>
      <p:sp>
        <p:nvSpPr>
          <p:cNvPr id="6" name="Footer Placeholder 5"/>
          <p:cNvSpPr>
            <a:spLocks noGrp="1"/>
          </p:cNvSpPr>
          <p:nvPr>
            <p:ph type="ftr" sz="quarter" idx="11"/>
          </p:nvPr>
        </p:nvSpPr>
        <p:spPr/>
        <p:txBody>
          <a:bodyPr/>
          <a:lstStyle/>
          <a:p>
            <a:r>
              <a:rPr lang="en-US"/>
              <a:t>@t_magennis</a:t>
            </a:r>
          </a:p>
        </p:txBody>
      </p:sp>
    </p:spTree>
    <p:extLst>
      <p:ext uri="{BB962C8B-B14F-4D97-AF65-F5344CB8AC3E}">
        <p14:creationId xmlns:p14="http://schemas.microsoft.com/office/powerpoint/2010/main" val="1385451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@t_magennis</a:t>
            </a:r>
          </a:p>
        </p:txBody>
      </p:sp>
      <p:sp>
        <p:nvSpPr>
          <p:cNvPr id="3" name="Content Placeholder 2"/>
          <p:cNvSpPr>
            <a:spLocks noGrp="1"/>
          </p:cNvSpPr>
          <p:nvPr>
            <p:ph idx="4294967295"/>
          </p:nvPr>
        </p:nvSpPr>
        <p:spPr>
          <a:xfrm>
            <a:off x="373225" y="672847"/>
            <a:ext cx="11435053" cy="3244812"/>
          </a:xfrm>
        </p:spPr>
        <p:txBody>
          <a:bodyPr>
            <a:normAutofit fontScale="92500" lnSpcReduction="20000"/>
          </a:bodyPr>
          <a:lstStyle/>
          <a:p>
            <a:pPr marL="0" indent="0" algn="ctr">
              <a:lnSpc>
                <a:spcPct val="120000"/>
              </a:lnSpc>
              <a:buNone/>
            </a:pPr>
            <a:r>
              <a:rPr lang="en-US" sz="5400" b="1" dirty="0"/>
              <a:t>Forecasting is…</a:t>
            </a:r>
            <a:br>
              <a:rPr lang="en-US" sz="5400" b="1" dirty="0"/>
            </a:br>
            <a:r>
              <a:rPr lang="en-US" sz="5400" b="1" dirty="0"/>
              <a:t>answering the right question, </a:t>
            </a:r>
            <a:br>
              <a:rPr lang="en-US" sz="5400" b="1" dirty="0"/>
            </a:br>
            <a:r>
              <a:rPr lang="en-US" sz="5400" b="1" dirty="0"/>
              <a:t>to a transparent degree of certainty, </a:t>
            </a:r>
            <a:br>
              <a:rPr lang="en-US" sz="5400" b="1" dirty="0"/>
            </a:br>
            <a:r>
              <a:rPr lang="en-US" sz="5400" b="1" dirty="0"/>
              <a:t>with as little effort as possible.</a:t>
            </a:r>
            <a:endParaRPr lang="en-US" sz="5400" b="1" dirty="0">
              <a:solidFill>
                <a:schemeClr val="tx1">
                  <a:lumMod val="65000"/>
                  <a:lumOff val="35000"/>
                </a:schemeClr>
              </a:solidFill>
            </a:endParaRPr>
          </a:p>
        </p:txBody>
      </p:sp>
      <p:sp>
        <p:nvSpPr>
          <p:cNvPr id="4" name="Flowchart: Process 3"/>
          <p:cNvSpPr/>
          <p:nvPr/>
        </p:nvSpPr>
        <p:spPr>
          <a:xfrm>
            <a:off x="373225"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Forecasting</a:t>
            </a:r>
          </a:p>
        </p:txBody>
      </p:sp>
      <p:sp>
        <p:nvSpPr>
          <p:cNvPr id="5" name="Flowchart: Process 4"/>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pic>
        <p:nvPicPr>
          <p:cNvPr id="11" name="Content Placeholder 5" descr="Screen Clipping"/>
          <p:cNvPicPr>
            <a:picLocks noChangeAspect="1"/>
          </p:cNvPicPr>
          <p:nvPr/>
        </p:nvPicPr>
        <p:blipFill rotWithShape="1">
          <a:blip r:embed="rId4">
            <a:extLst>
              <a:ext uri="{28A0092B-C50C-407E-A947-70E740481C1C}">
                <a14:useLocalDpi xmlns:a14="http://schemas.microsoft.com/office/drawing/2010/main" val="0"/>
              </a:ext>
            </a:extLst>
          </a:blip>
          <a:srcRect t="580" b="38007"/>
          <a:stretch/>
        </p:blipFill>
        <p:spPr>
          <a:xfrm>
            <a:off x="2733850" y="4090696"/>
            <a:ext cx="6086475" cy="2194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2" name="Straight Connector 11"/>
          <p:cNvCxnSpPr/>
          <p:nvPr/>
        </p:nvCxnSpPr>
        <p:spPr>
          <a:xfrm>
            <a:off x="6131377" y="2273417"/>
            <a:ext cx="3641797" cy="0"/>
          </a:xfrm>
          <a:prstGeom prst="line">
            <a:avLst/>
          </a:prstGeom>
          <a:ln w="76200"/>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390860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Good versus Poor Forecasting</a:t>
            </a:r>
          </a:p>
        </p:txBody>
      </p:sp>
      <p:sp>
        <p:nvSpPr>
          <p:cNvPr id="4" name="Text Placeholder 3"/>
          <p:cNvSpPr>
            <a:spLocks noGrp="1"/>
          </p:cNvSpPr>
          <p:nvPr>
            <p:ph type="body" idx="1"/>
          </p:nvPr>
        </p:nvSpPr>
        <p:spPr/>
        <p:txBody>
          <a:bodyPr/>
          <a:lstStyle/>
          <a:p>
            <a:r>
              <a:rPr lang="en-US" dirty="0"/>
              <a:t>Poor Forecasting</a:t>
            </a:r>
          </a:p>
        </p:txBody>
      </p:sp>
      <p:sp>
        <p:nvSpPr>
          <p:cNvPr id="5" name="Content Placeholder 4"/>
          <p:cNvSpPr>
            <a:spLocks noGrp="1"/>
          </p:cNvSpPr>
          <p:nvPr>
            <p:ph sz="half" idx="2"/>
          </p:nvPr>
        </p:nvSpPr>
        <p:spPr/>
        <p:txBody>
          <a:bodyPr/>
          <a:lstStyle/>
          <a:p>
            <a:r>
              <a:rPr lang="en-US" dirty="0"/>
              <a:t>Based on “intuition” alone</a:t>
            </a:r>
          </a:p>
          <a:p>
            <a:r>
              <a:rPr lang="en-US" dirty="0"/>
              <a:t>One option without details</a:t>
            </a:r>
          </a:p>
          <a:p>
            <a:r>
              <a:rPr lang="en-US" dirty="0"/>
              <a:t>Shows a calendar date (with assumed fixed start date)</a:t>
            </a:r>
          </a:p>
          <a:p>
            <a:r>
              <a:rPr lang="en-US" dirty="0"/>
              <a:t>Re-planning seen as failure; New information slowly (if at all) incorporated</a:t>
            </a:r>
          </a:p>
          <a:p>
            <a:endParaRPr lang="en-US" dirty="0"/>
          </a:p>
        </p:txBody>
      </p:sp>
      <p:sp>
        <p:nvSpPr>
          <p:cNvPr id="6" name="Text Placeholder 5"/>
          <p:cNvSpPr>
            <a:spLocks noGrp="1"/>
          </p:cNvSpPr>
          <p:nvPr>
            <p:ph type="body" sz="quarter" idx="3"/>
          </p:nvPr>
        </p:nvSpPr>
        <p:spPr/>
        <p:txBody>
          <a:bodyPr/>
          <a:lstStyle/>
          <a:p>
            <a:r>
              <a:rPr lang="en-US" dirty="0"/>
              <a:t>Good Forecasting</a:t>
            </a:r>
          </a:p>
        </p:txBody>
      </p:sp>
      <p:sp>
        <p:nvSpPr>
          <p:cNvPr id="7" name="Content Placeholder 6"/>
          <p:cNvSpPr>
            <a:spLocks noGrp="1"/>
          </p:cNvSpPr>
          <p:nvPr>
            <p:ph sz="quarter" idx="4"/>
          </p:nvPr>
        </p:nvSpPr>
        <p:spPr/>
        <p:txBody>
          <a:bodyPr>
            <a:normAutofit/>
          </a:bodyPr>
          <a:lstStyle/>
          <a:p>
            <a:r>
              <a:rPr lang="en-US" dirty="0"/>
              <a:t>Based on “intuition” and “data”</a:t>
            </a:r>
          </a:p>
          <a:p>
            <a:r>
              <a:rPr lang="en-US" dirty="0"/>
              <a:t>Many options with details</a:t>
            </a:r>
          </a:p>
          <a:p>
            <a:r>
              <a:rPr lang="en-US" dirty="0"/>
              <a:t>Shows duration until commitment</a:t>
            </a:r>
          </a:p>
          <a:p>
            <a:r>
              <a:rPr lang="en-US" dirty="0"/>
              <a:t>Continuously updated and “rerouted” based on new information</a:t>
            </a:r>
          </a:p>
        </p:txBody>
      </p:sp>
      <p:sp>
        <p:nvSpPr>
          <p:cNvPr id="2" name="Footer Placeholder 1"/>
          <p:cNvSpPr>
            <a:spLocks noGrp="1"/>
          </p:cNvSpPr>
          <p:nvPr>
            <p:ph type="ftr" sz="quarter" idx="11"/>
          </p:nvPr>
        </p:nvSpPr>
        <p:spPr/>
        <p:txBody>
          <a:bodyPr/>
          <a:lstStyle/>
          <a:p>
            <a:r>
              <a:rPr lang="en-US"/>
              <a:t>@t_magennis</a:t>
            </a:r>
          </a:p>
        </p:txBody>
      </p:sp>
      <p:sp>
        <p:nvSpPr>
          <p:cNvPr id="8" name="Flowchart: Process 7"/>
          <p:cNvSpPr/>
          <p:nvPr/>
        </p:nvSpPr>
        <p:spPr>
          <a:xfrm>
            <a:off x="373225"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Forecasting</a:t>
            </a:r>
          </a:p>
        </p:txBody>
      </p:sp>
      <p:sp>
        <p:nvSpPr>
          <p:cNvPr id="9" name="Flowchart: Process 8"/>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0" name="Flowchart: Process 9"/>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1" name="Flowchart: Process 10"/>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2" name="Flowchart: Process 11"/>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3" name="Flowchart: Process 12"/>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261" y="1578252"/>
            <a:ext cx="843479" cy="843479"/>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8763794" y="1578251"/>
            <a:ext cx="843479" cy="843479"/>
          </a:xfrm>
          <a:prstGeom prst="rect">
            <a:avLst/>
          </a:prstGeom>
        </p:spPr>
      </p:pic>
      <p:sp>
        <p:nvSpPr>
          <p:cNvPr id="16" name="Rectangle 15"/>
          <p:cNvSpPr/>
          <p:nvPr/>
        </p:nvSpPr>
        <p:spPr>
          <a:xfrm>
            <a:off x="7969508" y="661086"/>
            <a:ext cx="3204595" cy="1133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think the Google comparison slide is more compelling</a:t>
            </a:r>
          </a:p>
        </p:txBody>
      </p:sp>
    </p:spTree>
    <p:extLst>
      <p:ext uri="{BB962C8B-B14F-4D97-AF65-F5344CB8AC3E}">
        <p14:creationId xmlns:p14="http://schemas.microsoft.com/office/powerpoint/2010/main" val="22160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Three Forecasting Opportunities</a:t>
            </a:r>
          </a:p>
        </p:txBody>
      </p:sp>
      <p:sp>
        <p:nvSpPr>
          <p:cNvPr id="3" name="Content Placeholder 2"/>
          <p:cNvSpPr>
            <a:spLocks noGrp="1"/>
          </p:cNvSpPr>
          <p:nvPr>
            <p:ph idx="1"/>
          </p:nvPr>
        </p:nvSpPr>
        <p:spPr/>
        <p:txBody>
          <a:bodyPr/>
          <a:lstStyle/>
          <a:p>
            <a:pPr marL="514350" indent="-514350">
              <a:buFont typeface="+mj-lt"/>
              <a:buAutoNum type="arabicPeriod"/>
            </a:pPr>
            <a:r>
              <a:rPr lang="en-US" dirty="0"/>
              <a:t>Understanding options</a:t>
            </a:r>
          </a:p>
          <a:p>
            <a:pPr lvl="1"/>
            <a:r>
              <a:rPr lang="en-US" dirty="0"/>
              <a:t>knowing that more than one way works</a:t>
            </a:r>
          </a:p>
          <a:p>
            <a:pPr lvl="1"/>
            <a:r>
              <a:rPr lang="en-US" dirty="0"/>
              <a:t>Under-invest versus over-invest</a:t>
            </a:r>
          </a:p>
          <a:p>
            <a:pPr marL="514350" indent="-514350">
              <a:buFont typeface="+mj-lt"/>
              <a:buAutoNum type="arabicPeriod"/>
            </a:pPr>
            <a:r>
              <a:rPr lang="en-US" dirty="0"/>
              <a:t>Sampling</a:t>
            </a:r>
          </a:p>
          <a:p>
            <a:pPr lvl="1"/>
            <a:r>
              <a:rPr lang="en-US" dirty="0"/>
              <a:t>getting the same result for less effort</a:t>
            </a:r>
          </a:p>
          <a:p>
            <a:pPr marL="514350" indent="-514350">
              <a:buFont typeface="+mj-lt"/>
              <a:buAutoNum type="arabicPeriod"/>
            </a:pPr>
            <a:r>
              <a:rPr lang="en-US" dirty="0"/>
              <a:t>Defining a better start order (prioritization)</a:t>
            </a:r>
          </a:p>
          <a:p>
            <a:pPr lvl="1"/>
            <a:r>
              <a:rPr lang="en-US" dirty="0"/>
              <a:t>We often optimize for value alone…</a:t>
            </a:r>
          </a:p>
        </p:txBody>
      </p:sp>
      <p:sp>
        <p:nvSpPr>
          <p:cNvPr id="4" name="Footer Placeholder 3"/>
          <p:cNvSpPr>
            <a:spLocks noGrp="1"/>
          </p:cNvSpPr>
          <p:nvPr>
            <p:ph type="ftr" sz="quarter" idx="11"/>
          </p:nvPr>
        </p:nvSpPr>
        <p:spPr/>
        <p:txBody>
          <a:bodyPr/>
          <a:lstStyle/>
          <a:p>
            <a:r>
              <a:rPr lang="en-US"/>
              <a:t>@t_magennis</a:t>
            </a:r>
          </a:p>
        </p:txBody>
      </p:sp>
      <p:sp>
        <p:nvSpPr>
          <p:cNvPr id="5" name="Flowchart: Process 4"/>
          <p:cNvSpPr/>
          <p:nvPr/>
        </p:nvSpPr>
        <p:spPr>
          <a:xfrm>
            <a:off x="373225"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
        <p:nvSpPr>
          <p:cNvPr id="11" name="Rectangle 10"/>
          <p:cNvSpPr/>
          <p:nvPr/>
        </p:nvSpPr>
        <p:spPr>
          <a:xfrm>
            <a:off x="8221177" y="1449651"/>
            <a:ext cx="3204595" cy="1133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think I can cover these as we go. Better explanation with examples of the problems.</a:t>
            </a:r>
          </a:p>
        </p:txBody>
      </p:sp>
    </p:spTree>
    <p:extLst>
      <p:ext uri="{BB962C8B-B14F-4D97-AF65-F5344CB8AC3E}">
        <p14:creationId xmlns:p14="http://schemas.microsoft.com/office/powerpoint/2010/main" val="2767534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@t_magennis</a:t>
            </a: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72" y="769668"/>
            <a:ext cx="11584615" cy="48593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Flowchart: Process 10"/>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2" name="Flowchart: Process 11"/>
          <p:cNvSpPr/>
          <p:nvPr/>
        </p:nvSpPr>
        <p:spPr>
          <a:xfrm>
            <a:off x="2292609"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Big</a:t>
            </a:r>
          </a:p>
        </p:txBody>
      </p:sp>
      <p:sp>
        <p:nvSpPr>
          <p:cNvPr id="13" name="Flowchart: Process 12"/>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4" name="Flowchart: Process 13"/>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5" name="Flowchart: Process 14"/>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6" name="Flowchart: Process 15"/>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cxnSp>
        <p:nvCxnSpPr>
          <p:cNvPr id="3" name="Straight Connector 2"/>
          <p:cNvCxnSpPr/>
          <p:nvPr/>
        </p:nvCxnSpPr>
        <p:spPr>
          <a:xfrm>
            <a:off x="6585358" y="2550253"/>
            <a:ext cx="2239860" cy="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17" name="Straight Connector 16"/>
          <p:cNvCxnSpPr>
            <a:cxnSpLocks/>
          </p:cNvCxnSpPr>
          <p:nvPr/>
        </p:nvCxnSpPr>
        <p:spPr>
          <a:xfrm>
            <a:off x="8827685" y="2550253"/>
            <a:ext cx="0" cy="1283516"/>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6803472" y="2072081"/>
            <a:ext cx="1510018" cy="461665"/>
          </a:xfrm>
          <a:prstGeom prst="rect">
            <a:avLst/>
          </a:prstGeom>
          <a:noFill/>
        </p:spPr>
        <p:txBody>
          <a:bodyPr wrap="square" rtlCol="0">
            <a:spAutoFit/>
          </a:bodyPr>
          <a:lstStyle/>
          <a:p>
            <a:r>
              <a:rPr lang="en-US" sz="2400" b="1" dirty="0">
                <a:solidFill>
                  <a:schemeClr val="accent2"/>
                </a:solidFill>
              </a:rPr>
              <a:t>50% = 72</a:t>
            </a:r>
          </a:p>
        </p:txBody>
      </p:sp>
      <p:cxnSp>
        <p:nvCxnSpPr>
          <p:cNvPr id="19" name="Straight Connector 18"/>
          <p:cNvCxnSpPr>
            <a:cxnSpLocks/>
            <a:stCxn id="21" idx="2"/>
          </p:cNvCxnSpPr>
          <p:nvPr/>
        </p:nvCxnSpPr>
        <p:spPr>
          <a:xfrm flipH="1">
            <a:off x="3015513" y="1612355"/>
            <a:ext cx="6938" cy="2281536"/>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2267442" y="1150690"/>
            <a:ext cx="1510018" cy="461665"/>
          </a:xfrm>
          <a:prstGeom prst="rect">
            <a:avLst/>
          </a:prstGeom>
          <a:noFill/>
        </p:spPr>
        <p:txBody>
          <a:bodyPr wrap="square" rtlCol="0">
            <a:spAutoFit/>
          </a:bodyPr>
          <a:lstStyle/>
          <a:p>
            <a:r>
              <a:rPr lang="en-US" sz="2400" b="1" dirty="0">
                <a:solidFill>
                  <a:schemeClr val="accent2"/>
                </a:solidFill>
              </a:rPr>
              <a:t>50% = 72</a:t>
            </a:r>
          </a:p>
        </p:txBody>
      </p:sp>
      <p:cxnSp>
        <p:nvCxnSpPr>
          <p:cNvPr id="22" name="Straight Connector 21"/>
          <p:cNvCxnSpPr>
            <a:cxnSpLocks/>
          </p:cNvCxnSpPr>
          <p:nvPr/>
        </p:nvCxnSpPr>
        <p:spPr>
          <a:xfrm>
            <a:off x="6585358" y="1538252"/>
            <a:ext cx="3196205" cy="0"/>
          </a:xfrm>
          <a:prstGeom prst="line">
            <a:avLst/>
          </a:prstGeom>
          <a:ln w="57150">
            <a:solidFill>
              <a:schemeClr val="accent6"/>
            </a:solidFill>
          </a:ln>
        </p:spPr>
        <p:style>
          <a:lnRef idx="3">
            <a:schemeClr val="accent2"/>
          </a:lnRef>
          <a:fillRef idx="0">
            <a:schemeClr val="accent2"/>
          </a:fillRef>
          <a:effectRef idx="2">
            <a:schemeClr val="accent2"/>
          </a:effectRef>
          <a:fontRef idx="minor">
            <a:schemeClr val="tx1"/>
          </a:fontRef>
        </p:style>
      </p:cxnSp>
      <p:cxnSp>
        <p:nvCxnSpPr>
          <p:cNvPr id="23" name="Straight Connector 22"/>
          <p:cNvCxnSpPr>
            <a:cxnSpLocks/>
          </p:cNvCxnSpPr>
          <p:nvPr/>
        </p:nvCxnSpPr>
        <p:spPr>
          <a:xfrm>
            <a:off x="9781563" y="1545243"/>
            <a:ext cx="0" cy="2348648"/>
          </a:xfrm>
          <a:prstGeom prst="line">
            <a:avLst/>
          </a:prstGeom>
          <a:ln w="57150">
            <a:solidFill>
              <a:schemeClr val="accent6"/>
            </a:solidFill>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9872114" y="1644534"/>
            <a:ext cx="1510018" cy="461665"/>
          </a:xfrm>
          <a:prstGeom prst="rect">
            <a:avLst/>
          </a:prstGeom>
          <a:noFill/>
        </p:spPr>
        <p:txBody>
          <a:bodyPr wrap="square" rtlCol="0">
            <a:spAutoFit/>
          </a:bodyPr>
          <a:lstStyle/>
          <a:p>
            <a:r>
              <a:rPr lang="en-US" sz="2400" b="1" dirty="0">
                <a:solidFill>
                  <a:schemeClr val="accent6"/>
                </a:solidFill>
              </a:rPr>
              <a:t>90% = 81</a:t>
            </a:r>
          </a:p>
        </p:txBody>
      </p:sp>
      <p:cxnSp>
        <p:nvCxnSpPr>
          <p:cNvPr id="27" name="Straight Connector 26"/>
          <p:cNvCxnSpPr>
            <a:cxnSpLocks/>
          </p:cNvCxnSpPr>
          <p:nvPr/>
        </p:nvCxnSpPr>
        <p:spPr>
          <a:xfrm>
            <a:off x="3977780" y="1612355"/>
            <a:ext cx="0" cy="2281536"/>
          </a:xfrm>
          <a:prstGeom prst="line">
            <a:avLst/>
          </a:prstGeom>
          <a:ln w="57150">
            <a:solidFill>
              <a:schemeClr val="accent6"/>
            </a:solidFill>
          </a:ln>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a:off x="3633642" y="1176894"/>
            <a:ext cx="1510018" cy="461665"/>
          </a:xfrm>
          <a:prstGeom prst="rect">
            <a:avLst/>
          </a:prstGeom>
          <a:noFill/>
        </p:spPr>
        <p:txBody>
          <a:bodyPr wrap="square" rtlCol="0">
            <a:spAutoFit/>
          </a:bodyPr>
          <a:lstStyle/>
          <a:p>
            <a:r>
              <a:rPr lang="en-US" sz="2400" b="1" dirty="0">
                <a:solidFill>
                  <a:schemeClr val="accent6"/>
                </a:solidFill>
              </a:rPr>
              <a:t>90% = 81</a:t>
            </a:r>
          </a:p>
        </p:txBody>
      </p:sp>
    </p:spTree>
    <p:extLst>
      <p:ext uri="{BB962C8B-B14F-4D97-AF65-F5344CB8AC3E}">
        <p14:creationId xmlns:p14="http://schemas.microsoft.com/office/powerpoint/2010/main" val="144713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P spid="24"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Big – Forecasting feature/project size</a:t>
            </a:r>
          </a:p>
        </p:txBody>
      </p:sp>
      <p:sp>
        <p:nvSpPr>
          <p:cNvPr id="3" name="Content Placeholder 2"/>
          <p:cNvSpPr>
            <a:spLocks noGrp="1"/>
          </p:cNvSpPr>
          <p:nvPr>
            <p:ph idx="1"/>
          </p:nvPr>
        </p:nvSpPr>
        <p:spPr>
          <a:xfrm>
            <a:off x="838200" y="1825625"/>
            <a:ext cx="10730218" cy="4351338"/>
          </a:xfrm>
        </p:spPr>
        <p:txBody>
          <a:bodyPr>
            <a:normAutofit/>
          </a:bodyPr>
          <a:lstStyle/>
          <a:p>
            <a:r>
              <a:rPr lang="en-US" dirty="0"/>
              <a:t>First, can we avoid the question (quantitatively)</a:t>
            </a:r>
          </a:p>
          <a:p>
            <a:pPr lvl="1"/>
            <a:r>
              <a:rPr lang="en-US" dirty="0"/>
              <a:t>“When is it needed?” – perhaps it’s an easy binary answer of yes or no</a:t>
            </a:r>
          </a:p>
          <a:p>
            <a:pPr lvl="1"/>
            <a:r>
              <a:rPr lang="en-US" dirty="0"/>
              <a:t>“Compared to what?” – perhaps it’s an easy binary answer of bigger or smaller</a:t>
            </a:r>
          </a:p>
          <a:p>
            <a:r>
              <a:rPr lang="en-US" dirty="0"/>
              <a:t>Then, </a:t>
            </a:r>
          </a:p>
          <a:p>
            <a:pPr lvl="1"/>
            <a:r>
              <a:rPr lang="en-US" dirty="0"/>
              <a:t>Do we know enough to perform a forecast?</a:t>
            </a:r>
          </a:p>
          <a:p>
            <a:pPr lvl="2"/>
            <a:r>
              <a:rPr lang="en-US" dirty="0"/>
              <a:t>Are the Knowns &gt; Un-knowns</a:t>
            </a:r>
          </a:p>
          <a:p>
            <a:r>
              <a:rPr lang="en-US" dirty="0"/>
              <a:t>If we do need a size forecast,</a:t>
            </a:r>
          </a:p>
          <a:p>
            <a:pPr lvl="1"/>
            <a:r>
              <a:rPr lang="en-US" dirty="0"/>
              <a:t>How can we forecast with the minimal effort possible: </a:t>
            </a:r>
          </a:p>
          <a:p>
            <a:pPr lvl="2"/>
            <a:r>
              <a:rPr lang="en-US" dirty="0"/>
              <a:t>Reference class forecasting</a:t>
            </a:r>
          </a:p>
          <a:p>
            <a:pPr lvl="2"/>
            <a:r>
              <a:rPr lang="en-US" dirty="0"/>
              <a:t>Sampling</a:t>
            </a:r>
          </a:p>
        </p:txBody>
      </p:sp>
      <p:sp>
        <p:nvSpPr>
          <p:cNvPr id="4" name="Footer Placeholder 3"/>
          <p:cNvSpPr>
            <a:spLocks noGrp="1"/>
          </p:cNvSpPr>
          <p:nvPr>
            <p:ph type="ftr" sz="quarter" idx="11"/>
          </p:nvPr>
        </p:nvSpPr>
        <p:spPr/>
        <p:txBody>
          <a:bodyPr/>
          <a:lstStyle/>
          <a:p>
            <a:r>
              <a:rPr lang="en-US"/>
              <a:t>@t_magennis</a:t>
            </a:r>
          </a:p>
        </p:txBody>
      </p:sp>
      <p:sp>
        <p:nvSpPr>
          <p:cNvPr id="5" name="Flowchart: Process 4"/>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custDataLst>
      <p:tags r:id="rId1"/>
    </p:custDataLst>
    <p:extLst>
      <p:ext uri="{BB962C8B-B14F-4D97-AF65-F5344CB8AC3E}">
        <p14:creationId xmlns:p14="http://schemas.microsoft.com/office/powerpoint/2010/main" val="40284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Long – Forecasting duration (and date)</a:t>
            </a:r>
          </a:p>
        </p:txBody>
      </p:sp>
      <p:sp>
        <p:nvSpPr>
          <p:cNvPr id="3" name="Content Placeholder 2"/>
          <p:cNvSpPr>
            <a:spLocks noGrp="1"/>
          </p:cNvSpPr>
          <p:nvPr>
            <p:ph idx="1"/>
          </p:nvPr>
        </p:nvSpPr>
        <p:spPr>
          <a:xfrm>
            <a:off x="838200" y="1825625"/>
            <a:ext cx="10730218" cy="4351338"/>
          </a:xfrm>
        </p:spPr>
        <p:txBody>
          <a:bodyPr/>
          <a:lstStyle/>
          <a:p>
            <a:r>
              <a:rPr lang="en-US" dirty="0"/>
              <a:t>First, can we avoid the question</a:t>
            </a:r>
          </a:p>
          <a:p>
            <a:pPr lvl="1"/>
            <a:r>
              <a:rPr lang="en-US" dirty="0"/>
              <a:t>“When is it needed?” – perhaps it’s an easy binary answer of yes or no</a:t>
            </a:r>
          </a:p>
          <a:p>
            <a:pPr lvl="1"/>
            <a:r>
              <a:rPr lang="en-US" dirty="0"/>
              <a:t>“Compared to what?” – perhaps it’s an easy binary answer of longer or shorter</a:t>
            </a:r>
          </a:p>
          <a:p>
            <a:r>
              <a:rPr lang="en-US" dirty="0"/>
              <a:t>Then, </a:t>
            </a:r>
          </a:p>
          <a:p>
            <a:pPr lvl="1"/>
            <a:r>
              <a:rPr lang="en-US" dirty="0"/>
              <a:t>Do we know enough to perform a forecast?</a:t>
            </a:r>
          </a:p>
          <a:p>
            <a:pPr lvl="2"/>
            <a:r>
              <a:rPr lang="en-US" dirty="0"/>
              <a:t>Are the risks and unknowns larger than the knowns – perhaps it’s a pointless question now</a:t>
            </a:r>
          </a:p>
          <a:p>
            <a:r>
              <a:rPr lang="en-US" dirty="0"/>
              <a:t>If we do need a duration forecast,</a:t>
            </a:r>
          </a:p>
          <a:p>
            <a:pPr lvl="1"/>
            <a:r>
              <a:rPr lang="en-US" dirty="0"/>
              <a:t>How can we forecast with the minimal effort possible: </a:t>
            </a:r>
          </a:p>
          <a:p>
            <a:pPr lvl="2"/>
            <a:r>
              <a:rPr lang="en-US" dirty="0"/>
              <a:t>Use range estimates</a:t>
            </a:r>
          </a:p>
          <a:p>
            <a:pPr lvl="2"/>
            <a:r>
              <a:rPr lang="en-US" dirty="0"/>
              <a:t>Use Monte Carlo forecasting</a:t>
            </a:r>
          </a:p>
        </p:txBody>
      </p:sp>
      <p:sp>
        <p:nvSpPr>
          <p:cNvPr id="4" name="Footer Placeholder 3"/>
          <p:cNvSpPr>
            <a:spLocks noGrp="1"/>
          </p:cNvSpPr>
          <p:nvPr>
            <p:ph type="ftr" sz="quarter" idx="11"/>
          </p:nvPr>
        </p:nvSpPr>
        <p:spPr/>
        <p:txBody>
          <a:bodyPr/>
          <a:lstStyle/>
          <a:p>
            <a:r>
              <a:rPr lang="en-US"/>
              <a:t>@t_magennis</a:t>
            </a:r>
          </a:p>
        </p:txBody>
      </p:sp>
      <p:sp>
        <p:nvSpPr>
          <p:cNvPr id="17" name="Flowchart: Process 16"/>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8" name="Flowchart: Process 17"/>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9" name="Flowchart: Process 18"/>
          <p:cNvSpPr/>
          <p:nvPr/>
        </p:nvSpPr>
        <p:spPr>
          <a:xfrm>
            <a:off x="4211993"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Long</a:t>
            </a:r>
          </a:p>
        </p:txBody>
      </p:sp>
      <p:sp>
        <p:nvSpPr>
          <p:cNvPr id="20" name="Flowchart: Process 19"/>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21" name="Flowchart: Process 20"/>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22" name="Flowchart: Process 21"/>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135442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@t_magennis</a:t>
            </a:r>
            <a:endParaRPr lang="en-US" dirty="0"/>
          </a:p>
        </p:txBody>
      </p:sp>
      <p:sp>
        <p:nvSpPr>
          <p:cNvPr id="3" name="Slide Number Placeholder 2"/>
          <p:cNvSpPr>
            <a:spLocks noGrp="1"/>
          </p:cNvSpPr>
          <p:nvPr>
            <p:ph type="sldNum" sz="quarter" idx="12"/>
          </p:nvPr>
        </p:nvSpPr>
        <p:spPr/>
        <p:txBody>
          <a:bodyPr/>
          <a:lstStyle/>
          <a:p>
            <a:fld id="{5F8E5861-E65C-4BE8-8BCB-9B255B5A3C3D}" type="slidenum">
              <a:rPr lang="en-US" smtClean="0"/>
              <a:t>47</a:t>
            </a:fld>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0"/>
            <a:ext cx="9188337" cy="6858000"/>
          </a:xfrm>
          <a:prstGeom prst="rect">
            <a:avLst/>
          </a:prstGeom>
        </p:spPr>
      </p:pic>
      <p:pic>
        <p:nvPicPr>
          <p:cNvPr id="7170" name="Picture 2" descr="https://pbs.twimg.com/profile_images/500040528331669505/tbeBq5Wf.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3955256"/>
            <a:ext cx="1226344" cy="12263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083438" y="5178623"/>
            <a:ext cx="1508362" cy="523220"/>
          </a:xfrm>
          <a:prstGeom prst="rect">
            <a:avLst/>
          </a:prstGeom>
          <a:noFill/>
        </p:spPr>
        <p:txBody>
          <a:bodyPr wrap="none" rtlCol="0">
            <a:spAutoFit/>
          </a:bodyPr>
          <a:lstStyle/>
          <a:p>
            <a:r>
              <a:rPr lang="en-US" sz="1400" dirty="0">
                <a:solidFill>
                  <a:schemeClr val="bg1">
                    <a:lumMod val="65000"/>
                  </a:schemeClr>
                </a:solidFill>
              </a:rPr>
              <a:t>Image thanks to</a:t>
            </a:r>
            <a:br>
              <a:rPr lang="en-US" sz="1400" dirty="0">
                <a:solidFill>
                  <a:schemeClr val="bg1">
                    <a:lumMod val="65000"/>
                  </a:schemeClr>
                </a:solidFill>
              </a:rPr>
            </a:br>
            <a:r>
              <a:rPr lang="en-US" sz="1400" dirty="0">
                <a:solidFill>
                  <a:schemeClr val="bg1">
                    <a:lumMod val="65000"/>
                  </a:schemeClr>
                </a:solidFill>
              </a:rPr>
              <a:t>Larry </a:t>
            </a:r>
            <a:r>
              <a:rPr lang="en-US" sz="1400" dirty="0" err="1">
                <a:solidFill>
                  <a:schemeClr val="bg1">
                    <a:lumMod val="65000"/>
                  </a:schemeClr>
                </a:solidFill>
              </a:rPr>
              <a:t>Maccherone</a:t>
            </a:r>
            <a:endParaRPr lang="en-US" sz="1400" dirty="0">
              <a:solidFill>
                <a:schemeClr val="bg1">
                  <a:lumMod val="65000"/>
                </a:schemeClr>
              </a:solidFill>
            </a:endParaRPr>
          </a:p>
        </p:txBody>
      </p:sp>
    </p:spTree>
    <p:extLst>
      <p:ext uri="{BB962C8B-B14F-4D97-AF65-F5344CB8AC3E}">
        <p14:creationId xmlns:p14="http://schemas.microsoft.com/office/powerpoint/2010/main" val="659085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@t_magennis</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75" y="344819"/>
            <a:ext cx="11550067" cy="3476114"/>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75" y="3909682"/>
            <a:ext cx="6449038" cy="2895772"/>
          </a:xfrm>
          <a:prstGeom prst="rect">
            <a:avLst/>
          </a:prstGeom>
        </p:spPr>
      </p:pic>
      <p:sp>
        <p:nvSpPr>
          <p:cNvPr id="9" name="TextBox 8"/>
          <p:cNvSpPr txBox="1"/>
          <p:nvPr/>
        </p:nvSpPr>
        <p:spPr>
          <a:xfrm>
            <a:off x="6870583" y="4048026"/>
            <a:ext cx="4991450" cy="2308324"/>
          </a:xfrm>
          <a:prstGeom prst="rect">
            <a:avLst/>
          </a:prstGeom>
          <a:noFill/>
        </p:spPr>
        <p:txBody>
          <a:bodyPr wrap="square" rtlCol="0">
            <a:spAutoFit/>
          </a:bodyPr>
          <a:lstStyle/>
          <a:p>
            <a:r>
              <a:rPr lang="en-US" dirty="0"/>
              <a:t>Process –</a:t>
            </a:r>
          </a:p>
          <a:p>
            <a:endParaRPr lang="en-US" dirty="0"/>
          </a:p>
          <a:p>
            <a:r>
              <a:rPr lang="en-US" dirty="0"/>
              <a:t>1. Simulated project burn-downs are created, say 1000 of them.</a:t>
            </a:r>
          </a:p>
          <a:p>
            <a:r>
              <a:rPr lang="en-US" dirty="0"/>
              <a:t>2. The number of trials for each duration allows probability to be calculated.</a:t>
            </a:r>
          </a:p>
          <a:p>
            <a:r>
              <a:rPr lang="en-US" dirty="0"/>
              <a:t>3. If we have throughput or velocity data, it is used rather than the range estimate.</a:t>
            </a:r>
          </a:p>
        </p:txBody>
      </p:sp>
      <p:sp>
        <p:nvSpPr>
          <p:cNvPr id="10" name="Flowchart: Process 9"/>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1" name="Flowchart: Process 10"/>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2" name="Flowchart: Process 11"/>
          <p:cNvSpPr/>
          <p:nvPr/>
        </p:nvSpPr>
        <p:spPr>
          <a:xfrm>
            <a:off x="4211993"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Long</a:t>
            </a:r>
          </a:p>
        </p:txBody>
      </p:sp>
      <p:sp>
        <p:nvSpPr>
          <p:cNvPr id="13" name="Flowchart: Process 12"/>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4" name="Flowchart: Process 13"/>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5" name="Flowchart: Process 14"/>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471088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range estimates or data?</a:t>
            </a:r>
          </a:p>
        </p:txBody>
      </p:sp>
      <p:sp>
        <p:nvSpPr>
          <p:cNvPr id="2" name="Footer Placeholder 1"/>
          <p:cNvSpPr>
            <a:spLocks noGrp="1"/>
          </p:cNvSpPr>
          <p:nvPr>
            <p:ph type="ftr" sz="quarter" idx="11"/>
          </p:nvPr>
        </p:nvSpPr>
        <p:spPr/>
        <p:txBody>
          <a:bodyPr/>
          <a:lstStyle/>
          <a:p>
            <a:r>
              <a:rPr lang="en-US"/>
              <a:t>@t_magennis</a:t>
            </a:r>
          </a:p>
        </p:txBody>
      </p:sp>
      <p:sp>
        <p:nvSpPr>
          <p:cNvPr id="4" name="TextBox 3"/>
          <p:cNvSpPr txBox="1"/>
          <p:nvPr/>
        </p:nvSpPr>
        <p:spPr>
          <a:xfrm>
            <a:off x="4613127" y="1560286"/>
            <a:ext cx="2506909" cy="1077218"/>
          </a:xfrm>
          <a:prstGeom prst="rect">
            <a:avLst/>
          </a:prstGeom>
          <a:noFill/>
        </p:spPr>
        <p:txBody>
          <a:bodyPr wrap="square" rtlCol="0">
            <a:spAutoFit/>
          </a:bodyPr>
          <a:lstStyle/>
          <a:p>
            <a:r>
              <a:rPr lang="en-US" sz="3200" b="1" dirty="0"/>
              <a:t>&lt; 11 samples</a:t>
            </a:r>
            <a:br>
              <a:rPr lang="en-US" sz="3200" b="1" dirty="0"/>
            </a:br>
            <a:r>
              <a:rPr lang="en-US" sz="3200" b="1" dirty="0"/>
              <a:t>(in context)</a:t>
            </a:r>
          </a:p>
        </p:txBody>
      </p:sp>
      <p:sp>
        <p:nvSpPr>
          <p:cNvPr id="5" name="TextBox 4"/>
          <p:cNvSpPr txBox="1"/>
          <p:nvPr/>
        </p:nvSpPr>
        <p:spPr>
          <a:xfrm>
            <a:off x="933974" y="1846885"/>
            <a:ext cx="2506909" cy="584775"/>
          </a:xfrm>
          <a:prstGeom prst="rect">
            <a:avLst/>
          </a:prstGeom>
          <a:noFill/>
        </p:spPr>
        <p:txBody>
          <a:bodyPr wrap="square" rtlCol="0">
            <a:spAutoFit/>
          </a:bodyPr>
          <a:lstStyle/>
          <a:p>
            <a:r>
              <a:rPr lang="en-US" sz="3200" b="1" dirty="0"/>
              <a:t>None</a:t>
            </a:r>
          </a:p>
        </p:txBody>
      </p:sp>
      <p:sp>
        <p:nvSpPr>
          <p:cNvPr id="6" name="TextBox 5"/>
          <p:cNvSpPr txBox="1"/>
          <p:nvPr/>
        </p:nvSpPr>
        <p:spPr>
          <a:xfrm>
            <a:off x="8846191" y="1561687"/>
            <a:ext cx="2881617" cy="1077218"/>
          </a:xfrm>
          <a:prstGeom prst="rect">
            <a:avLst/>
          </a:prstGeom>
          <a:noFill/>
        </p:spPr>
        <p:txBody>
          <a:bodyPr wrap="square" rtlCol="0">
            <a:spAutoFit/>
          </a:bodyPr>
          <a:lstStyle/>
          <a:p>
            <a:r>
              <a:rPr lang="en-US" sz="3200" b="1" dirty="0"/>
              <a:t>11+ samples</a:t>
            </a:r>
          </a:p>
          <a:p>
            <a:r>
              <a:rPr lang="en-US" sz="3200" b="1" dirty="0"/>
              <a:t>(in context)</a:t>
            </a:r>
          </a:p>
        </p:txBody>
      </p:sp>
      <p:sp>
        <p:nvSpPr>
          <p:cNvPr id="7" name="TextBox 6"/>
          <p:cNvSpPr txBox="1"/>
          <p:nvPr/>
        </p:nvSpPr>
        <p:spPr>
          <a:xfrm>
            <a:off x="264782" y="2636908"/>
            <a:ext cx="3552639"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Use a uniform range estimate</a:t>
            </a:r>
          </a:p>
        </p:txBody>
      </p:sp>
      <p:sp>
        <p:nvSpPr>
          <p:cNvPr id="8" name="TextBox 7"/>
          <p:cNvSpPr txBox="1"/>
          <p:nvPr/>
        </p:nvSpPr>
        <p:spPr>
          <a:xfrm>
            <a:off x="8559566" y="2601405"/>
            <a:ext cx="345486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data. </a:t>
            </a:r>
          </a:p>
          <a:p>
            <a:pPr marL="285750" indent="-285750">
              <a:buFont typeface="Arial" panose="020B0604020202020204" pitchFamily="34" charset="0"/>
              <a:buChar char="•"/>
            </a:pPr>
            <a:r>
              <a:rPr lang="en-US" sz="2000" dirty="0"/>
              <a:t>Monitor distribution weekly for changes</a:t>
            </a:r>
          </a:p>
          <a:p>
            <a:endParaRPr lang="en-US" sz="2000" dirty="0"/>
          </a:p>
        </p:txBody>
      </p:sp>
      <p:sp>
        <p:nvSpPr>
          <p:cNvPr id="9" name="TextBox 8"/>
          <p:cNvSpPr txBox="1"/>
          <p:nvPr/>
        </p:nvSpPr>
        <p:spPr>
          <a:xfrm>
            <a:off x="4192398" y="2644492"/>
            <a:ext cx="3454865"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data to adjust uniform range estimate boundaries </a:t>
            </a: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43" y="3767103"/>
            <a:ext cx="7099875" cy="17611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Screen Clipping"/>
          <p:cNvPicPr>
            <a:picLocks noChangeAspect="1"/>
          </p:cNvPicPr>
          <p:nvPr/>
        </p:nvPicPr>
        <p:blipFill rotWithShape="1">
          <a:blip r:embed="rId3">
            <a:extLst>
              <a:ext uri="{28A0092B-C50C-407E-A947-70E740481C1C}">
                <a14:useLocalDpi xmlns:a14="http://schemas.microsoft.com/office/drawing/2010/main" val="0"/>
              </a:ext>
            </a:extLst>
          </a:blip>
          <a:srcRect b="34178"/>
          <a:stretch/>
        </p:blipFill>
        <p:spPr>
          <a:xfrm>
            <a:off x="9352661" y="3767103"/>
            <a:ext cx="1600423" cy="20128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Arrow: Left 11"/>
          <p:cNvSpPr/>
          <p:nvPr/>
        </p:nvSpPr>
        <p:spPr>
          <a:xfrm>
            <a:off x="6938005" y="4647677"/>
            <a:ext cx="972423" cy="4065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824313" y="5831025"/>
            <a:ext cx="2975853" cy="707886"/>
          </a:xfrm>
          <a:prstGeom prst="rect">
            <a:avLst/>
          </a:prstGeom>
          <a:noFill/>
        </p:spPr>
        <p:txBody>
          <a:bodyPr wrap="square" rtlCol="0">
            <a:spAutoFit/>
          </a:bodyPr>
          <a:lstStyle/>
          <a:p>
            <a:r>
              <a:rPr lang="en-US" sz="2000" dirty="0"/>
              <a:t>Select “Data” rather than “Estimate” to use samples</a:t>
            </a:r>
          </a:p>
        </p:txBody>
      </p:sp>
      <p:sp>
        <p:nvSpPr>
          <p:cNvPr id="14" name="Flowchart: Process 13"/>
          <p:cNvSpPr/>
          <p:nvPr/>
        </p:nvSpPr>
        <p:spPr>
          <a:xfrm>
            <a:off x="373225"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Forecasting</a:t>
            </a:r>
          </a:p>
        </p:txBody>
      </p:sp>
      <p:sp>
        <p:nvSpPr>
          <p:cNvPr id="15" name="Flowchart: Process 14"/>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6" name="Flowchart: Process 15"/>
          <p:cNvSpPr/>
          <p:nvPr/>
        </p:nvSpPr>
        <p:spPr>
          <a:xfrm>
            <a:off x="4211993"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Long</a:t>
            </a:r>
          </a:p>
        </p:txBody>
      </p:sp>
      <p:sp>
        <p:nvSpPr>
          <p:cNvPr id="17" name="Flowchart: Process 16"/>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8" name="Flowchart: Process 17"/>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9" name="Flowchart: Process 18"/>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extLst>
      <p:ext uri="{BB962C8B-B14F-4D97-AF65-F5344CB8AC3E}">
        <p14:creationId xmlns:p14="http://schemas.microsoft.com/office/powerpoint/2010/main" val="34491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33877D-3A29-4D69-9EF3-BA9D25C9386E}"/>
              </a:ext>
            </a:extLst>
          </p:cNvPr>
          <p:cNvSpPr>
            <a:spLocks noGrp="1"/>
          </p:cNvSpPr>
          <p:nvPr>
            <p:ph type="ftr" sz="quarter" idx="11"/>
          </p:nvPr>
        </p:nvSpPr>
        <p:spPr/>
        <p:txBody>
          <a:bodyPr/>
          <a:lstStyle/>
          <a:p>
            <a:r>
              <a:rPr lang="en-US" sz="1000"/>
              <a:t>@t_magennis</a:t>
            </a:r>
          </a:p>
        </p:txBody>
      </p:sp>
      <p:pic>
        <p:nvPicPr>
          <p:cNvPr id="2050" name="Picture 2" descr="http://ritholtz.com/wp-content/uploads/2016/09/1-71TzKnr7bzXU_l_pU6DCNA.jpeg">
            <a:extLst>
              <a:ext uri="{FF2B5EF4-FFF2-40B4-BE49-F238E27FC236}">
                <a16:creationId xmlns:a16="http://schemas.microsoft.com/office/drawing/2014/main" id="{191C55FC-E63D-4EAE-A47A-358FD49EE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575" y="0"/>
            <a:ext cx="857885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9B9902-6957-44A2-8707-5CDE90DECB10}"/>
              </a:ext>
            </a:extLst>
          </p:cNvPr>
          <p:cNvSpPr/>
          <p:nvPr/>
        </p:nvSpPr>
        <p:spPr>
          <a:xfrm rot="5400000">
            <a:off x="10381985" y="5047985"/>
            <a:ext cx="3343031" cy="276999"/>
          </a:xfrm>
          <a:prstGeom prst="rect">
            <a:avLst/>
          </a:prstGeom>
        </p:spPr>
        <p:txBody>
          <a:bodyPr wrap="none">
            <a:spAutoFit/>
          </a:bodyPr>
          <a:lstStyle/>
          <a:p>
            <a:r>
              <a:rPr lang="en-US" sz="1200" dirty="0"/>
              <a:t>http://ritholtz.com/2016/09/cognitive-bias-codex/</a:t>
            </a:r>
          </a:p>
        </p:txBody>
      </p:sp>
    </p:spTree>
    <p:extLst>
      <p:ext uri="{BB962C8B-B14F-4D97-AF65-F5344CB8AC3E}">
        <p14:creationId xmlns:p14="http://schemas.microsoft.com/office/powerpoint/2010/main" val="2102553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@t_magennis</a:t>
            </a:r>
          </a:p>
        </p:txBody>
      </p:sp>
      <p:sp>
        <p:nvSpPr>
          <p:cNvPr id="5" name="TextBox 4"/>
          <p:cNvSpPr txBox="1"/>
          <p:nvPr/>
        </p:nvSpPr>
        <p:spPr>
          <a:xfrm>
            <a:off x="627322" y="754912"/>
            <a:ext cx="10706986" cy="4770537"/>
          </a:xfrm>
          <a:prstGeom prst="rect">
            <a:avLst/>
          </a:prstGeom>
          <a:noFill/>
        </p:spPr>
        <p:txBody>
          <a:bodyPr wrap="square" rtlCol="0">
            <a:spAutoFit/>
          </a:bodyPr>
          <a:lstStyle/>
          <a:p>
            <a:pPr algn="ctr"/>
            <a:r>
              <a:rPr lang="en-US" sz="4400" dirty="0"/>
              <a:t>Slides, spreadsheets, and other stuff</a:t>
            </a:r>
            <a:br>
              <a:rPr lang="en-US" sz="4400" dirty="0"/>
            </a:br>
            <a:r>
              <a:rPr lang="en-US" sz="4400" dirty="0"/>
              <a:t>              </a:t>
            </a:r>
            <a:r>
              <a:rPr lang="en-US" sz="8800" dirty="0"/>
              <a:t>Bit.ly/</a:t>
            </a:r>
            <a:r>
              <a:rPr lang="en-US" sz="8800" u="sng" dirty="0" err="1"/>
              <a:t>S</a:t>
            </a:r>
            <a:r>
              <a:rPr lang="en-US" sz="8800" dirty="0" err="1"/>
              <a:t>im</a:t>
            </a:r>
            <a:r>
              <a:rPr lang="en-US" sz="8800" u="sng" dirty="0" err="1"/>
              <a:t>R</a:t>
            </a:r>
            <a:r>
              <a:rPr lang="en-US" sz="8800" dirty="0" err="1"/>
              <a:t>esources</a:t>
            </a:r>
            <a:endParaRPr lang="en-US" sz="8800" dirty="0"/>
          </a:p>
          <a:p>
            <a:pPr algn="ctr"/>
            <a:endParaRPr lang="en-US" sz="8800" dirty="0"/>
          </a:p>
          <a:p>
            <a:pPr algn="ctr"/>
            <a:r>
              <a:rPr lang="en-US" sz="4000" dirty="0"/>
              <a:t>Everything you see is freely available</a:t>
            </a:r>
            <a:endParaRPr lang="en-US" sz="4400" dirty="0"/>
          </a:p>
        </p:txBody>
      </p:sp>
    </p:spTree>
    <p:extLst>
      <p:ext uri="{BB962C8B-B14F-4D97-AF65-F5344CB8AC3E}">
        <p14:creationId xmlns:p14="http://schemas.microsoft.com/office/powerpoint/2010/main" val="264349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C050D3-BC76-42A5-BBB4-79917FCF322D}"/>
              </a:ext>
            </a:extLst>
          </p:cNvPr>
          <p:cNvSpPr>
            <a:spLocks noGrp="1"/>
          </p:cNvSpPr>
          <p:nvPr>
            <p:ph type="ftr" sz="quarter" idx="11"/>
          </p:nvPr>
        </p:nvSpPr>
        <p:spPr/>
        <p:txBody>
          <a:bodyPr/>
          <a:lstStyle/>
          <a:p>
            <a:r>
              <a:rPr lang="en-US"/>
              <a:t>@t_magennis</a:t>
            </a:r>
          </a:p>
        </p:txBody>
      </p:sp>
      <p:pic>
        <p:nvPicPr>
          <p:cNvPr id="3" name="Picture 2" descr="Screen Clipping">
            <a:extLst>
              <a:ext uri="{FF2B5EF4-FFF2-40B4-BE49-F238E27FC236}">
                <a16:creationId xmlns:a16="http://schemas.microsoft.com/office/drawing/2014/main" id="{E58E6559-B35B-480D-944B-90D01C304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807" y="0"/>
            <a:ext cx="9229458" cy="6858000"/>
          </a:xfrm>
          <a:prstGeom prst="rect">
            <a:avLst/>
          </a:prstGeom>
        </p:spPr>
      </p:pic>
      <p:sp>
        <p:nvSpPr>
          <p:cNvPr id="4" name="Rectangle 3">
            <a:extLst>
              <a:ext uri="{FF2B5EF4-FFF2-40B4-BE49-F238E27FC236}">
                <a16:creationId xmlns:a16="http://schemas.microsoft.com/office/drawing/2014/main" id="{272439D9-CEA1-46B2-BF06-B5C9FDB24782}"/>
              </a:ext>
            </a:extLst>
          </p:cNvPr>
          <p:cNvSpPr/>
          <p:nvPr/>
        </p:nvSpPr>
        <p:spPr>
          <a:xfrm rot="5400000">
            <a:off x="10381985" y="5047985"/>
            <a:ext cx="3343031" cy="276999"/>
          </a:xfrm>
          <a:prstGeom prst="rect">
            <a:avLst/>
          </a:prstGeom>
        </p:spPr>
        <p:txBody>
          <a:bodyPr wrap="none">
            <a:spAutoFit/>
          </a:bodyPr>
          <a:lstStyle/>
          <a:p>
            <a:r>
              <a:rPr lang="en-US" sz="1200" dirty="0"/>
              <a:t>http://ritholtz.com/2016/09/cognitive-bias-codex/</a:t>
            </a:r>
          </a:p>
        </p:txBody>
      </p:sp>
    </p:spTree>
    <p:extLst>
      <p:ext uri="{BB962C8B-B14F-4D97-AF65-F5344CB8AC3E}">
        <p14:creationId xmlns:p14="http://schemas.microsoft.com/office/powerpoint/2010/main" val="397383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t="8101"/>
          <a:stretch/>
        </p:blipFill>
        <p:spPr>
          <a:xfrm>
            <a:off x="-16043" y="426277"/>
            <a:ext cx="14325601" cy="7135107"/>
          </a:xfrm>
          <a:prstGeom prst="rect">
            <a:avLst/>
          </a:prstGeom>
        </p:spPr>
      </p:pic>
      <p:sp>
        <p:nvSpPr>
          <p:cNvPr id="2" name="TextBox 1"/>
          <p:cNvSpPr txBox="1"/>
          <p:nvPr/>
        </p:nvSpPr>
        <p:spPr>
          <a:xfrm>
            <a:off x="180264" y="5046728"/>
            <a:ext cx="6398055" cy="138499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514350" indent="-514350" algn="l">
              <a:buFont typeface="+mj-lt"/>
              <a:buAutoNum type="arabicPeriod"/>
            </a:pPr>
            <a:r>
              <a:rPr lang="en-US" dirty="0">
                <a:solidFill>
                  <a:schemeClr val="tx1"/>
                </a:solidFill>
              </a:rPr>
              <a:t>Multiple Options – NOT one…</a:t>
            </a:r>
          </a:p>
          <a:p>
            <a:pPr marL="514350" indent="-514350" algn="l">
              <a:buFont typeface="+mj-lt"/>
              <a:buAutoNum type="arabicPeriod"/>
            </a:pPr>
            <a:r>
              <a:rPr lang="en-US" dirty="0">
                <a:solidFill>
                  <a:schemeClr val="tx1"/>
                </a:solidFill>
              </a:rPr>
              <a:t>Duration not ETA until commitment…</a:t>
            </a:r>
          </a:p>
          <a:p>
            <a:pPr marL="514350" indent="-514350" algn="l">
              <a:buFont typeface="+mj-lt"/>
              <a:buAutoNum type="arabicPeriod"/>
            </a:pPr>
            <a:r>
              <a:rPr lang="en-US" dirty="0">
                <a:solidFill>
                  <a:schemeClr val="tx1"/>
                </a:solidFill>
              </a:rPr>
              <a:t>Continuously updated once started…</a:t>
            </a:r>
          </a:p>
        </p:txBody>
      </p:sp>
      <p:sp>
        <p:nvSpPr>
          <p:cNvPr id="5" name="Flowchart: Process 4"/>
          <p:cNvSpPr/>
          <p:nvPr/>
        </p:nvSpPr>
        <p:spPr>
          <a:xfrm>
            <a:off x="373225"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Forecasting</a:t>
            </a:r>
          </a:p>
        </p:txBody>
      </p:sp>
      <p:sp>
        <p:nvSpPr>
          <p:cNvPr id="6" name="Flowchart: Process 5"/>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7" name="Flowchart: Process 6"/>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8" name="Flowchart: Process 7"/>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9" name="Flowchart: Process 8"/>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0" name="Flowchart: Process 9"/>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custDataLst>
      <p:tags r:id="rId1"/>
    </p:custDataLst>
    <p:extLst>
      <p:ext uri="{BB962C8B-B14F-4D97-AF65-F5344CB8AC3E}">
        <p14:creationId xmlns:p14="http://schemas.microsoft.com/office/powerpoint/2010/main" val="5103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Contrast Google Maps to Software Estimates</a:t>
            </a:r>
          </a:p>
        </p:txBody>
      </p:sp>
      <p:sp>
        <p:nvSpPr>
          <p:cNvPr id="4" name="Text Placeholder 3"/>
          <p:cNvSpPr>
            <a:spLocks noGrp="1"/>
          </p:cNvSpPr>
          <p:nvPr>
            <p:ph type="body" idx="1"/>
          </p:nvPr>
        </p:nvSpPr>
        <p:spPr/>
        <p:txBody>
          <a:bodyPr/>
          <a:lstStyle/>
          <a:p>
            <a:r>
              <a:rPr lang="en-US" dirty="0"/>
              <a:t>If you currently…</a:t>
            </a:r>
          </a:p>
        </p:txBody>
      </p:sp>
      <p:sp>
        <p:nvSpPr>
          <p:cNvPr id="5" name="Content Placeholder 4"/>
          <p:cNvSpPr>
            <a:spLocks noGrp="1"/>
          </p:cNvSpPr>
          <p:nvPr>
            <p:ph sz="half" idx="2"/>
          </p:nvPr>
        </p:nvSpPr>
        <p:spPr/>
        <p:txBody>
          <a:bodyPr>
            <a:normAutofit/>
          </a:bodyPr>
          <a:lstStyle/>
          <a:p>
            <a:r>
              <a:rPr lang="en-US" u="sng" dirty="0"/>
              <a:t>Give one</a:t>
            </a:r>
            <a:r>
              <a:rPr lang="en-US" dirty="0"/>
              <a:t> forecast even though multiple approaches considered</a:t>
            </a:r>
          </a:p>
          <a:p>
            <a:r>
              <a:rPr lang="en-US" u="sng" dirty="0"/>
              <a:t>Give a calendar date</a:t>
            </a:r>
            <a:r>
              <a:rPr lang="en-US" dirty="0"/>
              <a:t> for undefined “complete” &amp; “start”</a:t>
            </a:r>
          </a:p>
          <a:p>
            <a:r>
              <a:rPr lang="en-US" dirty="0"/>
              <a:t>If the original date is in doubt we find out </a:t>
            </a:r>
            <a:r>
              <a:rPr lang="en-US" u="sng" dirty="0"/>
              <a:t>near the end</a:t>
            </a:r>
          </a:p>
          <a:p>
            <a:r>
              <a:rPr lang="en-US" dirty="0"/>
              <a:t>Appear on-time </a:t>
            </a:r>
            <a:r>
              <a:rPr lang="en-US" u="sng" dirty="0"/>
              <a:t>until we are not</a:t>
            </a:r>
            <a:r>
              <a:rPr lang="en-US" dirty="0"/>
              <a:t>. Measure progress from start.</a:t>
            </a:r>
          </a:p>
        </p:txBody>
      </p:sp>
      <p:sp>
        <p:nvSpPr>
          <p:cNvPr id="6" name="Text Placeholder 5"/>
          <p:cNvSpPr>
            <a:spLocks noGrp="1"/>
          </p:cNvSpPr>
          <p:nvPr>
            <p:ph type="body" sz="quarter" idx="3"/>
          </p:nvPr>
        </p:nvSpPr>
        <p:spPr/>
        <p:txBody>
          <a:bodyPr/>
          <a:lstStyle/>
          <a:p>
            <a:r>
              <a:rPr lang="en-US" dirty="0"/>
              <a:t>Consider doing…</a:t>
            </a:r>
          </a:p>
        </p:txBody>
      </p:sp>
      <p:sp>
        <p:nvSpPr>
          <p:cNvPr id="7" name="Content Placeholder 6"/>
          <p:cNvSpPr>
            <a:spLocks noGrp="1"/>
          </p:cNvSpPr>
          <p:nvPr>
            <p:ph sz="quarter" idx="4"/>
          </p:nvPr>
        </p:nvSpPr>
        <p:spPr/>
        <p:txBody>
          <a:bodyPr/>
          <a:lstStyle/>
          <a:p>
            <a:r>
              <a:rPr lang="en-US" u="sng" dirty="0"/>
              <a:t>Give multiple</a:t>
            </a:r>
            <a:r>
              <a:rPr lang="en-US" dirty="0"/>
              <a:t> options of investment and implementation</a:t>
            </a:r>
          </a:p>
          <a:p>
            <a:r>
              <a:rPr lang="en-US" u="sng" dirty="0"/>
              <a:t>Give a duration</a:t>
            </a:r>
            <a:r>
              <a:rPr lang="en-US" dirty="0"/>
              <a:t> and define what started &amp; complete means</a:t>
            </a:r>
          </a:p>
          <a:p>
            <a:r>
              <a:rPr lang="en-US" dirty="0"/>
              <a:t>If the original date is in doubt, </a:t>
            </a:r>
            <a:r>
              <a:rPr lang="en-US" u="sng" dirty="0"/>
              <a:t>know earlier</a:t>
            </a:r>
            <a:r>
              <a:rPr lang="en-US" dirty="0"/>
              <a:t> and react faster</a:t>
            </a:r>
          </a:p>
          <a:p>
            <a:r>
              <a:rPr lang="en-US" dirty="0"/>
              <a:t>Report </a:t>
            </a:r>
            <a:r>
              <a:rPr lang="en-US" u="sng" dirty="0"/>
              <a:t>remaining time</a:t>
            </a:r>
            <a:r>
              <a:rPr lang="en-US" dirty="0"/>
              <a:t> to deliver not time since started</a:t>
            </a:r>
          </a:p>
        </p:txBody>
      </p:sp>
      <p:sp>
        <p:nvSpPr>
          <p:cNvPr id="2" name="Footer Placeholder 1"/>
          <p:cNvSpPr>
            <a:spLocks noGrp="1"/>
          </p:cNvSpPr>
          <p:nvPr>
            <p:ph type="ftr" sz="quarter" idx="11"/>
          </p:nvPr>
        </p:nvSpPr>
        <p:spPr/>
        <p:txBody>
          <a:bodyPr/>
          <a:lstStyle/>
          <a:p>
            <a:r>
              <a:rPr lang="en-US"/>
              <a:t>@t_magennis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121" y="1578252"/>
            <a:ext cx="843479" cy="84347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8714232" y="1578251"/>
            <a:ext cx="843479" cy="843479"/>
          </a:xfrm>
          <a:prstGeom prst="rect">
            <a:avLst/>
          </a:prstGeom>
        </p:spPr>
      </p:pic>
      <p:sp>
        <p:nvSpPr>
          <p:cNvPr id="11" name="Flowchart: Process 10">
            <a:extLst>
              <a:ext uri="{FF2B5EF4-FFF2-40B4-BE49-F238E27FC236}">
                <a16:creationId xmlns:a16="http://schemas.microsoft.com/office/drawing/2014/main" id="{8760C8FB-593F-4958-BE03-F1B3F0049DDC}"/>
              </a:ext>
            </a:extLst>
          </p:cNvPr>
          <p:cNvSpPr/>
          <p:nvPr/>
        </p:nvSpPr>
        <p:spPr>
          <a:xfrm>
            <a:off x="373225"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Forecasting</a:t>
            </a:r>
          </a:p>
        </p:txBody>
      </p:sp>
      <p:sp>
        <p:nvSpPr>
          <p:cNvPr id="12" name="Flowchart: Process 11">
            <a:extLst>
              <a:ext uri="{FF2B5EF4-FFF2-40B4-BE49-F238E27FC236}">
                <a16:creationId xmlns:a16="http://schemas.microsoft.com/office/drawing/2014/main" id="{115A7BA2-BCD2-450D-AA83-9F436EED6923}"/>
              </a:ext>
            </a:extLst>
          </p:cNvPr>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3" name="Flowchart: Process 12">
            <a:extLst>
              <a:ext uri="{FF2B5EF4-FFF2-40B4-BE49-F238E27FC236}">
                <a16:creationId xmlns:a16="http://schemas.microsoft.com/office/drawing/2014/main" id="{B7371F7D-405B-42F8-9A43-4434FDE3A320}"/>
              </a:ext>
            </a:extLst>
          </p:cNvPr>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14" name="Flowchart: Process 13">
            <a:extLst>
              <a:ext uri="{FF2B5EF4-FFF2-40B4-BE49-F238E27FC236}">
                <a16:creationId xmlns:a16="http://schemas.microsoft.com/office/drawing/2014/main" id="{013BBE8A-8835-428E-91DE-CDF942D16472}"/>
              </a:ext>
            </a:extLst>
          </p:cNvPr>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15" name="Flowchart: Process 14">
            <a:extLst>
              <a:ext uri="{FF2B5EF4-FFF2-40B4-BE49-F238E27FC236}">
                <a16:creationId xmlns:a16="http://schemas.microsoft.com/office/drawing/2014/main" id="{96DA431D-F6A7-45DC-9014-F1E053D3CB70}"/>
              </a:ext>
            </a:extLst>
          </p:cNvPr>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16" name="Flowchart: Process 15">
            <a:extLst>
              <a:ext uri="{FF2B5EF4-FFF2-40B4-BE49-F238E27FC236}">
                <a16:creationId xmlns:a16="http://schemas.microsoft.com/office/drawing/2014/main" id="{B501E484-DEF9-4287-B22E-20D088F19359}"/>
              </a:ext>
            </a:extLst>
          </p:cNvPr>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spTree>
    <p:custDataLst>
      <p:tags r:id="rId1"/>
    </p:custDataLst>
    <p:extLst>
      <p:ext uri="{BB962C8B-B14F-4D97-AF65-F5344CB8AC3E}">
        <p14:creationId xmlns:p14="http://schemas.microsoft.com/office/powerpoint/2010/main" val="25733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500"/>
                                        <p:tgtEl>
                                          <p:spTgt spid="5">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Three Forecasting Questions….</a:t>
            </a:r>
          </a:p>
        </p:txBody>
      </p:sp>
      <p:sp>
        <p:nvSpPr>
          <p:cNvPr id="3" name="Content Placeholder 2"/>
          <p:cNvSpPr>
            <a:spLocks noGrp="1"/>
          </p:cNvSpPr>
          <p:nvPr>
            <p:ph idx="1"/>
          </p:nvPr>
        </p:nvSpPr>
        <p:spPr>
          <a:xfrm>
            <a:off x="838200" y="1825625"/>
            <a:ext cx="5293177" cy="4351338"/>
          </a:xfrm>
        </p:spPr>
        <p:txBody>
          <a:bodyPr>
            <a:normAutofit fontScale="92500" lnSpcReduction="10000"/>
          </a:bodyPr>
          <a:lstStyle/>
          <a:p>
            <a:pPr marL="514350" indent="-514350">
              <a:buFont typeface="+mj-lt"/>
              <a:buAutoNum type="arabicPeriod"/>
            </a:pPr>
            <a:r>
              <a:rPr lang="en-US" b="1" dirty="0"/>
              <a:t>How Big</a:t>
            </a:r>
          </a:p>
          <a:p>
            <a:pPr lvl="1"/>
            <a:r>
              <a:rPr lang="en-US" dirty="0"/>
              <a:t>Understanding the size of a feature or project with less effort</a:t>
            </a:r>
          </a:p>
          <a:p>
            <a:pPr marL="514350" indent="-514350">
              <a:buFont typeface="+mj-lt"/>
              <a:buAutoNum type="arabicPeriod"/>
            </a:pPr>
            <a:r>
              <a:rPr lang="en-US" b="1" dirty="0"/>
              <a:t>How Long</a:t>
            </a:r>
          </a:p>
          <a:p>
            <a:pPr lvl="1"/>
            <a:r>
              <a:rPr lang="en-US" dirty="0"/>
              <a:t>Understanding when a feature or project might be done</a:t>
            </a:r>
          </a:p>
          <a:p>
            <a:pPr lvl="1"/>
            <a:r>
              <a:rPr lang="en-US" dirty="0"/>
              <a:t>Tracking progress</a:t>
            </a:r>
          </a:p>
          <a:p>
            <a:pPr marL="514350" indent="-514350">
              <a:buFont typeface="+mj-lt"/>
              <a:buAutoNum type="arabicPeriod"/>
            </a:pPr>
            <a:r>
              <a:rPr lang="en-US" b="1" dirty="0"/>
              <a:t>How Much </a:t>
            </a:r>
          </a:p>
          <a:p>
            <a:pPr lvl="1"/>
            <a:r>
              <a:rPr lang="en-US" dirty="0"/>
              <a:t>OK, its too big, </a:t>
            </a:r>
            <a:br>
              <a:rPr lang="en-US" dirty="0"/>
            </a:br>
            <a:r>
              <a:rPr lang="en-US" dirty="0"/>
              <a:t>    “what can I get by when…”</a:t>
            </a:r>
          </a:p>
          <a:p>
            <a:pPr lvl="1"/>
            <a:r>
              <a:rPr lang="en-US" dirty="0"/>
              <a:t>Seeing options</a:t>
            </a:r>
          </a:p>
          <a:p>
            <a:pPr lvl="1"/>
            <a:r>
              <a:rPr lang="en-US" dirty="0"/>
              <a:t>Making trade-off decisions earlier</a:t>
            </a:r>
          </a:p>
        </p:txBody>
      </p:sp>
      <p:sp>
        <p:nvSpPr>
          <p:cNvPr id="4" name="Footer Placeholder 3"/>
          <p:cNvSpPr>
            <a:spLocks noGrp="1"/>
          </p:cNvSpPr>
          <p:nvPr>
            <p:ph type="ftr" sz="quarter" idx="11"/>
          </p:nvPr>
        </p:nvSpPr>
        <p:spPr/>
        <p:txBody>
          <a:bodyPr/>
          <a:lstStyle/>
          <a:p>
            <a:r>
              <a:rPr lang="en-US" dirty="0"/>
              <a:t>@</a:t>
            </a:r>
            <a:r>
              <a:rPr lang="en-US" dirty="0" err="1"/>
              <a:t>t_magennis</a:t>
            </a:r>
            <a:endParaRPr lang="en-US" dirty="0"/>
          </a:p>
        </p:txBody>
      </p:sp>
      <p:sp>
        <p:nvSpPr>
          <p:cNvPr id="17" name="Flowchart: Process 16"/>
          <p:cNvSpPr/>
          <p:nvPr/>
        </p:nvSpPr>
        <p:spPr>
          <a:xfrm>
            <a:off x="373225" y="46734"/>
            <a:ext cx="1838131" cy="3136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Forecasting</a:t>
            </a:r>
          </a:p>
        </p:txBody>
      </p:sp>
      <p:sp>
        <p:nvSpPr>
          <p:cNvPr id="18" name="Flowchart: Process 17"/>
          <p:cNvSpPr/>
          <p:nvPr/>
        </p:nvSpPr>
        <p:spPr>
          <a:xfrm>
            <a:off x="2292609"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Big</a:t>
            </a:r>
          </a:p>
        </p:txBody>
      </p:sp>
      <p:sp>
        <p:nvSpPr>
          <p:cNvPr id="19" name="Flowchart: Process 18"/>
          <p:cNvSpPr/>
          <p:nvPr/>
        </p:nvSpPr>
        <p:spPr>
          <a:xfrm>
            <a:off x="4211993"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Long</a:t>
            </a:r>
          </a:p>
        </p:txBody>
      </p:sp>
      <p:sp>
        <p:nvSpPr>
          <p:cNvPr id="20" name="Flowchart: Process 19"/>
          <p:cNvSpPr/>
          <p:nvPr/>
        </p:nvSpPr>
        <p:spPr>
          <a:xfrm>
            <a:off x="613137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How Much</a:t>
            </a:r>
          </a:p>
        </p:txBody>
      </p:sp>
      <p:sp>
        <p:nvSpPr>
          <p:cNvPr id="21" name="Flowchart: Process 20"/>
          <p:cNvSpPr/>
          <p:nvPr/>
        </p:nvSpPr>
        <p:spPr>
          <a:xfrm>
            <a:off x="8050761"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Fails</a:t>
            </a:r>
          </a:p>
        </p:txBody>
      </p:sp>
      <p:sp>
        <p:nvSpPr>
          <p:cNvPr id="22" name="Flowchart: Process 21"/>
          <p:cNvSpPr/>
          <p:nvPr/>
        </p:nvSpPr>
        <p:spPr>
          <a:xfrm>
            <a:off x="9970147" y="46734"/>
            <a:ext cx="1838131" cy="31367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Q and A</a:t>
            </a:r>
          </a:p>
        </p:txBody>
      </p:sp>
      <p:pic>
        <p:nvPicPr>
          <p:cNvPr id="11" name="Content Placeholder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819" y="1740657"/>
            <a:ext cx="6086475" cy="35734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24332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8.3"/>
</p:tagLst>
</file>

<file path=ppt/tags/tag2.xml><?xml version="1.0" encoding="utf-8"?>
<p:tagLst xmlns:a="http://schemas.openxmlformats.org/drawingml/2006/main" xmlns:r="http://schemas.openxmlformats.org/officeDocument/2006/relationships" xmlns:p="http://schemas.openxmlformats.org/presentationml/2006/main">
  <p:tag name="TIMING" val="|2.3|35.5|44.6"/>
</p:tagLst>
</file>

<file path=ppt/tags/tag3.xml><?xml version="1.0" encoding="utf-8"?>
<p:tagLst xmlns:a="http://schemas.openxmlformats.org/drawingml/2006/main" xmlns:r="http://schemas.openxmlformats.org/officeDocument/2006/relationships" xmlns:p="http://schemas.openxmlformats.org/presentationml/2006/main">
  <p:tag name="TIMING" val="|20.7"/>
</p:tagLst>
</file>

<file path=ppt/tags/tag4.xml><?xml version="1.0" encoding="utf-8"?>
<p:tagLst xmlns:a="http://schemas.openxmlformats.org/drawingml/2006/main" xmlns:r="http://schemas.openxmlformats.org/officeDocument/2006/relationships" xmlns:p="http://schemas.openxmlformats.org/presentationml/2006/main">
  <p:tag name="TIMING" val="|40.4"/>
</p:tagLst>
</file>

<file path=ppt/tags/tag5.xml><?xml version="1.0" encoding="utf-8"?>
<p:tagLst xmlns:a="http://schemas.openxmlformats.org/drawingml/2006/main" xmlns:r="http://schemas.openxmlformats.org/officeDocument/2006/relationships" xmlns:p="http://schemas.openxmlformats.org/presentationml/2006/main">
  <p:tag name="TIMING" val="|115.8"/>
</p:tagLst>
</file>

<file path=ppt/tags/tag6.xml><?xml version="1.0" encoding="utf-8"?>
<p:tagLst xmlns:a="http://schemas.openxmlformats.org/drawingml/2006/main" xmlns:r="http://schemas.openxmlformats.org/officeDocument/2006/relationships" xmlns:p="http://schemas.openxmlformats.org/presentationml/2006/main">
  <p:tag name="TIMING" val="|71.8|4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20765</TotalTime>
  <Words>3321</Words>
  <Application>Microsoft Office PowerPoint</Application>
  <PresentationFormat>Widescreen</PresentationFormat>
  <Paragraphs>618</Paragraphs>
  <Slides>50</Slides>
  <Notes>14</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freight-text-pro</vt:lpstr>
      <vt:lpstr>Office Theme</vt:lpstr>
      <vt:lpstr>Forecasting using data</vt:lpstr>
      <vt:lpstr>PowerPoint Presentation</vt:lpstr>
      <vt:lpstr>PowerPoint Presentation</vt:lpstr>
      <vt:lpstr>PowerPoint Presentation</vt:lpstr>
      <vt:lpstr>PowerPoint Presentation</vt:lpstr>
      <vt:lpstr>PowerPoint Presentation</vt:lpstr>
      <vt:lpstr>PowerPoint Presentation</vt:lpstr>
      <vt:lpstr>Contrast Google Maps to Software Estimates</vt:lpstr>
      <vt:lpstr>Top Three Forecasting Questions….</vt:lpstr>
      <vt:lpstr>Q1: How Big?</vt:lpstr>
      <vt:lpstr>PowerPoint Presentation</vt:lpstr>
      <vt:lpstr>Forecasting Total Story Count </vt:lpstr>
      <vt:lpstr>PowerPoint Presentation</vt:lpstr>
      <vt:lpstr>PowerPoint Presentation</vt:lpstr>
      <vt:lpstr>Why should I believe this forecast anyway?</vt:lpstr>
      <vt:lpstr>Q2: How Long?</vt:lpstr>
      <vt:lpstr>Forecasting Duration (and delivery date)</vt:lpstr>
      <vt:lpstr>PowerPoint Presentation</vt:lpstr>
      <vt:lpstr>PowerPoint Presentation</vt:lpstr>
      <vt:lpstr>PowerPoint Presentation</vt:lpstr>
      <vt:lpstr>Q3: How Much?</vt:lpstr>
      <vt:lpstr>Forecasting How Much (OK, what can I get?)</vt:lpstr>
      <vt:lpstr>PowerPoint Presentation</vt:lpstr>
      <vt:lpstr>PowerPoint Presentation</vt:lpstr>
      <vt:lpstr>Give multiple options – discuss cuts early</vt:lpstr>
      <vt:lpstr>Top Three Forecasting Fail Reasons</vt:lpstr>
      <vt:lpstr>Fail 1: Start Date On-Paper != Reality</vt:lpstr>
      <vt:lpstr>Fail 2: Backlog Rate versus Delivery Rate</vt:lpstr>
      <vt:lpstr>Fail 2: Backlog Rate versus Delivery Rate</vt:lpstr>
      <vt:lpstr>PowerPoint Presentation</vt:lpstr>
      <vt:lpstr>Fail 3: Ignoring Risks</vt:lpstr>
      <vt:lpstr>PowerPoint Presentation</vt:lpstr>
      <vt:lpstr>Root of All Fails: High System Utilization</vt:lpstr>
      <vt:lpstr>PowerPoint Presentation</vt:lpstr>
      <vt:lpstr>PowerPoint Presentation</vt:lpstr>
      <vt:lpstr>PowerPoint Presentation</vt:lpstr>
      <vt:lpstr>PowerPoint Presentation</vt:lpstr>
      <vt:lpstr>Key Take-aways and Resources</vt:lpstr>
      <vt:lpstr>PowerPoint Presentation</vt:lpstr>
      <vt:lpstr>About me…</vt:lpstr>
      <vt:lpstr>PowerPoint Presentation</vt:lpstr>
      <vt:lpstr>Good versus Poor Forecasting</vt:lpstr>
      <vt:lpstr>Top Three Forecasting Opportunities</vt:lpstr>
      <vt:lpstr>PowerPoint Presentation</vt:lpstr>
      <vt:lpstr>How Big – Forecasting feature/project size</vt:lpstr>
      <vt:lpstr>How Long – Forecasting duration (and date)</vt:lpstr>
      <vt:lpstr>PowerPoint Presentation</vt:lpstr>
      <vt:lpstr>PowerPoint Presentation</vt:lpstr>
      <vt:lpstr>Using range estimates or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Magennis</dc:creator>
  <cp:lastModifiedBy>Troy Magennis</cp:lastModifiedBy>
  <cp:revision>328</cp:revision>
  <dcterms:created xsi:type="dcterms:W3CDTF">2017-01-31T19:09:11Z</dcterms:created>
  <dcterms:modified xsi:type="dcterms:W3CDTF">2018-05-17T13:43:41Z</dcterms:modified>
</cp:coreProperties>
</file>