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1" r:id="rId3"/>
    <p:sldId id="1672" r:id="rId4"/>
    <p:sldId id="1673" r:id="rId5"/>
    <p:sldId id="1675" r:id="rId6"/>
    <p:sldId id="1674" r:id="rId7"/>
    <p:sldId id="1671" r:id="rId8"/>
    <p:sldId id="269" r:id="rId9"/>
    <p:sldId id="1676" r:id="rId10"/>
    <p:sldId id="1677" r:id="rId11"/>
    <p:sldId id="1678" r:id="rId12"/>
    <p:sldId id="1711" r:id="rId13"/>
    <p:sldId id="1712" r:id="rId14"/>
    <p:sldId id="1679" r:id="rId15"/>
    <p:sldId id="1680" r:id="rId16"/>
    <p:sldId id="1681" r:id="rId17"/>
    <p:sldId id="1713" r:id="rId18"/>
    <p:sldId id="1682" r:id="rId19"/>
    <p:sldId id="1683" r:id="rId20"/>
    <p:sldId id="1714" r:id="rId21"/>
    <p:sldId id="1685" r:id="rId22"/>
    <p:sldId id="1715" r:id="rId23"/>
    <p:sldId id="1722" r:id="rId24"/>
    <p:sldId id="1688" r:id="rId25"/>
    <p:sldId id="1699" r:id="rId26"/>
    <p:sldId id="1695" r:id="rId27"/>
    <p:sldId id="1701" r:id="rId28"/>
    <p:sldId id="1703" r:id="rId29"/>
    <p:sldId id="1726" r:id="rId30"/>
    <p:sldId id="1702" r:id="rId31"/>
    <p:sldId id="1725" r:id="rId32"/>
    <p:sldId id="1727" r:id="rId33"/>
    <p:sldId id="1730" r:id="rId34"/>
    <p:sldId id="1728" r:id="rId35"/>
    <p:sldId id="1729" r:id="rId36"/>
    <p:sldId id="1733" r:id="rId37"/>
    <p:sldId id="1716" r:id="rId38"/>
    <p:sldId id="1734" r:id="rId39"/>
    <p:sldId id="1731" r:id="rId40"/>
    <p:sldId id="1735" r:id="rId41"/>
    <p:sldId id="1736" r:id="rId42"/>
    <p:sldId id="1717" r:id="rId43"/>
    <p:sldId id="1718" r:id="rId44"/>
    <p:sldId id="38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2" autoAdjust="0"/>
    <p:restoredTop sz="94660"/>
  </p:normalViewPr>
  <p:slideViewPr>
    <p:cSldViewPr snapToGrid="0">
      <p:cViewPr varScale="1">
        <p:scale>
          <a:sx n="110" d="100"/>
          <a:sy n="110" d="100"/>
        </p:scale>
        <p:origin x="4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F9392-B730-45AE-8B1E-3196477D341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1859409-34D7-4AA3-B5B7-950AF407C472}">
      <dgm:prSet phldrT="[Text]"/>
      <dgm:spPr/>
      <dgm:t>
        <a:bodyPr/>
        <a:lstStyle/>
        <a:p>
          <a:pPr>
            <a:lnSpc>
              <a:spcPct val="100000"/>
            </a:lnSpc>
          </a:pPr>
          <a:r>
            <a:rPr lang="en-US" dirty="0" err="1"/>
            <a:t>Completa</a:t>
          </a:r>
          <a:r>
            <a:rPr lang="ro-RO" dirty="0"/>
            <a:t>ț</a:t>
          </a:r>
          <a:r>
            <a:rPr lang="en-US" dirty="0" err="1"/>
            <a:t>i</a:t>
          </a:r>
          <a:r>
            <a:rPr lang="en-US" dirty="0"/>
            <a:t> </a:t>
          </a:r>
          <a:r>
            <a:rPr lang="en-US" dirty="0" err="1"/>
            <a:t>aici</a:t>
          </a:r>
          <a:r>
            <a:rPr lang="en-US" dirty="0"/>
            <a:t>, </a:t>
          </a:r>
          <a:r>
            <a:rPr lang="ro-RO" dirty="0"/>
            <a:t>î</a:t>
          </a:r>
          <a:r>
            <a:rPr lang="en-US" dirty="0"/>
            <a:t>n </a:t>
          </a:r>
          <a:r>
            <a:rPr lang="en-US" dirty="0" err="1"/>
            <a:t>sal</a:t>
          </a:r>
          <a:r>
            <a:rPr lang="ro-RO" dirty="0"/>
            <a:t>ă</a:t>
          </a:r>
          <a:endParaRPr lang="en-US" dirty="0"/>
        </a:p>
      </dgm:t>
    </dgm:pt>
    <dgm:pt modelId="{AA345EDE-C78F-4088-B341-A7776B41E913}" type="parTrans" cxnId="{AF801023-1789-4775-A6DA-A0F47CEFA3F9}">
      <dgm:prSet/>
      <dgm:spPr/>
      <dgm:t>
        <a:bodyPr/>
        <a:lstStyle/>
        <a:p>
          <a:endParaRPr lang="en-US"/>
        </a:p>
      </dgm:t>
    </dgm:pt>
    <dgm:pt modelId="{2EE50BE4-CCF7-45CE-82A9-F9139A3EC480}" type="sibTrans" cxnId="{AF801023-1789-4775-A6DA-A0F47CEFA3F9}">
      <dgm:prSet/>
      <dgm:spPr/>
      <dgm:t>
        <a:bodyPr/>
        <a:lstStyle/>
        <a:p>
          <a:endParaRPr lang="en-US"/>
        </a:p>
      </dgm:t>
    </dgm:pt>
    <dgm:pt modelId="{144A04B3-7BAC-443E-8D5A-4F2138FEB12F}">
      <dgm:prSet phldrT="[Text]"/>
      <dgm:spPr/>
      <dgm:t>
        <a:bodyPr/>
        <a:lstStyle/>
        <a:p>
          <a:pPr>
            <a:lnSpc>
              <a:spcPct val="100000"/>
            </a:lnSpc>
          </a:pPr>
          <a:r>
            <a:rPr lang="en-US" dirty="0" err="1"/>
            <a:t>Dureaz</a:t>
          </a:r>
          <a:r>
            <a:rPr lang="ro-RO" dirty="0"/>
            <a:t>ă</a:t>
          </a:r>
          <a:r>
            <a:rPr lang="en-US" dirty="0"/>
            <a:t> 2-3 minute</a:t>
          </a:r>
        </a:p>
      </dgm:t>
    </dgm:pt>
    <dgm:pt modelId="{3D435F0D-FB15-4E13-BC20-B58B2D7D6D03}" type="parTrans" cxnId="{A5AF9635-05CD-4122-BC44-D70D9D162CB7}">
      <dgm:prSet/>
      <dgm:spPr/>
      <dgm:t>
        <a:bodyPr/>
        <a:lstStyle/>
        <a:p>
          <a:endParaRPr lang="en-US"/>
        </a:p>
      </dgm:t>
    </dgm:pt>
    <dgm:pt modelId="{D57FA083-2BBD-43D5-8C03-7AE779A29C3D}" type="sibTrans" cxnId="{A5AF9635-05CD-4122-BC44-D70D9D162CB7}">
      <dgm:prSet/>
      <dgm:spPr/>
      <dgm:t>
        <a:bodyPr/>
        <a:lstStyle/>
        <a:p>
          <a:endParaRPr lang="en-US"/>
        </a:p>
      </dgm:t>
    </dgm:pt>
    <dgm:pt modelId="{06F75A53-1ACA-40E4-88FE-74282032BB82}">
      <dgm:prSet phldrT="[Text]"/>
      <dgm:spPr/>
      <dgm:t>
        <a:bodyPr/>
        <a:lstStyle/>
        <a:p>
          <a:pPr>
            <a:lnSpc>
              <a:spcPct val="100000"/>
            </a:lnSpc>
          </a:pPr>
          <a:r>
            <a:rPr lang="ro-RO" dirty="0"/>
            <a:t>Feedback anonim - pentru formator si </a:t>
          </a:r>
          <a:r>
            <a:rPr lang="ro-RO" dirty="0" err="1"/>
            <a:t>AgileHub</a:t>
          </a:r>
          <a:endParaRPr lang="ro-RO" dirty="0"/>
        </a:p>
      </dgm:t>
    </dgm:pt>
    <dgm:pt modelId="{B0B45269-8D80-4715-AC68-68EAEB085ECA}" type="sibTrans" cxnId="{7BD0188F-29AF-46D9-9CB9-7C6F8CC44949}">
      <dgm:prSet/>
      <dgm:spPr/>
      <dgm:t>
        <a:bodyPr/>
        <a:lstStyle/>
        <a:p>
          <a:endParaRPr lang="en-US"/>
        </a:p>
      </dgm:t>
    </dgm:pt>
    <dgm:pt modelId="{7DD8F1CF-1997-40C8-881F-CE5BE5B812C3}" type="parTrans" cxnId="{7BD0188F-29AF-46D9-9CB9-7C6F8CC44949}">
      <dgm:prSet/>
      <dgm:spPr/>
      <dgm:t>
        <a:bodyPr/>
        <a:lstStyle/>
        <a:p>
          <a:endParaRPr lang="en-US"/>
        </a:p>
      </dgm:t>
    </dgm:pt>
    <dgm:pt modelId="{0D79AE24-3FEB-4EDF-8AA3-0D207791F7CE}" type="pres">
      <dgm:prSet presAssocID="{101F9392-B730-45AE-8B1E-3196477D3416}" presName="root" presStyleCnt="0">
        <dgm:presLayoutVars>
          <dgm:dir/>
          <dgm:resizeHandles val="exact"/>
        </dgm:presLayoutVars>
      </dgm:prSet>
      <dgm:spPr/>
    </dgm:pt>
    <dgm:pt modelId="{B4752B5D-27E5-43E2-9381-434F8A5FAC27}" type="pres">
      <dgm:prSet presAssocID="{51859409-34D7-4AA3-B5B7-950AF407C472}" presName="compNode" presStyleCnt="0"/>
      <dgm:spPr/>
    </dgm:pt>
    <dgm:pt modelId="{CC98773F-561C-4C69-A6A2-CA8746F2CF05}" type="pres">
      <dgm:prSet presAssocID="{51859409-34D7-4AA3-B5B7-950AF407C472}" presName="bgRect" presStyleLbl="bgShp" presStyleIdx="0" presStyleCnt="3">
        <dgm:style>
          <a:lnRef idx="0">
            <a:scrgbClr r="0" g="0" b="0"/>
          </a:lnRef>
          <a:fillRef idx="0">
            <a:scrgbClr r="0" g="0" b="0"/>
          </a:fillRef>
          <a:effectRef idx="0">
            <a:scrgbClr r="0" g="0" b="0"/>
          </a:effectRef>
          <a:fontRef idx="minor">
            <a:schemeClr val="dk1"/>
          </a:fontRef>
        </dgm:style>
      </dgm:prSet>
      <dgm:spPr>
        <a:noFill/>
        <a:ln>
          <a:noFill/>
        </a:ln>
      </dgm:spPr>
    </dgm:pt>
    <dgm:pt modelId="{58FD3702-4E94-4975-8A90-B23A43C5722C}" type="pres">
      <dgm:prSet presAssocID="{51859409-34D7-4AA3-B5B7-950AF407C472}" presName="iconRect" presStyleLbl="nod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064F5BD2-7A25-4EEB-8374-BDC64F142E9C}" type="pres">
      <dgm:prSet presAssocID="{51859409-34D7-4AA3-B5B7-950AF407C472}" presName="spaceRect" presStyleCnt="0"/>
      <dgm:spPr/>
    </dgm:pt>
    <dgm:pt modelId="{674F9D65-51C8-4867-857E-447201055999}" type="pres">
      <dgm:prSet presAssocID="{51859409-34D7-4AA3-B5B7-950AF407C472}" presName="parTx" presStyleLbl="revTx" presStyleIdx="0" presStyleCnt="3">
        <dgm:presLayoutVars>
          <dgm:chMax val="0"/>
          <dgm:chPref val="0"/>
        </dgm:presLayoutVars>
      </dgm:prSet>
      <dgm:spPr/>
    </dgm:pt>
    <dgm:pt modelId="{9DED89A7-247C-4E36-ADDD-774EF36E46DE}" type="pres">
      <dgm:prSet presAssocID="{2EE50BE4-CCF7-45CE-82A9-F9139A3EC480}" presName="sibTrans" presStyleCnt="0"/>
      <dgm:spPr/>
    </dgm:pt>
    <dgm:pt modelId="{C21E5A98-BE61-4B79-B865-12CD7AB64E2D}" type="pres">
      <dgm:prSet presAssocID="{144A04B3-7BAC-443E-8D5A-4F2138FEB12F}" presName="compNode" presStyleCnt="0"/>
      <dgm:spPr/>
    </dgm:pt>
    <dgm:pt modelId="{0B325840-9F9F-4D90-9917-7F1EB5C278C4}" type="pres">
      <dgm:prSet presAssocID="{144A04B3-7BAC-443E-8D5A-4F2138FEB12F}" presName="bgRect" presStyleLbl="bgShp" presStyleIdx="1" presStyleCnt="3">
        <dgm:style>
          <a:lnRef idx="0">
            <a:scrgbClr r="0" g="0" b="0"/>
          </a:lnRef>
          <a:fillRef idx="0">
            <a:scrgbClr r="0" g="0" b="0"/>
          </a:fillRef>
          <a:effectRef idx="0">
            <a:scrgbClr r="0" g="0" b="0"/>
          </a:effectRef>
          <a:fontRef idx="minor">
            <a:schemeClr val="dk1"/>
          </a:fontRef>
        </dgm:style>
      </dgm:prSet>
      <dgm:spPr>
        <a:noFill/>
        <a:ln>
          <a:noFill/>
        </a:ln>
      </dgm:spPr>
    </dgm:pt>
    <dgm:pt modelId="{95DD7236-36D7-4E67-98B7-34D094A56A76}" type="pres">
      <dgm:prSet presAssocID="{144A04B3-7BAC-443E-8D5A-4F2138FEB12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8BCEE928-77BF-4015-BEAA-4391E8BDB103}" type="pres">
      <dgm:prSet presAssocID="{144A04B3-7BAC-443E-8D5A-4F2138FEB12F}" presName="spaceRect" presStyleCnt="0"/>
      <dgm:spPr/>
    </dgm:pt>
    <dgm:pt modelId="{6176BFDC-F128-4C25-A0C2-0FC3BCA28182}" type="pres">
      <dgm:prSet presAssocID="{144A04B3-7BAC-443E-8D5A-4F2138FEB12F}" presName="parTx" presStyleLbl="revTx" presStyleIdx="1" presStyleCnt="3">
        <dgm:presLayoutVars>
          <dgm:chMax val="0"/>
          <dgm:chPref val="0"/>
        </dgm:presLayoutVars>
      </dgm:prSet>
      <dgm:spPr/>
    </dgm:pt>
    <dgm:pt modelId="{106EC2FF-0A0F-458F-8E23-D23384C12448}" type="pres">
      <dgm:prSet presAssocID="{D57FA083-2BBD-43D5-8C03-7AE779A29C3D}" presName="sibTrans" presStyleCnt="0"/>
      <dgm:spPr/>
    </dgm:pt>
    <dgm:pt modelId="{2B0F4839-E9BF-4C03-8B61-D88C007EC219}" type="pres">
      <dgm:prSet presAssocID="{06F75A53-1ACA-40E4-88FE-74282032BB82}" presName="compNode" presStyleCnt="0"/>
      <dgm:spPr/>
    </dgm:pt>
    <dgm:pt modelId="{D42F02AD-69E1-4C98-9B48-4A68262B3B79}" type="pres">
      <dgm:prSet presAssocID="{06F75A53-1ACA-40E4-88FE-74282032BB82}" presName="bgRect" presStyleLbl="bgShp" presStyleIdx="2" presStyleCnt="3">
        <dgm:style>
          <a:lnRef idx="0">
            <a:scrgbClr r="0" g="0" b="0"/>
          </a:lnRef>
          <a:fillRef idx="0">
            <a:scrgbClr r="0" g="0" b="0"/>
          </a:fillRef>
          <a:effectRef idx="0">
            <a:scrgbClr r="0" g="0" b="0"/>
          </a:effectRef>
          <a:fontRef idx="minor">
            <a:schemeClr val="dk1"/>
          </a:fontRef>
        </dgm:style>
      </dgm:prSet>
      <dgm:spPr>
        <a:noFill/>
        <a:ln>
          <a:noFill/>
        </a:ln>
      </dgm:spPr>
    </dgm:pt>
    <dgm:pt modelId="{4C0EC68A-A490-4F0B-8B70-6CCA7082946D}" type="pres">
      <dgm:prSet presAssocID="{06F75A53-1ACA-40E4-88FE-74282032BB82}"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858C5523-9403-480B-B525-828F023323C0}" type="pres">
      <dgm:prSet presAssocID="{06F75A53-1ACA-40E4-88FE-74282032BB82}" presName="spaceRect" presStyleCnt="0"/>
      <dgm:spPr/>
    </dgm:pt>
    <dgm:pt modelId="{F8E1B6F4-A541-4E2E-B751-593DA40A1D44}" type="pres">
      <dgm:prSet presAssocID="{06F75A53-1ACA-40E4-88FE-74282032BB82}" presName="parTx" presStyleLbl="revTx" presStyleIdx="2" presStyleCnt="3">
        <dgm:presLayoutVars>
          <dgm:chMax val="0"/>
          <dgm:chPref val="0"/>
        </dgm:presLayoutVars>
      </dgm:prSet>
      <dgm:spPr/>
    </dgm:pt>
  </dgm:ptLst>
  <dgm:cxnLst>
    <dgm:cxn modelId="{AF801023-1789-4775-A6DA-A0F47CEFA3F9}" srcId="{101F9392-B730-45AE-8B1E-3196477D3416}" destId="{51859409-34D7-4AA3-B5B7-950AF407C472}" srcOrd="0" destOrd="0" parTransId="{AA345EDE-C78F-4088-B341-A7776B41E913}" sibTransId="{2EE50BE4-CCF7-45CE-82A9-F9139A3EC480}"/>
    <dgm:cxn modelId="{A5AF9635-05CD-4122-BC44-D70D9D162CB7}" srcId="{101F9392-B730-45AE-8B1E-3196477D3416}" destId="{144A04B3-7BAC-443E-8D5A-4F2138FEB12F}" srcOrd="1" destOrd="0" parTransId="{3D435F0D-FB15-4E13-BC20-B58B2D7D6D03}" sibTransId="{D57FA083-2BBD-43D5-8C03-7AE779A29C3D}"/>
    <dgm:cxn modelId="{F26BCA4A-8A6E-4DA2-9884-01F53251A369}" type="presOf" srcId="{51859409-34D7-4AA3-B5B7-950AF407C472}" destId="{674F9D65-51C8-4867-857E-447201055999}" srcOrd="0" destOrd="0" presId="urn:microsoft.com/office/officeart/2018/2/layout/IconVerticalSolidList"/>
    <dgm:cxn modelId="{B160578E-A443-40C7-93B6-A83930A8F259}" type="presOf" srcId="{101F9392-B730-45AE-8B1E-3196477D3416}" destId="{0D79AE24-3FEB-4EDF-8AA3-0D207791F7CE}" srcOrd="0" destOrd="0" presId="urn:microsoft.com/office/officeart/2018/2/layout/IconVerticalSolidList"/>
    <dgm:cxn modelId="{7BD0188F-29AF-46D9-9CB9-7C6F8CC44949}" srcId="{101F9392-B730-45AE-8B1E-3196477D3416}" destId="{06F75A53-1ACA-40E4-88FE-74282032BB82}" srcOrd="2" destOrd="0" parTransId="{7DD8F1CF-1997-40C8-881F-CE5BE5B812C3}" sibTransId="{B0B45269-8D80-4715-AC68-68EAEB085ECA}"/>
    <dgm:cxn modelId="{E11592BB-5478-49F8-BEEE-6A2F336B27F7}" type="presOf" srcId="{144A04B3-7BAC-443E-8D5A-4F2138FEB12F}" destId="{6176BFDC-F128-4C25-A0C2-0FC3BCA28182}" srcOrd="0" destOrd="0" presId="urn:microsoft.com/office/officeart/2018/2/layout/IconVerticalSolidList"/>
    <dgm:cxn modelId="{7C3111D3-B01A-4322-8865-725A1E381888}" type="presOf" srcId="{06F75A53-1ACA-40E4-88FE-74282032BB82}" destId="{F8E1B6F4-A541-4E2E-B751-593DA40A1D44}" srcOrd="0" destOrd="0" presId="urn:microsoft.com/office/officeart/2018/2/layout/IconVerticalSolidList"/>
    <dgm:cxn modelId="{637FE6AF-6FDA-4FB5-B7CE-B5262A4DD1D5}" type="presParOf" srcId="{0D79AE24-3FEB-4EDF-8AA3-0D207791F7CE}" destId="{B4752B5D-27E5-43E2-9381-434F8A5FAC27}" srcOrd="0" destOrd="0" presId="urn:microsoft.com/office/officeart/2018/2/layout/IconVerticalSolidList"/>
    <dgm:cxn modelId="{07CD40F3-484F-4471-8A75-1B3FAADCAC26}" type="presParOf" srcId="{B4752B5D-27E5-43E2-9381-434F8A5FAC27}" destId="{CC98773F-561C-4C69-A6A2-CA8746F2CF05}" srcOrd="0" destOrd="0" presId="urn:microsoft.com/office/officeart/2018/2/layout/IconVerticalSolidList"/>
    <dgm:cxn modelId="{29505735-80E4-4D10-A29E-C3C46E9B4FE4}" type="presParOf" srcId="{B4752B5D-27E5-43E2-9381-434F8A5FAC27}" destId="{58FD3702-4E94-4975-8A90-B23A43C5722C}" srcOrd="1" destOrd="0" presId="urn:microsoft.com/office/officeart/2018/2/layout/IconVerticalSolidList"/>
    <dgm:cxn modelId="{8C1BDB85-F18D-4DB1-9A65-4F9B91412025}" type="presParOf" srcId="{B4752B5D-27E5-43E2-9381-434F8A5FAC27}" destId="{064F5BD2-7A25-4EEB-8374-BDC64F142E9C}" srcOrd="2" destOrd="0" presId="urn:microsoft.com/office/officeart/2018/2/layout/IconVerticalSolidList"/>
    <dgm:cxn modelId="{E117FF8C-1F83-4001-AE5F-5AD20F7DC34C}" type="presParOf" srcId="{B4752B5D-27E5-43E2-9381-434F8A5FAC27}" destId="{674F9D65-51C8-4867-857E-447201055999}" srcOrd="3" destOrd="0" presId="urn:microsoft.com/office/officeart/2018/2/layout/IconVerticalSolidList"/>
    <dgm:cxn modelId="{25B7ADE1-86DB-4995-9DAB-5ED7B43088E8}" type="presParOf" srcId="{0D79AE24-3FEB-4EDF-8AA3-0D207791F7CE}" destId="{9DED89A7-247C-4E36-ADDD-774EF36E46DE}" srcOrd="1" destOrd="0" presId="urn:microsoft.com/office/officeart/2018/2/layout/IconVerticalSolidList"/>
    <dgm:cxn modelId="{8F9D340F-1DF6-4381-A4FB-DEE8D5196931}" type="presParOf" srcId="{0D79AE24-3FEB-4EDF-8AA3-0D207791F7CE}" destId="{C21E5A98-BE61-4B79-B865-12CD7AB64E2D}" srcOrd="2" destOrd="0" presId="urn:microsoft.com/office/officeart/2018/2/layout/IconVerticalSolidList"/>
    <dgm:cxn modelId="{4703224C-0F20-4640-897B-F97AA4648CB5}" type="presParOf" srcId="{C21E5A98-BE61-4B79-B865-12CD7AB64E2D}" destId="{0B325840-9F9F-4D90-9917-7F1EB5C278C4}" srcOrd="0" destOrd="0" presId="urn:microsoft.com/office/officeart/2018/2/layout/IconVerticalSolidList"/>
    <dgm:cxn modelId="{2B749A3C-1CF1-4317-A6C8-123F30C273E8}" type="presParOf" srcId="{C21E5A98-BE61-4B79-B865-12CD7AB64E2D}" destId="{95DD7236-36D7-4E67-98B7-34D094A56A76}" srcOrd="1" destOrd="0" presId="urn:microsoft.com/office/officeart/2018/2/layout/IconVerticalSolidList"/>
    <dgm:cxn modelId="{E137F51D-DBB6-427D-8A1A-0C673CC32010}" type="presParOf" srcId="{C21E5A98-BE61-4B79-B865-12CD7AB64E2D}" destId="{8BCEE928-77BF-4015-BEAA-4391E8BDB103}" srcOrd="2" destOrd="0" presId="urn:microsoft.com/office/officeart/2018/2/layout/IconVerticalSolidList"/>
    <dgm:cxn modelId="{33765A77-90D8-40ED-8266-290A0D9F539D}" type="presParOf" srcId="{C21E5A98-BE61-4B79-B865-12CD7AB64E2D}" destId="{6176BFDC-F128-4C25-A0C2-0FC3BCA28182}" srcOrd="3" destOrd="0" presId="urn:microsoft.com/office/officeart/2018/2/layout/IconVerticalSolidList"/>
    <dgm:cxn modelId="{A0E671E1-B8D8-45AD-9CF8-2DF2F14EAC1A}" type="presParOf" srcId="{0D79AE24-3FEB-4EDF-8AA3-0D207791F7CE}" destId="{106EC2FF-0A0F-458F-8E23-D23384C12448}" srcOrd="3" destOrd="0" presId="urn:microsoft.com/office/officeart/2018/2/layout/IconVerticalSolidList"/>
    <dgm:cxn modelId="{3DB0FD88-9396-45C5-B2D4-11D1F0EC0831}" type="presParOf" srcId="{0D79AE24-3FEB-4EDF-8AA3-0D207791F7CE}" destId="{2B0F4839-E9BF-4C03-8B61-D88C007EC219}" srcOrd="4" destOrd="0" presId="urn:microsoft.com/office/officeart/2018/2/layout/IconVerticalSolidList"/>
    <dgm:cxn modelId="{491C87AF-2706-4436-86DA-57A7913043AA}" type="presParOf" srcId="{2B0F4839-E9BF-4C03-8B61-D88C007EC219}" destId="{D42F02AD-69E1-4C98-9B48-4A68262B3B79}" srcOrd="0" destOrd="0" presId="urn:microsoft.com/office/officeart/2018/2/layout/IconVerticalSolidList"/>
    <dgm:cxn modelId="{F43592CD-4D5B-4B35-A163-63B541E703DC}" type="presParOf" srcId="{2B0F4839-E9BF-4C03-8B61-D88C007EC219}" destId="{4C0EC68A-A490-4F0B-8B70-6CCA7082946D}" srcOrd="1" destOrd="0" presId="urn:microsoft.com/office/officeart/2018/2/layout/IconVerticalSolidList"/>
    <dgm:cxn modelId="{521C6B9D-90BF-4BD4-8485-1B2F487A01C5}" type="presParOf" srcId="{2B0F4839-E9BF-4C03-8B61-D88C007EC219}" destId="{858C5523-9403-480B-B525-828F023323C0}" srcOrd="2" destOrd="0" presId="urn:microsoft.com/office/officeart/2018/2/layout/IconVerticalSolidList"/>
    <dgm:cxn modelId="{CD0A1E9A-8BDA-4C2B-9F70-2619D85635AD}" type="presParOf" srcId="{2B0F4839-E9BF-4C03-8B61-D88C007EC219}" destId="{F8E1B6F4-A541-4E2E-B751-593DA40A1D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8773F-561C-4C69-A6A2-CA8746F2CF05}">
      <dsp:nvSpPr>
        <dsp:cNvPr id="0" name=""/>
        <dsp:cNvSpPr/>
      </dsp:nvSpPr>
      <dsp:spPr>
        <a:xfrm>
          <a:off x="0" y="502"/>
          <a:ext cx="4791075" cy="1175370"/>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sp>
    <dsp:sp modelId="{58FD3702-4E94-4975-8A90-B23A43C5722C}">
      <dsp:nvSpPr>
        <dsp:cNvPr id="0" name=""/>
        <dsp:cNvSpPr/>
      </dsp:nvSpPr>
      <dsp:spPr>
        <a:xfrm>
          <a:off x="355549" y="264960"/>
          <a:ext cx="646453" cy="646453"/>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4F9D65-51C8-4867-857E-447201055999}">
      <dsp:nvSpPr>
        <dsp:cNvPr id="0" name=""/>
        <dsp:cNvSpPr/>
      </dsp:nvSpPr>
      <dsp:spPr>
        <a:xfrm>
          <a:off x="1357552" y="502"/>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844550">
            <a:lnSpc>
              <a:spcPct val="100000"/>
            </a:lnSpc>
            <a:spcBef>
              <a:spcPct val="0"/>
            </a:spcBef>
            <a:spcAft>
              <a:spcPct val="35000"/>
            </a:spcAft>
            <a:buNone/>
          </a:pPr>
          <a:r>
            <a:rPr lang="en-US" sz="1900" kern="1200" dirty="0" err="1"/>
            <a:t>Completa</a:t>
          </a:r>
          <a:r>
            <a:rPr lang="ro-RO" sz="1900" kern="1200" dirty="0"/>
            <a:t>ț</a:t>
          </a:r>
          <a:r>
            <a:rPr lang="en-US" sz="1900" kern="1200" dirty="0" err="1"/>
            <a:t>i</a:t>
          </a:r>
          <a:r>
            <a:rPr lang="en-US" sz="1900" kern="1200" dirty="0"/>
            <a:t> </a:t>
          </a:r>
          <a:r>
            <a:rPr lang="en-US" sz="1900" kern="1200" dirty="0" err="1"/>
            <a:t>aici</a:t>
          </a:r>
          <a:r>
            <a:rPr lang="en-US" sz="1900" kern="1200" dirty="0"/>
            <a:t>, </a:t>
          </a:r>
          <a:r>
            <a:rPr lang="ro-RO" sz="1900" kern="1200" dirty="0"/>
            <a:t>î</a:t>
          </a:r>
          <a:r>
            <a:rPr lang="en-US" sz="1900" kern="1200" dirty="0"/>
            <a:t>n </a:t>
          </a:r>
          <a:r>
            <a:rPr lang="en-US" sz="1900" kern="1200" dirty="0" err="1"/>
            <a:t>sal</a:t>
          </a:r>
          <a:r>
            <a:rPr lang="ro-RO" sz="1900" kern="1200" dirty="0"/>
            <a:t>ă</a:t>
          </a:r>
          <a:endParaRPr lang="en-US" sz="1900" kern="1200" dirty="0"/>
        </a:p>
      </dsp:txBody>
      <dsp:txXfrm>
        <a:off x="1357552" y="502"/>
        <a:ext cx="3433522" cy="1175370"/>
      </dsp:txXfrm>
    </dsp:sp>
    <dsp:sp modelId="{0B325840-9F9F-4D90-9917-7F1EB5C278C4}">
      <dsp:nvSpPr>
        <dsp:cNvPr id="0" name=""/>
        <dsp:cNvSpPr/>
      </dsp:nvSpPr>
      <dsp:spPr>
        <a:xfrm>
          <a:off x="0" y="1469714"/>
          <a:ext cx="4791075" cy="1175370"/>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sp>
    <dsp:sp modelId="{95DD7236-36D7-4E67-98B7-34D094A56A76}">
      <dsp:nvSpPr>
        <dsp:cNvPr id="0" name=""/>
        <dsp:cNvSpPr/>
      </dsp:nvSpPr>
      <dsp:spPr>
        <a:xfrm>
          <a:off x="355549" y="1734173"/>
          <a:ext cx="646453" cy="64645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76BFDC-F128-4C25-A0C2-0FC3BCA28182}">
      <dsp:nvSpPr>
        <dsp:cNvPr id="0" name=""/>
        <dsp:cNvSpPr/>
      </dsp:nvSpPr>
      <dsp:spPr>
        <a:xfrm>
          <a:off x="1357552" y="1469714"/>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844550">
            <a:lnSpc>
              <a:spcPct val="100000"/>
            </a:lnSpc>
            <a:spcBef>
              <a:spcPct val="0"/>
            </a:spcBef>
            <a:spcAft>
              <a:spcPct val="35000"/>
            </a:spcAft>
            <a:buNone/>
          </a:pPr>
          <a:r>
            <a:rPr lang="en-US" sz="1900" kern="1200" dirty="0" err="1"/>
            <a:t>Dureaz</a:t>
          </a:r>
          <a:r>
            <a:rPr lang="ro-RO" sz="1900" kern="1200" dirty="0"/>
            <a:t>ă</a:t>
          </a:r>
          <a:r>
            <a:rPr lang="en-US" sz="1900" kern="1200" dirty="0"/>
            <a:t> 2-3 minute</a:t>
          </a:r>
        </a:p>
      </dsp:txBody>
      <dsp:txXfrm>
        <a:off x="1357552" y="1469714"/>
        <a:ext cx="3433522" cy="1175370"/>
      </dsp:txXfrm>
    </dsp:sp>
    <dsp:sp modelId="{D42F02AD-69E1-4C98-9B48-4A68262B3B79}">
      <dsp:nvSpPr>
        <dsp:cNvPr id="0" name=""/>
        <dsp:cNvSpPr/>
      </dsp:nvSpPr>
      <dsp:spPr>
        <a:xfrm>
          <a:off x="0" y="2938927"/>
          <a:ext cx="4791075" cy="1175370"/>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sp>
    <dsp:sp modelId="{4C0EC68A-A490-4F0B-8B70-6CCA7082946D}">
      <dsp:nvSpPr>
        <dsp:cNvPr id="0" name=""/>
        <dsp:cNvSpPr/>
      </dsp:nvSpPr>
      <dsp:spPr>
        <a:xfrm>
          <a:off x="355549" y="3203385"/>
          <a:ext cx="646453" cy="64645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E1B6F4-A541-4E2E-B751-593DA40A1D44}">
      <dsp:nvSpPr>
        <dsp:cNvPr id="0" name=""/>
        <dsp:cNvSpPr/>
      </dsp:nvSpPr>
      <dsp:spPr>
        <a:xfrm>
          <a:off x="1357552" y="2938927"/>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844550">
            <a:lnSpc>
              <a:spcPct val="100000"/>
            </a:lnSpc>
            <a:spcBef>
              <a:spcPct val="0"/>
            </a:spcBef>
            <a:spcAft>
              <a:spcPct val="35000"/>
            </a:spcAft>
            <a:buNone/>
          </a:pPr>
          <a:r>
            <a:rPr lang="ro-RO" sz="1900" kern="1200" dirty="0"/>
            <a:t>Feedback anonim - pentru formator si </a:t>
          </a:r>
          <a:r>
            <a:rPr lang="ro-RO" sz="1900" kern="1200" dirty="0" err="1"/>
            <a:t>AgileHub</a:t>
          </a:r>
          <a:endParaRPr lang="ro-RO" sz="1900" kern="1200" dirty="0"/>
        </a:p>
      </dsp:txBody>
      <dsp:txXfrm>
        <a:off x="1357552" y="2938927"/>
        <a:ext cx="3433522" cy="1175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B08-EA6F-4CC9-986F-969EE4C451D0}" type="datetimeFigureOut">
              <a:rPr lang="en-US" smtClean="0"/>
              <a:t>10/10/2020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98C21-F347-4078-9D30-5722DAAF9E94}" type="slidenum">
              <a:rPr lang="en-US" smtClean="0"/>
              <a:t>‹#›</a:t>
            </a:fld>
            <a:endParaRPr lang="en-US"/>
          </a:p>
        </p:txBody>
      </p:sp>
    </p:spTree>
    <p:extLst>
      <p:ext uri="{BB962C8B-B14F-4D97-AF65-F5344CB8AC3E}">
        <p14:creationId xmlns:p14="http://schemas.microsoft.com/office/powerpoint/2010/main" val="68216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BA24-A594-42FE-968E-B893334C608F}" type="slidenum">
              <a:rPr lang="en-US" smtClean="0"/>
              <a:t>2</a:t>
            </a:fld>
            <a:endParaRPr lang="en-US"/>
          </a:p>
        </p:txBody>
      </p:sp>
    </p:spTree>
    <p:extLst>
      <p:ext uri="{BB962C8B-B14F-4D97-AF65-F5344CB8AC3E}">
        <p14:creationId xmlns:p14="http://schemas.microsoft.com/office/powerpoint/2010/main" val="1629432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12</a:t>
            </a:fld>
            <a:endParaRPr lang="en-US"/>
          </a:p>
        </p:txBody>
      </p:sp>
    </p:spTree>
    <p:extLst>
      <p:ext uri="{BB962C8B-B14F-4D97-AF65-F5344CB8AC3E}">
        <p14:creationId xmlns:p14="http://schemas.microsoft.com/office/powerpoint/2010/main" val="3621035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13</a:t>
            </a:fld>
            <a:endParaRPr lang="en-US"/>
          </a:p>
        </p:txBody>
      </p:sp>
    </p:spTree>
    <p:extLst>
      <p:ext uri="{BB962C8B-B14F-4D97-AF65-F5344CB8AC3E}">
        <p14:creationId xmlns:p14="http://schemas.microsoft.com/office/powerpoint/2010/main" val="201819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14</a:t>
            </a:fld>
            <a:endParaRPr lang="en-US"/>
          </a:p>
        </p:txBody>
      </p:sp>
    </p:spTree>
    <p:extLst>
      <p:ext uri="{BB962C8B-B14F-4D97-AF65-F5344CB8AC3E}">
        <p14:creationId xmlns:p14="http://schemas.microsoft.com/office/powerpoint/2010/main" val="3727354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15</a:t>
            </a:fld>
            <a:endParaRPr lang="en-US"/>
          </a:p>
        </p:txBody>
      </p:sp>
    </p:spTree>
    <p:extLst>
      <p:ext uri="{BB962C8B-B14F-4D97-AF65-F5344CB8AC3E}">
        <p14:creationId xmlns:p14="http://schemas.microsoft.com/office/powerpoint/2010/main" val="35037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16</a:t>
            </a:fld>
            <a:endParaRPr lang="en-US"/>
          </a:p>
        </p:txBody>
      </p:sp>
    </p:spTree>
    <p:extLst>
      <p:ext uri="{BB962C8B-B14F-4D97-AF65-F5344CB8AC3E}">
        <p14:creationId xmlns:p14="http://schemas.microsoft.com/office/powerpoint/2010/main" val="2031567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17</a:t>
            </a:fld>
            <a:endParaRPr lang="en-US"/>
          </a:p>
        </p:txBody>
      </p:sp>
    </p:spTree>
    <p:extLst>
      <p:ext uri="{BB962C8B-B14F-4D97-AF65-F5344CB8AC3E}">
        <p14:creationId xmlns:p14="http://schemas.microsoft.com/office/powerpoint/2010/main" val="3353087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18</a:t>
            </a:fld>
            <a:endParaRPr lang="en-US"/>
          </a:p>
        </p:txBody>
      </p:sp>
    </p:spTree>
    <p:extLst>
      <p:ext uri="{BB962C8B-B14F-4D97-AF65-F5344CB8AC3E}">
        <p14:creationId xmlns:p14="http://schemas.microsoft.com/office/powerpoint/2010/main" val="3689161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19</a:t>
            </a:fld>
            <a:endParaRPr lang="en-US"/>
          </a:p>
        </p:txBody>
      </p:sp>
    </p:spTree>
    <p:extLst>
      <p:ext uri="{BB962C8B-B14F-4D97-AF65-F5344CB8AC3E}">
        <p14:creationId xmlns:p14="http://schemas.microsoft.com/office/powerpoint/2010/main" val="2277082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20</a:t>
            </a:fld>
            <a:endParaRPr lang="en-US"/>
          </a:p>
        </p:txBody>
      </p:sp>
    </p:spTree>
    <p:extLst>
      <p:ext uri="{BB962C8B-B14F-4D97-AF65-F5344CB8AC3E}">
        <p14:creationId xmlns:p14="http://schemas.microsoft.com/office/powerpoint/2010/main" val="3403025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21</a:t>
            </a:fld>
            <a:endParaRPr lang="en-US"/>
          </a:p>
        </p:txBody>
      </p:sp>
    </p:spTree>
    <p:extLst>
      <p:ext uri="{BB962C8B-B14F-4D97-AF65-F5344CB8AC3E}">
        <p14:creationId xmlns:p14="http://schemas.microsoft.com/office/powerpoint/2010/main" val="358594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BA24-A594-42FE-968E-B893334C608F}" type="slidenum">
              <a:rPr lang="en-US" smtClean="0"/>
              <a:t>3</a:t>
            </a:fld>
            <a:endParaRPr lang="en-US"/>
          </a:p>
        </p:txBody>
      </p:sp>
    </p:spTree>
    <p:extLst>
      <p:ext uri="{BB962C8B-B14F-4D97-AF65-F5344CB8AC3E}">
        <p14:creationId xmlns:p14="http://schemas.microsoft.com/office/powerpoint/2010/main" val="3320774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23</a:t>
            </a:fld>
            <a:endParaRPr lang="en-US"/>
          </a:p>
        </p:txBody>
      </p:sp>
    </p:spTree>
    <p:extLst>
      <p:ext uri="{BB962C8B-B14F-4D97-AF65-F5344CB8AC3E}">
        <p14:creationId xmlns:p14="http://schemas.microsoft.com/office/powerpoint/2010/main" val="1852869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software domain</a:t>
            </a:r>
            <a:r>
              <a:rPr lang="en-US" dirty="0"/>
              <a:t> is not related to the technical terms, programming or computers in any way. In most projects, the most challenging part is to understand the business domain, so DDD suggests using a </a:t>
            </a:r>
            <a:r>
              <a:rPr lang="en-US" b="1" dirty="0"/>
              <a:t>model domain</a:t>
            </a:r>
            <a:r>
              <a:rPr lang="en-US" dirty="0"/>
              <a:t>; this is abstract, ordered, and selective knowledge reproduced in a diagram, code, or just words.</a:t>
            </a: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24</a:t>
            </a:fld>
            <a:endParaRPr lang="en-US"/>
          </a:p>
        </p:txBody>
      </p:sp>
    </p:spTree>
    <p:extLst>
      <p:ext uri="{BB962C8B-B14F-4D97-AF65-F5344CB8AC3E}">
        <p14:creationId xmlns:p14="http://schemas.microsoft.com/office/powerpoint/2010/main" val="2335312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25</a:t>
            </a:fld>
            <a:endParaRPr lang="en-US"/>
          </a:p>
        </p:txBody>
      </p:sp>
    </p:spTree>
    <p:extLst>
      <p:ext uri="{BB962C8B-B14F-4D97-AF65-F5344CB8AC3E}">
        <p14:creationId xmlns:p14="http://schemas.microsoft.com/office/powerpoint/2010/main" val="2014060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26</a:t>
            </a:fld>
            <a:endParaRPr lang="en-US"/>
          </a:p>
        </p:txBody>
      </p:sp>
    </p:spTree>
    <p:extLst>
      <p:ext uri="{BB962C8B-B14F-4D97-AF65-F5344CB8AC3E}">
        <p14:creationId xmlns:p14="http://schemas.microsoft.com/office/powerpoint/2010/main" val="4278222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27</a:t>
            </a:fld>
            <a:endParaRPr lang="en-US"/>
          </a:p>
        </p:txBody>
      </p:sp>
    </p:spTree>
    <p:extLst>
      <p:ext uri="{BB962C8B-B14F-4D97-AF65-F5344CB8AC3E}">
        <p14:creationId xmlns:p14="http://schemas.microsoft.com/office/powerpoint/2010/main" val="3600089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https://www.dictionary.com/browse/ubiquitous</a:t>
            </a:r>
          </a:p>
        </p:txBody>
      </p:sp>
      <p:sp>
        <p:nvSpPr>
          <p:cNvPr id="4" name="Slide Number Placeholder 3"/>
          <p:cNvSpPr>
            <a:spLocks noGrp="1"/>
          </p:cNvSpPr>
          <p:nvPr>
            <p:ph type="sldNum" sz="quarter" idx="10"/>
          </p:nvPr>
        </p:nvSpPr>
        <p:spPr/>
        <p:txBody>
          <a:bodyPr/>
          <a:lstStyle/>
          <a:p>
            <a:fld id="{4DB2BA24-A594-42FE-968E-B893334C608F}" type="slidenum">
              <a:rPr lang="en-US" smtClean="0"/>
              <a:t>28</a:t>
            </a:fld>
            <a:endParaRPr lang="en-US"/>
          </a:p>
        </p:txBody>
      </p:sp>
    </p:spTree>
    <p:extLst>
      <p:ext uri="{BB962C8B-B14F-4D97-AF65-F5344CB8AC3E}">
        <p14:creationId xmlns:p14="http://schemas.microsoft.com/office/powerpoint/2010/main" val="1901353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https://www.dictionary.com/browse/ubiquitous</a:t>
            </a:r>
          </a:p>
        </p:txBody>
      </p:sp>
      <p:sp>
        <p:nvSpPr>
          <p:cNvPr id="4" name="Slide Number Placeholder 3"/>
          <p:cNvSpPr>
            <a:spLocks noGrp="1"/>
          </p:cNvSpPr>
          <p:nvPr>
            <p:ph type="sldNum" sz="quarter" idx="10"/>
          </p:nvPr>
        </p:nvSpPr>
        <p:spPr/>
        <p:txBody>
          <a:bodyPr/>
          <a:lstStyle/>
          <a:p>
            <a:fld id="{4DB2BA24-A594-42FE-968E-B893334C608F}" type="slidenum">
              <a:rPr lang="en-US" smtClean="0"/>
              <a:t>29</a:t>
            </a:fld>
            <a:endParaRPr lang="en-US"/>
          </a:p>
        </p:txBody>
      </p:sp>
    </p:spTree>
    <p:extLst>
      <p:ext uri="{BB962C8B-B14F-4D97-AF65-F5344CB8AC3E}">
        <p14:creationId xmlns:p14="http://schemas.microsoft.com/office/powerpoint/2010/main" val="1335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30</a:t>
            </a:fld>
            <a:endParaRPr lang="en-US"/>
          </a:p>
        </p:txBody>
      </p:sp>
    </p:spTree>
    <p:extLst>
      <p:ext uri="{BB962C8B-B14F-4D97-AF65-F5344CB8AC3E}">
        <p14:creationId xmlns:p14="http://schemas.microsoft.com/office/powerpoint/2010/main" val="3910551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32</a:t>
            </a:fld>
            <a:endParaRPr lang="en-US"/>
          </a:p>
        </p:txBody>
      </p:sp>
    </p:spTree>
    <p:extLst>
      <p:ext uri="{BB962C8B-B14F-4D97-AF65-F5344CB8AC3E}">
        <p14:creationId xmlns:p14="http://schemas.microsoft.com/office/powerpoint/2010/main" val="3523687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33</a:t>
            </a:fld>
            <a:endParaRPr lang="en-US"/>
          </a:p>
        </p:txBody>
      </p:sp>
    </p:spTree>
    <p:extLst>
      <p:ext uri="{BB962C8B-B14F-4D97-AF65-F5344CB8AC3E}">
        <p14:creationId xmlns:p14="http://schemas.microsoft.com/office/powerpoint/2010/main" val="380238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BA24-A594-42FE-968E-B893334C608F}" type="slidenum">
              <a:rPr lang="en-US" smtClean="0"/>
              <a:t>4</a:t>
            </a:fld>
            <a:endParaRPr lang="en-US"/>
          </a:p>
        </p:txBody>
      </p:sp>
    </p:spTree>
    <p:extLst>
      <p:ext uri="{BB962C8B-B14F-4D97-AF65-F5344CB8AC3E}">
        <p14:creationId xmlns:p14="http://schemas.microsoft.com/office/powerpoint/2010/main" val="3488029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34</a:t>
            </a:fld>
            <a:endParaRPr lang="en-US"/>
          </a:p>
        </p:txBody>
      </p:sp>
    </p:spTree>
    <p:extLst>
      <p:ext uri="{BB962C8B-B14F-4D97-AF65-F5344CB8AC3E}">
        <p14:creationId xmlns:p14="http://schemas.microsoft.com/office/powerpoint/2010/main" val="2743861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35</a:t>
            </a:fld>
            <a:endParaRPr lang="en-US"/>
          </a:p>
        </p:txBody>
      </p:sp>
    </p:spTree>
    <p:extLst>
      <p:ext uri="{BB962C8B-B14F-4D97-AF65-F5344CB8AC3E}">
        <p14:creationId xmlns:p14="http://schemas.microsoft.com/office/powerpoint/2010/main" val="1677523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36</a:t>
            </a:fld>
            <a:endParaRPr lang="en-US"/>
          </a:p>
        </p:txBody>
      </p:sp>
    </p:spTree>
    <p:extLst>
      <p:ext uri="{BB962C8B-B14F-4D97-AF65-F5344CB8AC3E}">
        <p14:creationId xmlns:p14="http://schemas.microsoft.com/office/powerpoint/2010/main" val="2508139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38</a:t>
            </a:fld>
            <a:endParaRPr lang="en-US"/>
          </a:p>
        </p:txBody>
      </p:sp>
    </p:spTree>
    <p:extLst>
      <p:ext uri="{BB962C8B-B14F-4D97-AF65-F5344CB8AC3E}">
        <p14:creationId xmlns:p14="http://schemas.microsoft.com/office/powerpoint/2010/main" val="394485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39</a:t>
            </a:fld>
            <a:endParaRPr lang="en-US"/>
          </a:p>
        </p:txBody>
      </p:sp>
    </p:spTree>
    <p:extLst>
      <p:ext uri="{BB962C8B-B14F-4D97-AF65-F5344CB8AC3E}">
        <p14:creationId xmlns:p14="http://schemas.microsoft.com/office/powerpoint/2010/main" val="1982764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40</a:t>
            </a:fld>
            <a:endParaRPr lang="en-US"/>
          </a:p>
        </p:txBody>
      </p:sp>
    </p:spTree>
    <p:extLst>
      <p:ext uri="{BB962C8B-B14F-4D97-AF65-F5344CB8AC3E}">
        <p14:creationId xmlns:p14="http://schemas.microsoft.com/office/powerpoint/2010/main" val="53034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https://www.infoq.com/news/2016/02/ddd-microservices/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41</a:t>
            </a:fld>
            <a:endParaRPr lang="en-US"/>
          </a:p>
        </p:txBody>
      </p:sp>
    </p:spTree>
    <p:extLst>
      <p:ext uri="{BB962C8B-B14F-4D97-AF65-F5344CB8AC3E}">
        <p14:creationId xmlns:p14="http://schemas.microsoft.com/office/powerpoint/2010/main" val="342787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BA24-A594-42FE-968E-B893334C608F}" type="slidenum">
              <a:rPr lang="en-US" smtClean="0"/>
              <a:t>5</a:t>
            </a:fld>
            <a:endParaRPr lang="en-US"/>
          </a:p>
        </p:txBody>
      </p:sp>
    </p:spTree>
    <p:extLst>
      <p:ext uri="{BB962C8B-B14F-4D97-AF65-F5344CB8AC3E}">
        <p14:creationId xmlns:p14="http://schemas.microsoft.com/office/powerpoint/2010/main" val="389071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BA24-A594-42FE-968E-B893334C608F}" type="slidenum">
              <a:rPr lang="en-US" smtClean="0"/>
              <a:t>6</a:t>
            </a:fld>
            <a:endParaRPr lang="en-US"/>
          </a:p>
        </p:txBody>
      </p:sp>
    </p:spTree>
    <p:extLst>
      <p:ext uri="{BB962C8B-B14F-4D97-AF65-F5344CB8AC3E}">
        <p14:creationId xmlns:p14="http://schemas.microsoft.com/office/powerpoint/2010/main" val="259533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8</a:t>
            </a:fld>
            <a:endParaRPr lang="en-US"/>
          </a:p>
        </p:txBody>
      </p:sp>
    </p:spTree>
    <p:extLst>
      <p:ext uri="{BB962C8B-B14F-4D97-AF65-F5344CB8AC3E}">
        <p14:creationId xmlns:p14="http://schemas.microsoft.com/office/powerpoint/2010/main" val="2087440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9</a:t>
            </a:fld>
            <a:endParaRPr lang="en-US"/>
          </a:p>
        </p:txBody>
      </p:sp>
    </p:spTree>
    <p:extLst>
      <p:ext uri="{BB962C8B-B14F-4D97-AF65-F5344CB8AC3E}">
        <p14:creationId xmlns:p14="http://schemas.microsoft.com/office/powerpoint/2010/main" val="260971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10</a:t>
            </a:fld>
            <a:endParaRPr lang="en-US"/>
          </a:p>
        </p:txBody>
      </p:sp>
    </p:spTree>
    <p:extLst>
      <p:ext uri="{BB962C8B-B14F-4D97-AF65-F5344CB8AC3E}">
        <p14:creationId xmlns:p14="http://schemas.microsoft.com/office/powerpoint/2010/main" val="223858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DB2BA24-A594-42FE-968E-B893334C608F}" type="slidenum">
              <a:rPr lang="en-US" smtClean="0"/>
              <a:t>11</a:t>
            </a:fld>
            <a:endParaRPr lang="en-US"/>
          </a:p>
        </p:txBody>
      </p:sp>
    </p:spTree>
    <p:extLst>
      <p:ext uri="{BB962C8B-B14F-4D97-AF65-F5344CB8AC3E}">
        <p14:creationId xmlns:p14="http://schemas.microsoft.com/office/powerpoint/2010/main" val="2646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56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33CDC2B-E2B4-4204-A3F5-26B711BCA9E4}"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208787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321604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216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282124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0648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363478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1672981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333522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145912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CDC2B-E2B4-4204-A3F5-26B711BCA9E4}"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221693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CDC2B-E2B4-4204-A3F5-26B711BCA9E4}"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132861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CDC2B-E2B4-4204-A3F5-26B711BCA9E4}"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315350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CDC2B-E2B4-4204-A3F5-26B711BCA9E4}"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341139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CDC2B-E2B4-4204-A3F5-26B711BCA9E4}"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355952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3CDC2B-E2B4-4204-A3F5-26B711BCA9E4}"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422487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3CDC2B-E2B4-4204-A3F5-26B711BCA9E4}"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8301-3C3A-4D49-A7E9-983AE62A55A9}" type="slidenum">
              <a:rPr lang="en-US" smtClean="0"/>
              <a:t>‹#›</a:t>
            </a:fld>
            <a:endParaRPr lang="en-US"/>
          </a:p>
        </p:txBody>
      </p:sp>
    </p:spTree>
    <p:extLst>
      <p:ext uri="{BB962C8B-B14F-4D97-AF65-F5344CB8AC3E}">
        <p14:creationId xmlns:p14="http://schemas.microsoft.com/office/powerpoint/2010/main" val="30117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33CDC2B-E2B4-4204-A3F5-26B711BCA9E4}" type="datetimeFigureOut">
              <a:rPr lang="en-US" smtClean="0"/>
              <a:t>10/10/2020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AC08301-3C3A-4D49-A7E9-983AE62A55A9}" type="slidenum">
              <a:rPr lang="en-US" smtClean="0"/>
              <a:t>‹#›</a:t>
            </a:fld>
            <a:endParaRPr lang="en-US"/>
          </a:p>
        </p:txBody>
      </p:sp>
    </p:spTree>
    <p:extLst>
      <p:ext uri="{BB962C8B-B14F-4D97-AF65-F5344CB8AC3E}">
        <p14:creationId xmlns:p14="http://schemas.microsoft.com/office/powerpoint/2010/main" val="9361069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azure.microsoft.com/en-us/services/api-management/"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hyperlink" Target="https://docs.microsoft.com/en-us/dotnet/architecture/microservices/multi-container-microservice-net-applications/implement-api-gateways-with-ocelot#implementing-your-api-gateways-with-ocelot" TargetMode="External"/><Relationship Id="rId5" Type="http://schemas.openxmlformats.org/officeDocument/2006/relationships/hyperlink" Target="https://konghq.com/kong/" TargetMode="External"/><Relationship Id="rId4" Type="http://schemas.openxmlformats.org/officeDocument/2006/relationships/hyperlink" Target="https://cloud.google.com/apigee"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38C5-7BF5-4076-BECA-4993F7816846}"/>
              </a:ext>
            </a:extLst>
          </p:cNvPr>
          <p:cNvSpPr>
            <a:spLocks noGrp="1"/>
          </p:cNvSpPr>
          <p:nvPr>
            <p:ph type="ctrTitle"/>
          </p:nvPr>
        </p:nvSpPr>
        <p:spPr/>
        <p:txBody>
          <a:bodyPr>
            <a:normAutofit/>
          </a:bodyPr>
          <a:lstStyle/>
          <a:p>
            <a:r>
              <a:rPr lang="en-US" b="1" dirty="0"/>
              <a:t>Microservices Architectural Design Patterns</a:t>
            </a:r>
            <a:endParaRPr lang="en-US" dirty="0"/>
          </a:p>
        </p:txBody>
      </p:sp>
      <p:sp>
        <p:nvSpPr>
          <p:cNvPr id="3" name="Subtitle 2">
            <a:extLst>
              <a:ext uri="{FF2B5EF4-FFF2-40B4-BE49-F238E27FC236}">
                <a16:creationId xmlns:a16="http://schemas.microsoft.com/office/drawing/2014/main" id="{79CD8A82-88DF-4E06-B1E5-4180792B74FB}"/>
              </a:ext>
            </a:extLst>
          </p:cNvPr>
          <p:cNvSpPr>
            <a:spLocks noGrp="1"/>
          </p:cNvSpPr>
          <p:nvPr>
            <p:ph type="subTitle" idx="1"/>
          </p:nvPr>
        </p:nvSpPr>
        <p:spPr/>
        <p:txBody>
          <a:bodyPr/>
          <a:lstStyle/>
          <a:p>
            <a:endParaRPr lang="en-US" dirty="0"/>
          </a:p>
        </p:txBody>
      </p:sp>
      <p:sp>
        <p:nvSpPr>
          <p:cNvPr id="5" name="CasetăText 6">
            <a:extLst>
              <a:ext uri="{FF2B5EF4-FFF2-40B4-BE49-F238E27FC236}">
                <a16:creationId xmlns:a16="http://schemas.microsoft.com/office/drawing/2014/main" id="{A2E8D9BF-22FD-48D1-89A4-184B8F9D7C58}"/>
              </a:ext>
            </a:extLst>
          </p:cNvPr>
          <p:cNvSpPr txBox="1"/>
          <p:nvPr/>
        </p:nvSpPr>
        <p:spPr>
          <a:xfrm>
            <a:off x="8833104" y="6309360"/>
            <a:ext cx="3602736" cy="369332"/>
          </a:xfrm>
          <a:prstGeom prst="rect">
            <a:avLst/>
          </a:prstGeom>
          <a:noFill/>
        </p:spPr>
        <p:txBody>
          <a:bodyPr wrap="square" rtlCol="0">
            <a:spAutoFit/>
          </a:bodyPr>
          <a:lstStyle/>
          <a:p>
            <a:r>
              <a:rPr lang="en-US" dirty="0"/>
              <a:t>18.10.2019</a:t>
            </a:r>
          </a:p>
        </p:txBody>
      </p:sp>
    </p:spTree>
    <p:extLst>
      <p:ext uri="{BB962C8B-B14F-4D97-AF65-F5344CB8AC3E}">
        <p14:creationId xmlns:p14="http://schemas.microsoft.com/office/powerpoint/2010/main" val="238958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Monolith vs Microservices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95E8204B-694E-40A3-AD3C-1E0E8179F7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2600" y="1894325"/>
            <a:ext cx="6934200" cy="3667125"/>
          </a:xfrm>
          <a:prstGeom prst="rect">
            <a:avLst/>
          </a:prstGeom>
        </p:spPr>
      </p:pic>
    </p:spTree>
    <p:extLst>
      <p:ext uri="{BB962C8B-B14F-4D97-AF65-F5344CB8AC3E}">
        <p14:creationId xmlns:p14="http://schemas.microsoft.com/office/powerpoint/2010/main" val="22603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Monolith vs Microservices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CEA0374-5067-48F3-BED1-AC058988C6DE}"/>
              </a:ext>
            </a:extLst>
          </p:cNvPr>
          <p:cNvPicPr>
            <a:picLocks noChangeAspect="1"/>
          </p:cNvPicPr>
          <p:nvPr/>
        </p:nvPicPr>
        <p:blipFill>
          <a:blip r:embed="rId3"/>
          <a:stretch>
            <a:fillRect/>
          </a:stretch>
        </p:blipFill>
        <p:spPr>
          <a:xfrm>
            <a:off x="1476376" y="1791132"/>
            <a:ext cx="8271689" cy="3903667"/>
          </a:xfrm>
          <a:prstGeom prst="rect">
            <a:avLst/>
          </a:prstGeom>
        </p:spPr>
      </p:pic>
    </p:spTree>
    <p:extLst>
      <p:ext uri="{BB962C8B-B14F-4D97-AF65-F5344CB8AC3E}">
        <p14:creationId xmlns:p14="http://schemas.microsoft.com/office/powerpoint/2010/main" val="164759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Microservices Features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96B38C8-34C6-4E99-B27C-A244F14756B1}"/>
              </a:ext>
            </a:extLst>
          </p:cNvPr>
          <p:cNvSpPr>
            <a:spLocks noGrp="1"/>
          </p:cNvSpPr>
          <p:nvPr>
            <p:ph type="body" idx="1"/>
          </p:nvPr>
        </p:nvSpPr>
        <p:spPr/>
        <p:txBody>
          <a:bodyPr/>
          <a:lstStyle/>
          <a:p>
            <a:endParaRPr lang="en-US"/>
          </a:p>
        </p:txBody>
      </p:sp>
      <p:pic>
        <p:nvPicPr>
          <p:cNvPr id="2" name="Picture 1">
            <a:extLst>
              <a:ext uri="{FF2B5EF4-FFF2-40B4-BE49-F238E27FC236}">
                <a16:creationId xmlns:a16="http://schemas.microsoft.com/office/drawing/2014/main" id="{597B9BA9-A506-4CD5-8474-F20011C220EF}"/>
              </a:ext>
            </a:extLst>
          </p:cNvPr>
          <p:cNvPicPr>
            <a:picLocks noChangeAspect="1"/>
          </p:cNvPicPr>
          <p:nvPr/>
        </p:nvPicPr>
        <p:blipFill>
          <a:blip r:embed="rId3"/>
          <a:stretch>
            <a:fillRect/>
          </a:stretch>
        </p:blipFill>
        <p:spPr>
          <a:xfrm>
            <a:off x="684211" y="1314431"/>
            <a:ext cx="9514021" cy="5334000"/>
          </a:xfrm>
          <a:prstGeom prst="rect">
            <a:avLst/>
          </a:prstGeom>
        </p:spPr>
      </p:pic>
    </p:spTree>
    <p:extLst>
      <p:ext uri="{BB962C8B-B14F-4D97-AF65-F5344CB8AC3E}">
        <p14:creationId xmlns:p14="http://schemas.microsoft.com/office/powerpoint/2010/main" val="20130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Microservices Features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Autofit/>
          </a:bodyPr>
          <a:lstStyle/>
          <a:p>
            <a:pPr marL="457200" indent="-457200">
              <a:buFont typeface="Arial" panose="020B0604020202020204" pitchFamily="34" charset="0"/>
              <a:buChar char="•"/>
            </a:pPr>
            <a:r>
              <a:rPr lang="en-US" sz="3200" b="1" dirty="0"/>
              <a:t>Decoupling</a:t>
            </a:r>
            <a:r>
              <a:rPr lang="en-US" sz="3200" dirty="0"/>
              <a:t> – Services within a system are largely decoupled. So the application as a whole can be easily built, altered, and scaled</a:t>
            </a:r>
          </a:p>
          <a:p>
            <a:pPr marL="457200" indent="-457200">
              <a:buFont typeface="Arial" panose="020B0604020202020204" pitchFamily="34" charset="0"/>
              <a:buChar char="•"/>
            </a:pPr>
            <a:r>
              <a:rPr lang="en-US" sz="3200" b="1" dirty="0"/>
              <a:t>Componentization</a:t>
            </a:r>
            <a:r>
              <a:rPr lang="en-US" sz="3200" dirty="0"/>
              <a:t> – Microservices are treated as independent components that can be easily replaced and upgraded</a:t>
            </a:r>
          </a:p>
        </p:txBody>
      </p:sp>
    </p:spTree>
    <p:extLst>
      <p:ext uri="{BB962C8B-B14F-4D97-AF65-F5344CB8AC3E}">
        <p14:creationId xmlns:p14="http://schemas.microsoft.com/office/powerpoint/2010/main" val="185061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Microservices Features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Autofit/>
          </a:bodyPr>
          <a:lstStyle/>
          <a:p>
            <a:pPr marL="457200" indent="-457200">
              <a:buFont typeface="Arial" panose="020B0604020202020204" pitchFamily="34" charset="0"/>
              <a:buChar char="•"/>
            </a:pPr>
            <a:r>
              <a:rPr lang="en-US" sz="3200" b="1" dirty="0"/>
              <a:t>Business Capabilities</a:t>
            </a:r>
            <a:r>
              <a:rPr lang="en-US" sz="3200" dirty="0"/>
              <a:t> – Microservices are very simple and focus on a single capability </a:t>
            </a:r>
          </a:p>
          <a:p>
            <a:pPr marL="457200" indent="-457200">
              <a:buFont typeface="Arial" panose="020B0604020202020204" pitchFamily="34" charset="0"/>
              <a:buChar char="•"/>
            </a:pPr>
            <a:r>
              <a:rPr lang="en-US" sz="3200" b="1" dirty="0"/>
              <a:t>Autonomy</a:t>
            </a:r>
            <a:r>
              <a:rPr lang="en-US" sz="3200" dirty="0"/>
              <a:t> – Developers and teams can work independently of each other, thus increasing speed</a:t>
            </a:r>
          </a:p>
        </p:txBody>
      </p:sp>
    </p:spTree>
    <p:extLst>
      <p:ext uri="{BB962C8B-B14F-4D97-AF65-F5344CB8AC3E}">
        <p14:creationId xmlns:p14="http://schemas.microsoft.com/office/powerpoint/2010/main" val="9798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Microservices Features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Autofit/>
          </a:bodyPr>
          <a:lstStyle/>
          <a:p>
            <a:pPr marL="457200" indent="-457200">
              <a:buFont typeface="Arial" panose="020B0604020202020204" pitchFamily="34" charset="0"/>
              <a:buChar char="•"/>
            </a:pPr>
            <a:r>
              <a:rPr lang="en-US" sz="3200" b="1" dirty="0"/>
              <a:t>Continuous Delivery</a:t>
            </a:r>
            <a:r>
              <a:rPr lang="en-US" sz="3200" dirty="0"/>
              <a:t> – Allows frequent releases of software, through systematic automation of software creation, testing, and approval </a:t>
            </a:r>
          </a:p>
          <a:p>
            <a:pPr marL="457200" indent="-457200">
              <a:buFont typeface="Arial" panose="020B0604020202020204" pitchFamily="34" charset="0"/>
              <a:buChar char="•"/>
            </a:pPr>
            <a:r>
              <a:rPr lang="en-US" sz="3200" b="1" dirty="0"/>
              <a:t>Responsibility</a:t>
            </a:r>
            <a:r>
              <a:rPr lang="en-US" sz="3200" dirty="0"/>
              <a:t> – Microservices do not focus on applications as projects. Instead, they treat applications as products for which they are responsible </a:t>
            </a:r>
          </a:p>
        </p:txBody>
      </p:sp>
    </p:spTree>
    <p:extLst>
      <p:ext uri="{BB962C8B-B14F-4D97-AF65-F5344CB8AC3E}">
        <p14:creationId xmlns:p14="http://schemas.microsoft.com/office/powerpoint/2010/main" val="316158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Microservices Features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Autofit/>
          </a:bodyPr>
          <a:lstStyle/>
          <a:p>
            <a:pPr marL="457200" indent="-457200">
              <a:buFont typeface="Arial" panose="020B0604020202020204" pitchFamily="34" charset="0"/>
              <a:buChar char="•"/>
            </a:pPr>
            <a:r>
              <a:rPr lang="en-US" sz="3200" b="1" dirty="0"/>
              <a:t>Decentralized Governance</a:t>
            </a:r>
            <a:r>
              <a:rPr lang="en-US" sz="3200" dirty="0"/>
              <a:t> – The focus is on using the right tool for the right job. That means there is no standardized pattern or any technology pattern. Developers have the freedom to choose the best useful tools to solve their problems </a:t>
            </a:r>
          </a:p>
          <a:p>
            <a:pPr marL="457200" indent="-457200">
              <a:buFont typeface="Arial" panose="020B0604020202020204" pitchFamily="34" charset="0"/>
              <a:buChar char="•"/>
            </a:pPr>
            <a:r>
              <a:rPr lang="en-US" sz="3200" b="1" dirty="0"/>
              <a:t>Agility</a:t>
            </a:r>
            <a:r>
              <a:rPr lang="en-US" sz="3200" dirty="0"/>
              <a:t> – Microservices support agile development. Any new feature can be quickly developed and discarded again</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41284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Advantages Of Microservices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Autofit/>
          </a:bodyPr>
          <a:lstStyle/>
          <a:p>
            <a:pPr marL="457200" indent="-457200">
              <a:buFont typeface="Arial" panose="020B0604020202020204" pitchFamily="34" charset="0"/>
              <a:buChar char="•"/>
            </a:pPr>
            <a:r>
              <a:rPr lang="en-US" sz="3200" b="1" dirty="0"/>
              <a:t>Independent Development </a:t>
            </a:r>
            <a:r>
              <a:rPr lang="en-US" sz="3200" dirty="0"/>
              <a:t>– All microservices can be easily developed based on their individual functionality</a:t>
            </a:r>
          </a:p>
          <a:p>
            <a:pPr marL="457200" indent="-457200">
              <a:buFont typeface="Arial" panose="020B0604020202020204" pitchFamily="34" charset="0"/>
              <a:buChar char="•"/>
            </a:pPr>
            <a:r>
              <a:rPr lang="en-US" sz="3200" b="1" dirty="0"/>
              <a:t>Independent Deployment </a:t>
            </a:r>
            <a:r>
              <a:rPr lang="en-US" sz="3200" dirty="0"/>
              <a:t>– Based on their services, they can be individually deployed in any application</a:t>
            </a:r>
          </a:p>
        </p:txBody>
      </p:sp>
    </p:spTree>
    <p:extLst>
      <p:ext uri="{BB962C8B-B14F-4D97-AF65-F5344CB8AC3E}">
        <p14:creationId xmlns:p14="http://schemas.microsoft.com/office/powerpoint/2010/main" val="12022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Advantages Of Microservices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Autofit/>
          </a:bodyPr>
          <a:lstStyle/>
          <a:p>
            <a:pPr marL="457200" indent="-457200">
              <a:buFont typeface="Arial" panose="020B0604020202020204" pitchFamily="34" charset="0"/>
              <a:buChar char="•"/>
            </a:pPr>
            <a:r>
              <a:rPr lang="en-US" sz="3200" b="1" dirty="0"/>
              <a:t>Fault Isolation </a:t>
            </a:r>
            <a:r>
              <a:rPr lang="en-US" sz="3200" dirty="0"/>
              <a:t>– Even if one service of the application does not work, the system still continues to function</a:t>
            </a:r>
          </a:p>
          <a:p>
            <a:pPr marL="457200" indent="-457200">
              <a:buFont typeface="Arial" panose="020B0604020202020204" pitchFamily="34" charset="0"/>
              <a:buChar char="•"/>
            </a:pPr>
            <a:r>
              <a:rPr lang="en-US" sz="3200" b="1" dirty="0"/>
              <a:t>Mixed Technology Stack </a:t>
            </a:r>
            <a:r>
              <a:rPr lang="en-US" sz="3200" dirty="0"/>
              <a:t>– Different languages and technologies can be used to build different services of the same application</a:t>
            </a:r>
          </a:p>
        </p:txBody>
      </p:sp>
    </p:spTree>
    <p:extLst>
      <p:ext uri="{BB962C8B-B14F-4D97-AF65-F5344CB8AC3E}">
        <p14:creationId xmlns:p14="http://schemas.microsoft.com/office/powerpoint/2010/main" val="152014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Advantages Of Microservices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Autofit/>
          </a:bodyPr>
          <a:lstStyle/>
          <a:p>
            <a:pPr marL="457200" indent="-457200">
              <a:buFont typeface="Arial" panose="020B0604020202020204" pitchFamily="34" charset="0"/>
              <a:buChar char="•"/>
            </a:pPr>
            <a:r>
              <a:rPr lang="en-US" sz="3200" dirty="0"/>
              <a:t> </a:t>
            </a:r>
            <a:r>
              <a:rPr lang="en-US" sz="3200" b="1" dirty="0"/>
              <a:t>Granular Scaling </a:t>
            </a:r>
            <a:r>
              <a:rPr lang="en-US" sz="3200" dirty="0"/>
              <a:t>–  Individual components can scale as per need, there is no need to scale all components together</a:t>
            </a:r>
          </a:p>
        </p:txBody>
      </p:sp>
    </p:spTree>
    <p:extLst>
      <p:ext uri="{BB962C8B-B14F-4D97-AF65-F5344CB8AC3E}">
        <p14:creationId xmlns:p14="http://schemas.microsoft.com/office/powerpoint/2010/main" val="185646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8" y="1646056"/>
            <a:ext cx="3430332" cy="4446833"/>
          </a:xfrm>
        </p:spPr>
        <p:txBody>
          <a:bodyPr>
            <a:normAutofit/>
          </a:bodyPr>
          <a:lstStyle/>
          <a:p>
            <a:pPr marL="342900" indent="-342900" fontAlgn="base">
              <a:buFont typeface="Arial" panose="020B0604020202020204" pitchFamily="34" charset="0"/>
              <a:buChar char="•"/>
            </a:pPr>
            <a:r>
              <a:rPr lang="en-US" sz="2000" dirty="0"/>
              <a:t>About me</a:t>
            </a:r>
          </a:p>
          <a:p>
            <a:pPr marL="342900" indent="-342900" fontAlgn="base">
              <a:buFont typeface="Arial" panose="020B0604020202020204" pitchFamily="34" charset="0"/>
              <a:buChar char="•"/>
            </a:pPr>
            <a:r>
              <a:rPr lang="en-US" sz="2000" dirty="0"/>
              <a:t>Introduction </a:t>
            </a:r>
          </a:p>
          <a:p>
            <a:pPr marL="342900" indent="-342900" fontAlgn="base">
              <a:buFont typeface="Arial" panose="020B0604020202020204" pitchFamily="34" charset="0"/>
              <a:buChar char="•"/>
            </a:pPr>
            <a:r>
              <a:rPr lang="en-US" sz="2000" dirty="0"/>
              <a:t>Decomposition patterns</a:t>
            </a:r>
            <a:endParaRPr lang="en-US" dirty="0"/>
          </a:p>
          <a:p>
            <a:pPr marL="800100" lvl="1" indent="-342900" fontAlgn="base">
              <a:buFont typeface="Arial" panose="020B0604020202020204" pitchFamily="34" charset="0"/>
              <a:buChar char="•"/>
            </a:pPr>
            <a:r>
              <a:rPr lang="en-US" dirty="0"/>
              <a:t>Decompose by Business Capability</a:t>
            </a:r>
          </a:p>
          <a:p>
            <a:pPr marL="800100" lvl="1" indent="-342900" fontAlgn="base">
              <a:buFont typeface="Arial" panose="020B0604020202020204" pitchFamily="34" charset="0"/>
              <a:buChar char="•"/>
            </a:pPr>
            <a:r>
              <a:rPr lang="en-US" dirty="0"/>
              <a:t>Decompose by Subdomain</a:t>
            </a:r>
          </a:p>
          <a:p>
            <a:pPr marL="800100" lvl="1" indent="-342900" fontAlgn="base">
              <a:buFont typeface="Arial" panose="020B0604020202020204" pitchFamily="34" charset="0"/>
              <a:buChar char="•"/>
            </a:pPr>
            <a:r>
              <a:rPr lang="en-US" dirty="0"/>
              <a:t>Strangler Pattern</a:t>
            </a:r>
          </a:p>
        </p:txBody>
      </p:sp>
      <p:sp>
        <p:nvSpPr>
          <p:cNvPr id="5" name="CasetăText 4"/>
          <p:cNvSpPr txBox="1"/>
          <p:nvPr/>
        </p:nvSpPr>
        <p:spPr>
          <a:xfrm>
            <a:off x="460119" y="255348"/>
            <a:ext cx="11594592" cy="707886"/>
          </a:xfrm>
          <a:prstGeom prst="rect">
            <a:avLst/>
          </a:prstGeom>
          <a:noFill/>
        </p:spPr>
        <p:txBody>
          <a:bodyPr wrap="square" rtlCol="0">
            <a:spAutoFit/>
          </a:bodyPr>
          <a:lstStyle/>
          <a:p>
            <a:r>
              <a:rPr lang="ro-RO" sz="4000" dirty="0" err="1">
                <a:solidFill>
                  <a:srgbClr val="002060"/>
                </a:solidFill>
                <a:latin typeface="+mj-lt"/>
              </a:rPr>
              <a:t>Summary</a:t>
            </a:r>
            <a:endParaRPr lang="en-US" sz="4000" dirty="0">
              <a:solidFill>
                <a:srgbClr val="002060"/>
              </a:solidFill>
              <a:latin typeface="+mj-lt"/>
            </a:endParaRP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705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Microservices pitfalls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b="1" dirty="0"/>
              <a:t>Distribution</a:t>
            </a:r>
            <a:r>
              <a:rPr lang="en-US" sz="3200" dirty="0"/>
              <a:t> - Distributed systems are harder to program, since remote calls are slow and are always at risk of failure.</a:t>
            </a:r>
          </a:p>
          <a:p>
            <a:pPr marL="457200" indent="-457200">
              <a:buFont typeface="Arial" panose="020B0604020202020204" pitchFamily="34" charset="0"/>
              <a:buChar char="•"/>
            </a:pPr>
            <a:r>
              <a:rPr lang="en-US" sz="3200" b="1" dirty="0"/>
              <a:t>Eventual Consistency</a:t>
            </a:r>
            <a:r>
              <a:rPr lang="en-US" sz="3200" dirty="0"/>
              <a:t> -  Maintaining strong consistency is extremely difficult for a distributed system, which means everyone has to manage eventual consistency.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5279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Microservices pitfalls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b="1" dirty="0"/>
              <a:t>Operational Complexity</a:t>
            </a:r>
            <a:r>
              <a:rPr lang="en-US" sz="3200" dirty="0"/>
              <a:t> - You need a mature operations team to manage lots of services, which are being redeployed regularly.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54358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A1080AF1-9933-47D8-9D66-E8B55D8EDCDF}"/>
              </a:ext>
            </a:extLst>
          </p:cNvPr>
          <p:cNvSpPr txBox="1">
            <a:spLocks/>
          </p:cNvSpPr>
          <p:nvPr/>
        </p:nvSpPr>
        <p:spPr>
          <a:xfrm>
            <a:off x="269240" y="3850287"/>
            <a:ext cx="9860674" cy="778226"/>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Decomposition patterns</a:t>
            </a:r>
            <a:endParaRPr lang="en-US" dirty="0"/>
          </a:p>
        </p:txBody>
      </p:sp>
    </p:spTree>
    <p:extLst>
      <p:ext uri="{BB962C8B-B14F-4D97-AF65-F5344CB8AC3E}">
        <p14:creationId xmlns:p14="http://schemas.microsoft.com/office/powerpoint/2010/main" val="2392249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Decomposition Patterns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Decompose by Business Capability</a:t>
            </a:r>
          </a:p>
          <a:p>
            <a:pPr marL="457200" indent="-457200">
              <a:buFont typeface="Arial" panose="020B0604020202020204" pitchFamily="34" charset="0"/>
              <a:buChar char="•"/>
            </a:pPr>
            <a:r>
              <a:rPr lang="en-US" sz="3200" dirty="0"/>
              <a:t>Decompose by Subdomain</a:t>
            </a:r>
          </a:p>
          <a:p>
            <a:pPr marL="457200" indent="-457200">
              <a:buFont typeface="Arial" panose="020B0604020202020204" pitchFamily="34" charset="0"/>
              <a:buChar char="•"/>
            </a:pPr>
            <a:r>
              <a:rPr lang="en-US" sz="3200" dirty="0"/>
              <a:t>Strangler Pattern</a:t>
            </a:r>
          </a:p>
        </p:txBody>
      </p:sp>
    </p:spTree>
    <p:extLst>
      <p:ext uri="{BB962C8B-B14F-4D97-AF65-F5344CB8AC3E}">
        <p14:creationId xmlns:p14="http://schemas.microsoft.com/office/powerpoint/2010/main" val="140808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Domain-driven design</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 </a:t>
            </a:r>
            <a:r>
              <a:rPr lang="en-US" sz="3200" b="1" dirty="0"/>
              <a:t>Context</a:t>
            </a:r>
            <a:r>
              <a:rPr lang="en-US" sz="3200" dirty="0"/>
              <a:t> - This is the setting in which a word or statement appears that determines its meaning.</a:t>
            </a:r>
          </a:p>
          <a:p>
            <a:pPr marL="457200" indent="-457200">
              <a:buFont typeface="Arial" panose="020B0604020202020204" pitchFamily="34" charset="0"/>
              <a:buChar char="•"/>
            </a:pPr>
            <a:r>
              <a:rPr lang="en-US" sz="3200" dirty="0"/>
              <a:t> </a:t>
            </a:r>
            <a:r>
              <a:rPr lang="en-US" sz="3200" b="1" dirty="0"/>
              <a:t>Domain</a:t>
            </a:r>
            <a:r>
              <a:rPr lang="en-US" sz="3200" dirty="0"/>
              <a:t> - This is a sphere of knowledge (ontology), influence, or activity. The subject area to which the user applies a program is the domain of the software.</a:t>
            </a:r>
          </a:p>
        </p:txBody>
      </p:sp>
    </p:spTree>
    <p:extLst>
      <p:ext uri="{BB962C8B-B14F-4D97-AF65-F5344CB8AC3E}">
        <p14:creationId xmlns:p14="http://schemas.microsoft.com/office/powerpoint/2010/main" val="70891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Domain-driven design</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lnSpcReduction="10000"/>
          </a:bodyPr>
          <a:lstStyle/>
          <a:p>
            <a:pPr marL="457200" indent="-457200">
              <a:buFont typeface="Arial" panose="020B0604020202020204" pitchFamily="34" charset="0"/>
              <a:buChar char="•"/>
            </a:pPr>
            <a:r>
              <a:rPr lang="en-US" sz="3200" b="1" dirty="0"/>
              <a:t>Model</a:t>
            </a:r>
            <a:r>
              <a:rPr lang="en-US" sz="3200" dirty="0"/>
              <a:t> - This is a system of abstractions that describes selected aspects of a domain and can be used to solve problems related to that domain.</a:t>
            </a:r>
          </a:p>
          <a:p>
            <a:pPr marL="457200" indent="-457200">
              <a:buFont typeface="Arial" panose="020B0604020202020204" pitchFamily="34" charset="0"/>
              <a:buChar char="•"/>
            </a:pPr>
            <a:r>
              <a:rPr lang="en-US" sz="3200" b="1" dirty="0"/>
              <a:t>Ubiquitous language</a:t>
            </a:r>
            <a:r>
              <a:rPr lang="en-US" sz="3200" dirty="0"/>
              <a:t> - This is a language structured around the domain model and used by all team members(domain experts and software experts) to connect all the activities of the team with the software.</a:t>
            </a:r>
          </a:p>
        </p:txBody>
      </p:sp>
    </p:spTree>
    <p:extLst>
      <p:ext uri="{BB962C8B-B14F-4D97-AF65-F5344CB8AC3E}">
        <p14:creationId xmlns:p14="http://schemas.microsoft.com/office/powerpoint/2010/main" val="36148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rPr>
              <a:t>Steps to follow</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BDFAB60-FA9F-4989-AE18-66DD15B70B96}"/>
              </a:ext>
            </a:extLst>
          </p:cNvPr>
          <p:cNvPicPr>
            <a:picLocks noChangeAspect="1"/>
          </p:cNvPicPr>
          <p:nvPr/>
        </p:nvPicPr>
        <p:blipFill>
          <a:blip r:embed="rId3"/>
          <a:stretch>
            <a:fillRect/>
          </a:stretch>
        </p:blipFill>
        <p:spPr>
          <a:xfrm>
            <a:off x="1638509" y="887652"/>
            <a:ext cx="8191500" cy="5715000"/>
          </a:xfrm>
          <a:prstGeom prst="rect">
            <a:avLst/>
          </a:prstGeom>
        </p:spPr>
      </p:pic>
    </p:spTree>
    <p:extLst>
      <p:ext uri="{BB962C8B-B14F-4D97-AF65-F5344CB8AC3E}">
        <p14:creationId xmlns:p14="http://schemas.microsoft.com/office/powerpoint/2010/main" val="204489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Single knowledge block</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Domain model</a:t>
            </a:r>
          </a:p>
          <a:p>
            <a:pPr marL="457200" indent="-457200">
              <a:buFont typeface="Arial" panose="020B0604020202020204" pitchFamily="34" charset="0"/>
              <a:buChar char="•"/>
            </a:pPr>
            <a:r>
              <a:rPr lang="en-US" sz="3200" dirty="0"/>
              <a:t>The ubiquitous language</a:t>
            </a:r>
          </a:p>
          <a:p>
            <a:pPr marL="457200" indent="-457200">
              <a:buFont typeface="Arial" panose="020B0604020202020204" pitchFamily="34" charset="0"/>
              <a:buChar char="•"/>
            </a:pPr>
            <a:r>
              <a:rPr lang="en-US" sz="3200" dirty="0"/>
              <a:t>Code</a:t>
            </a:r>
          </a:p>
        </p:txBody>
      </p:sp>
    </p:spTree>
    <p:extLst>
      <p:ext uri="{BB962C8B-B14F-4D97-AF65-F5344CB8AC3E}">
        <p14:creationId xmlns:p14="http://schemas.microsoft.com/office/powerpoint/2010/main" val="93795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Ubiquitous language</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Class names and their functions related to the domain</a:t>
            </a:r>
          </a:p>
          <a:p>
            <a:pPr marL="457200" indent="-457200">
              <a:buFont typeface="Arial" panose="020B0604020202020204" pitchFamily="34" charset="0"/>
              <a:buChar char="•"/>
            </a:pPr>
            <a:r>
              <a:rPr lang="en-US" sz="3200" dirty="0"/>
              <a:t>Terms to discuss the domain rules included on the model</a:t>
            </a:r>
          </a:p>
          <a:p>
            <a:pPr marL="457200" indent="-457200">
              <a:buFont typeface="Arial" panose="020B0604020202020204" pitchFamily="34" charset="0"/>
              <a:buChar char="•"/>
            </a:pPr>
            <a:r>
              <a:rPr lang="en-US" sz="3200" dirty="0"/>
              <a:t>Names of analysis and design patterns applied to the domain model</a:t>
            </a:r>
          </a:p>
        </p:txBody>
      </p:sp>
    </p:spTree>
    <p:extLst>
      <p:ext uri="{BB962C8B-B14F-4D97-AF65-F5344CB8AC3E}">
        <p14:creationId xmlns:p14="http://schemas.microsoft.com/office/powerpoint/2010/main" val="28880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Bounded context</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Domain consists of multiple bounded contexts. Each BC represents a domain function.</a:t>
            </a:r>
          </a:p>
          <a:p>
            <a:pPr marL="457200" indent="-457200">
              <a:buFont typeface="Arial" panose="020B0604020202020204" pitchFamily="34" charset="0"/>
              <a:buChar char="•"/>
            </a:pPr>
            <a:r>
              <a:rPr lang="en-US" sz="3200" dirty="0"/>
              <a:t>Bounded context for design encourages loose coupling and high cohesion</a:t>
            </a:r>
          </a:p>
        </p:txBody>
      </p:sp>
    </p:spTree>
    <p:extLst>
      <p:ext uri="{BB962C8B-B14F-4D97-AF65-F5344CB8AC3E}">
        <p14:creationId xmlns:p14="http://schemas.microsoft.com/office/powerpoint/2010/main" val="408494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8" y="1646056"/>
            <a:ext cx="3430332" cy="4446833"/>
          </a:xfrm>
        </p:spPr>
        <p:txBody>
          <a:bodyPr>
            <a:normAutofit/>
          </a:bodyPr>
          <a:lstStyle/>
          <a:p>
            <a:pPr marL="342900" indent="-342900" fontAlgn="base">
              <a:buFont typeface="Arial" panose="020B0604020202020204" pitchFamily="34" charset="0"/>
              <a:buChar char="•"/>
            </a:pPr>
            <a:r>
              <a:rPr lang="en-US" sz="2000" dirty="0"/>
              <a:t>Integration patterns</a:t>
            </a:r>
            <a:endParaRPr lang="en-US" dirty="0"/>
          </a:p>
          <a:p>
            <a:pPr marL="800100" lvl="1" indent="-342900" fontAlgn="base">
              <a:buFont typeface="Arial" panose="020B0604020202020204" pitchFamily="34" charset="0"/>
              <a:buChar char="•"/>
            </a:pPr>
            <a:r>
              <a:rPr lang="en-US" dirty="0"/>
              <a:t>API Gateway Pattern</a:t>
            </a:r>
          </a:p>
        </p:txBody>
      </p:sp>
      <p:sp>
        <p:nvSpPr>
          <p:cNvPr id="5" name="CasetăText 4"/>
          <p:cNvSpPr txBox="1"/>
          <p:nvPr/>
        </p:nvSpPr>
        <p:spPr>
          <a:xfrm>
            <a:off x="460119" y="255348"/>
            <a:ext cx="11594592" cy="707886"/>
          </a:xfrm>
          <a:prstGeom prst="rect">
            <a:avLst/>
          </a:prstGeom>
          <a:noFill/>
        </p:spPr>
        <p:txBody>
          <a:bodyPr wrap="square" rtlCol="0">
            <a:spAutoFit/>
          </a:bodyPr>
          <a:lstStyle/>
          <a:p>
            <a:r>
              <a:rPr lang="ro-RO" sz="4000" dirty="0" err="1">
                <a:solidFill>
                  <a:srgbClr val="002060"/>
                </a:solidFill>
                <a:latin typeface="+mj-lt"/>
              </a:rPr>
              <a:t>Summary</a:t>
            </a:r>
            <a:endParaRPr lang="en-US" sz="4000" dirty="0">
              <a:solidFill>
                <a:srgbClr val="002060"/>
              </a:solidFill>
              <a:latin typeface="+mj-lt"/>
            </a:endParaRP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806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How DDD can help MS?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Scope</a:t>
            </a:r>
          </a:p>
          <a:p>
            <a:pPr marL="457200" indent="-457200">
              <a:buFont typeface="Arial" panose="020B0604020202020204" pitchFamily="34" charset="0"/>
              <a:buChar char="•"/>
            </a:pPr>
            <a:r>
              <a:rPr lang="en-US" sz="3200" dirty="0"/>
              <a:t>Size</a:t>
            </a:r>
          </a:p>
          <a:p>
            <a:endParaRPr lang="en-US" sz="3200" dirty="0"/>
          </a:p>
        </p:txBody>
      </p:sp>
    </p:spTree>
    <p:extLst>
      <p:ext uri="{BB962C8B-B14F-4D97-AF65-F5344CB8AC3E}">
        <p14:creationId xmlns:p14="http://schemas.microsoft.com/office/powerpoint/2010/main" val="92679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A1080AF1-9933-47D8-9D66-E8B55D8EDCDF}"/>
              </a:ext>
            </a:extLst>
          </p:cNvPr>
          <p:cNvSpPr txBox="1">
            <a:spLocks/>
          </p:cNvSpPr>
          <p:nvPr/>
        </p:nvSpPr>
        <p:spPr>
          <a:xfrm>
            <a:off x="269240" y="3850287"/>
            <a:ext cx="9860674" cy="778226"/>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2060"/>
                </a:solidFill>
              </a:rPr>
              <a:t>DDD in practice</a:t>
            </a:r>
          </a:p>
        </p:txBody>
      </p:sp>
    </p:spTree>
    <p:extLst>
      <p:ext uri="{BB962C8B-B14F-4D97-AF65-F5344CB8AC3E}">
        <p14:creationId xmlns:p14="http://schemas.microsoft.com/office/powerpoint/2010/main" val="1976705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Strangler pattern – When?</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Migrate a legacy monolithic application to a microservice architecture </a:t>
            </a:r>
          </a:p>
          <a:p>
            <a:pPr marL="457200" indent="-457200">
              <a:buFont typeface="Arial" panose="020B0604020202020204" pitchFamily="34" charset="0"/>
              <a:buChar char="•"/>
            </a:pPr>
            <a:endParaRPr lang="en-US" sz="3200" dirty="0"/>
          </a:p>
          <a:p>
            <a:endParaRPr lang="en-US" sz="3200" dirty="0"/>
          </a:p>
        </p:txBody>
      </p:sp>
    </p:spTree>
    <p:extLst>
      <p:ext uri="{BB962C8B-B14F-4D97-AF65-F5344CB8AC3E}">
        <p14:creationId xmlns:p14="http://schemas.microsoft.com/office/powerpoint/2010/main" val="377640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Strangler pattern – How?</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lnSpcReduction="10000"/>
          </a:bodyPr>
          <a:lstStyle/>
          <a:p>
            <a:pPr marL="457200" indent="-457200">
              <a:buFont typeface="Arial" panose="020B0604020202020204" pitchFamily="34" charset="0"/>
              <a:buChar char="•"/>
            </a:pPr>
            <a:r>
              <a:rPr lang="en-US" sz="3200" dirty="0"/>
              <a:t>Transform — create a parallel new site with modern approaches.</a:t>
            </a:r>
          </a:p>
          <a:p>
            <a:pPr marL="457200" indent="-457200">
              <a:buFont typeface="Arial" panose="020B0604020202020204" pitchFamily="34" charset="0"/>
              <a:buChar char="•"/>
            </a:pPr>
            <a:r>
              <a:rPr lang="en-US" sz="3200" dirty="0"/>
              <a:t>Coexist — leave the existing site where it is for a time. Redirect from the existing site to the new one so the functionality is implemented incrementally.</a:t>
            </a:r>
          </a:p>
          <a:p>
            <a:pPr marL="457200" indent="-457200">
              <a:buFont typeface="Arial" panose="020B0604020202020204" pitchFamily="34" charset="0"/>
              <a:buChar char="•"/>
            </a:pPr>
            <a:r>
              <a:rPr lang="en-US" sz="3200" dirty="0"/>
              <a:t>Eliminate — remove the old functionality from the existing site.</a:t>
            </a:r>
          </a:p>
          <a:p>
            <a:pPr marL="457200" indent="-457200">
              <a:buFont typeface="Arial" panose="020B0604020202020204" pitchFamily="34" charset="0"/>
              <a:buChar char="•"/>
            </a:pPr>
            <a:endParaRPr lang="en-US" sz="3200" dirty="0"/>
          </a:p>
          <a:p>
            <a:endParaRPr lang="en-US" sz="3200" dirty="0"/>
          </a:p>
        </p:txBody>
      </p:sp>
    </p:spTree>
    <p:extLst>
      <p:ext uri="{BB962C8B-B14F-4D97-AF65-F5344CB8AC3E}">
        <p14:creationId xmlns:p14="http://schemas.microsoft.com/office/powerpoint/2010/main" val="2261960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Strangler pattern – How?</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Implement new functionality as services</a:t>
            </a:r>
          </a:p>
          <a:p>
            <a:pPr marL="457200" indent="-457200">
              <a:buFont typeface="Arial" panose="020B0604020202020204" pitchFamily="34" charset="0"/>
              <a:buChar char="•"/>
            </a:pPr>
            <a:r>
              <a:rPr lang="en-US" sz="3200" dirty="0"/>
              <a:t>Extract services from the monolith</a:t>
            </a:r>
          </a:p>
          <a:p>
            <a:pPr marL="457200" indent="-457200">
              <a:buFont typeface="Arial" panose="020B0604020202020204" pitchFamily="34" charset="0"/>
              <a:buChar char="•"/>
            </a:pPr>
            <a:endParaRPr lang="en-US" sz="3200" dirty="0"/>
          </a:p>
          <a:p>
            <a:endParaRPr lang="en-US" sz="3200" dirty="0"/>
          </a:p>
        </p:txBody>
      </p:sp>
    </p:spTree>
    <p:extLst>
      <p:ext uri="{BB962C8B-B14F-4D97-AF65-F5344CB8AC3E}">
        <p14:creationId xmlns:p14="http://schemas.microsoft.com/office/powerpoint/2010/main" val="284877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Strangler pattern – How?</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endParaRPr lang="en-US" sz="3200" dirty="0"/>
          </a:p>
          <a:p>
            <a:endParaRPr lang="en-US" sz="3200" dirty="0"/>
          </a:p>
        </p:txBody>
      </p:sp>
      <p:pic>
        <p:nvPicPr>
          <p:cNvPr id="17" name="Picture 16">
            <a:extLst>
              <a:ext uri="{FF2B5EF4-FFF2-40B4-BE49-F238E27FC236}">
                <a16:creationId xmlns:a16="http://schemas.microsoft.com/office/drawing/2014/main" id="{E1BB821B-4F85-4351-B655-CB801C02589C}"/>
              </a:ext>
            </a:extLst>
          </p:cNvPr>
          <p:cNvPicPr>
            <a:picLocks noChangeAspect="1"/>
          </p:cNvPicPr>
          <p:nvPr/>
        </p:nvPicPr>
        <p:blipFill>
          <a:blip r:embed="rId3"/>
          <a:stretch>
            <a:fillRect/>
          </a:stretch>
        </p:blipFill>
        <p:spPr>
          <a:xfrm>
            <a:off x="836868" y="1199776"/>
            <a:ext cx="8859486" cy="5620534"/>
          </a:xfrm>
          <a:prstGeom prst="rect">
            <a:avLst/>
          </a:prstGeom>
        </p:spPr>
      </p:pic>
    </p:spTree>
    <p:extLst>
      <p:ext uri="{BB962C8B-B14F-4D97-AF65-F5344CB8AC3E}">
        <p14:creationId xmlns:p14="http://schemas.microsoft.com/office/powerpoint/2010/main" val="3449701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Decomposition patterns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Related patterns </a:t>
            </a:r>
          </a:p>
          <a:p>
            <a:pPr marL="914400" lvl="1" indent="-457200">
              <a:buFont typeface="Arial" panose="020B0604020202020204" pitchFamily="34" charset="0"/>
              <a:buChar char="•"/>
            </a:pPr>
            <a:r>
              <a:rPr lang="en-US" sz="3000" dirty="0"/>
              <a:t>Bulkhead Pattern</a:t>
            </a:r>
          </a:p>
          <a:p>
            <a:pPr marL="914400" lvl="1" indent="-457200">
              <a:buFont typeface="Arial" panose="020B0604020202020204" pitchFamily="34" charset="0"/>
              <a:buChar char="•"/>
            </a:pPr>
            <a:r>
              <a:rPr lang="en-US" sz="3000" dirty="0"/>
              <a:t>Sidecar Pattern</a:t>
            </a:r>
          </a:p>
          <a:p>
            <a:endParaRPr lang="en-US" sz="3200" dirty="0"/>
          </a:p>
        </p:txBody>
      </p:sp>
    </p:spTree>
    <p:extLst>
      <p:ext uri="{BB962C8B-B14F-4D97-AF65-F5344CB8AC3E}">
        <p14:creationId xmlns:p14="http://schemas.microsoft.com/office/powerpoint/2010/main" val="3808510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A1080AF1-9933-47D8-9D66-E8B55D8EDCDF}"/>
              </a:ext>
            </a:extLst>
          </p:cNvPr>
          <p:cNvSpPr txBox="1">
            <a:spLocks/>
          </p:cNvSpPr>
          <p:nvPr/>
        </p:nvSpPr>
        <p:spPr>
          <a:xfrm>
            <a:off x="269240" y="3850287"/>
            <a:ext cx="9860674" cy="778226"/>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Integration patterns</a:t>
            </a:r>
            <a:endParaRPr lang="en-US" dirty="0"/>
          </a:p>
        </p:txBody>
      </p:sp>
    </p:spTree>
    <p:extLst>
      <p:ext uri="{BB962C8B-B14F-4D97-AF65-F5344CB8AC3E}">
        <p14:creationId xmlns:p14="http://schemas.microsoft.com/office/powerpoint/2010/main" val="3268576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API Gateway – When?</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endParaRPr lang="en-US" sz="3200" dirty="0"/>
          </a:p>
          <a:p>
            <a:endParaRPr lang="en-US" sz="3200" dirty="0"/>
          </a:p>
        </p:txBody>
      </p:sp>
      <p:sp>
        <p:nvSpPr>
          <p:cNvPr id="9" name="Text Placeholder 2">
            <a:extLst>
              <a:ext uri="{FF2B5EF4-FFF2-40B4-BE49-F238E27FC236}">
                <a16:creationId xmlns:a16="http://schemas.microsoft.com/office/drawing/2014/main" id="{2835EF02-98EB-4E04-9185-8F39C289381A}"/>
              </a:ext>
            </a:extLst>
          </p:cNvPr>
          <p:cNvSpPr txBox="1">
            <a:spLocks/>
          </p:cNvSpPr>
          <p:nvPr/>
        </p:nvSpPr>
        <p:spPr>
          <a:xfrm>
            <a:off x="612519" y="1739900"/>
            <a:ext cx="9293481" cy="43815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Font typeface="Arial" panose="020B0604020202020204" pitchFamily="34" charset="0"/>
              <a:buChar char="•"/>
            </a:pPr>
            <a:endParaRPr lang="en-US" sz="3200" dirty="0"/>
          </a:p>
        </p:txBody>
      </p:sp>
      <p:sp>
        <p:nvSpPr>
          <p:cNvPr id="10" name="Text Placeholder 2">
            <a:extLst>
              <a:ext uri="{FF2B5EF4-FFF2-40B4-BE49-F238E27FC236}">
                <a16:creationId xmlns:a16="http://schemas.microsoft.com/office/drawing/2014/main" id="{AD39A113-51C2-4F28-B412-2081E7A77131}"/>
              </a:ext>
            </a:extLst>
          </p:cNvPr>
          <p:cNvSpPr txBox="1">
            <a:spLocks/>
          </p:cNvSpPr>
          <p:nvPr/>
        </p:nvSpPr>
        <p:spPr>
          <a:xfrm>
            <a:off x="764919" y="1892300"/>
            <a:ext cx="9293481" cy="43815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Font typeface="Arial" panose="020B0604020202020204" pitchFamily="34" charset="0"/>
              <a:buChar char="•"/>
            </a:pPr>
            <a:r>
              <a:rPr lang="en-US" sz="3200" dirty="0"/>
              <a:t>There are multiple calls for multiple microservices by different channels.</a:t>
            </a:r>
          </a:p>
          <a:p>
            <a:pPr marL="457200" indent="-457200">
              <a:buFont typeface="Arial" panose="020B0604020202020204" pitchFamily="34" charset="0"/>
              <a:buChar char="•"/>
            </a:pPr>
            <a:r>
              <a:rPr lang="en-US" sz="3200" dirty="0"/>
              <a:t>There is a need for handling different types of Protocols.</a:t>
            </a:r>
          </a:p>
          <a:p>
            <a:pPr marL="457200" indent="-457200">
              <a:buFont typeface="Arial" panose="020B0604020202020204" pitchFamily="34" charset="0"/>
              <a:buChar char="•"/>
            </a:pPr>
            <a:r>
              <a:rPr lang="en-US" sz="3200" dirty="0"/>
              <a:t>Different consumers might need a different format of the responses.</a:t>
            </a:r>
          </a:p>
          <a:p>
            <a:endParaRPr lang="en-US" sz="3200" dirty="0"/>
          </a:p>
        </p:txBody>
      </p:sp>
    </p:spTree>
    <p:extLst>
      <p:ext uri="{BB962C8B-B14F-4D97-AF65-F5344CB8AC3E}">
        <p14:creationId xmlns:p14="http://schemas.microsoft.com/office/powerpoint/2010/main" val="1391934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API Gateway</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fontScale="92500" lnSpcReduction="20000"/>
          </a:bodyPr>
          <a:lstStyle/>
          <a:p>
            <a:pPr marL="457200" indent="-457200">
              <a:buFont typeface="Arial" panose="020B0604020202020204" pitchFamily="34" charset="0"/>
              <a:buChar char="•"/>
            </a:pPr>
            <a:r>
              <a:rPr lang="en-US" sz="3200" dirty="0"/>
              <a:t>Centralizing access to microservices</a:t>
            </a:r>
          </a:p>
          <a:p>
            <a:pPr marL="914400" lvl="1" indent="-457200">
              <a:buFont typeface="Arial" panose="020B0604020202020204" pitchFamily="34" charset="0"/>
              <a:buChar char="•"/>
            </a:pPr>
            <a:r>
              <a:rPr lang="en-US" sz="3000" dirty="0"/>
              <a:t>Security/authentication</a:t>
            </a:r>
          </a:p>
          <a:p>
            <a:pPr marL="914400" lvl="1" indent="-457200">
              <a:buFont typeface="Arial" panose="020B0604020202020204" pitchFamily="34" charset="0"/>
              <a:buChar char="•"/>
            </a:pPr>
            <a:r>
              <a:rPr lang="en-US" sz="3000" dirty="0"/>
              <a:t>Traffic control</a:t>
            </a:r>
          </a:p>
          <a:p>
            <a:pPr marL="914400" lvl="1" indent="-457200">
              <a:buFont typeface="Arial" panose="020B0604020202020204" pitchFamily="34" charset="0"/>
              <a:buChar char="•"/>
            </a:pPr>
            <a:r>
              <a:rPr lang="en-US" sz="3000" dirty="0"/>
              <a:t>Load balancing</a:t>
            </a:r>
          </a:p>
          <a:p>
            <a:pPr marL="914400" lvl="1" indent="-457200">
              <a:buFont typeface="Arial" panose="020B0604020202020204" pitchFamily="34" charset="0"/>
              <a:buChar char="•"/>
            </a:pPr>
            <a:r>
              <a:rPr lang="en-US" sz="3000" dirty="0"/>
              <a:t>Logging and monitoring</a:t>
            </a:r>
          </a:p>
          <a:p>
            <a:pPr marL="914400" lvl="1" indent="-457200">
              <a:buFont typeface="Arial" panose="020B0604020202020204" pitchFamily="34" charset="0"/>
              <a:buChar char="•"/>
            </a:pPr>
            <a:r>
              <a:rPr lang="en-US" sz="3000" dirty="0"/>
              <a:t>Transformations</a:t>
            </a:r>
          </a:p>
          <a:p>
            <a:pPr marL="914400" lvl="1" indent="-457200">
              <a:buFont typeface="Arial" panose="020B0604020202020204" pitchFamily="34" charset="0"/>
              <a:buChar char="•"/>
            </a:pPr>
            <a:r>
              <a:rPr lang="en-US" sz="3000" dirty="0"/>
              <a:t>Circuit breaker</a:t>
            </a:r>
          </a:p>
          <a:p>
            <a:pPr marL="914400" lvl="1" indent="-457200">
              <a:buFont typeface="Arial" panose="020B0604020202020204" pitchFamily="34" charset="0"/>
              <a:buChar char="•"/>
            </a:pPr>
            <a:r>
              <a:rPr lang="en-US" sz="3000" dirty="0"/>
              <a:t>Caching</a:t>
            </a:r>
          </a:p>
          <a:p>
            <a:pPr marL="457200" indent="-457200">
              <a:buFont typeface="Arial" panose="020B0604020202020204" pitchFamily="34" charset="0"/>
              <a:buChar char="•"/>
            </a:pPr>
            <a:endParaRPr lang="en-US" sz="3200" dirty="0"/>
          </a:p>
          <a:p>
            <a:endParaRPr lang="en-US" sz="3200" dirty="0"/>
          </a:p>
        </p:txBody>
      </p:sp>
      <p:sp>
        <p:nvSpPr>
          <p:cNvPr id="9" name="Text Placeholder 2">
            <a:extLst>
              <a:ext uri="{FF2B5EF4-FFF2-40B4-BE49-F238E27FC236}">
                <a16:creationId xmlns:a16="http://schemas.microsoft.com/office/drawing/2014/main" id="{2835EF02-98EB-4E04-9185-8F39C289381A}"/>
              </a:ext>
            </a:extLst>
          </p:cNvPr>
          <p:cNvSpPr txBox="1">
            <a:spLocks/>
          </p:cNvSpPr>
          <p:nvPr/>
        </p:nvSpPr>
        <p:spPr>
          <a:xfrm>
            <a:off x="612519" y="1739900"/>
            <a:ext cx="9293481" cy="43815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259117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8" y="1646056"/>
            <a:ext cx="3430332" cy="4446833"/>
          </a:xfrm>
        </p:spPr>
        <p:txBody>
          <a:bodyPr>
            <a:normAutofit/>
          </a:bodyPr>
          <a:lstStyle/>
          <a:p>
            <a:pPr marL="342900" indent="-342900" fontAlgn="base">
              <a:buFont typeface="Arial" panose="020B0604020202020204" pitchFamily="34" charset="0"/>
              <a:buChar char="•"/>
            </a:pPr>
            <a:r>
              <a:rPr lang="en-US" sz="2000" dirty="0"/>
              <a:t>Database patterns</a:t>
            </a:r>
            <a:endParaRPr lang="en-US" dirty="0"/>
          </a:p>
          <a:p>
            <a:pPr marL="800100" lvl="1" indent="-342900" fontAlgn="base">
              <a:buFont typeface="Arial" panose="020B0604020202020204" pitchFamily="34" charset="0"/>
              <a:buChar char="•"/>
            </a:pPr>
            <a:r>
              <a:rPr lang="en-US" dirty="0"/>
              <a:t>CQRS</a:t>
            </a:r>
          </a:p>
        </p:txBody>
      </p:sp>
      <p:sp>
        <p:nvSpPr>
          <p:cNvPr id="5" name="CasetăText 4"/>
          <p:cNvSpPr txBox="1"/>
          <p:nvPr/>
        </p:nvSpPr>
        <p:spPr>
          <a:xfrm>
            <a:off x="460119" y="255348"/>
            <a:ext cx="11594592" cy="707886"/>
          </a:xfrm>
          <a:prstGeom prst="rect">
            <a:avLst/>
          </a:prstGeom>
          <a:noFill/>
        </p:spPr>
        <p:txBody>
          <a:bodyPr wrap="square" rtlCol="0">
            <a:spAutoFit/>
          </a:bodyPr>
          <a:lstStyle/>
          <a:p>
            <a:r>
              <a:rPr lang="ro-RO" sz="4000" dirty="0" err="1">
                <a:solidFill>
                  <a:srgbClr val="002060"/>
                </a:solidFill>
                <a:latin typeface="+mj-lt"/>
              </a:rPr>
              <a:t>Summary</a:t>
            </a:r>
            <a:endParaRPr lang="en-US" sz="4000" dirty="0">
              <a:solidFill>
                <a:srgbClr val="002060"/>
              </a:solidFill>
              <a:latin typeface="+mj-lt"/>
            </a:endParaRP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208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API Gateway – How ?</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hlinkClick r:id="rId3"/>
              </a:rPr>
              <a:t>Azure API Management</a:t>
            </a:r>
            <a:endParaRPr lang="en-US" sz="3200" dirty="0"/>
          </a:p>
          <a:p>
            <a:pPr marL="457200" indent="-457200">
              <a:buFont typeface="Arial" panose="020B0604020202020204" pitchFamily="34" charset="0"/>
              <a:buChar char="•"/>
            </a:pPr>
            <a:r>
              <a:rPr lang="en-US" sz="3200" dirty="0">
                <a:hlinkClick r:id="rId4"/>
              </a:rPr>
              <a:t>Google Apigee</a:t>
            </a:r>
            <a:endParaRPr lang="en-US" sz="3200" dirty="0"/>
          </a:p>
          <a:p>
            <a:pPr marL="457200" indent="-457200">
              <a:buFont typeface="Arial" panose="020B0604020202020204" pitchFamily="34" charset="0"/>
              <a:buChar char="•"/>
            </a:pPr>
            <a:r>
              <a:rPr lang="en-US" sz="3200" dirty="0">
                <a:hlinkClick r:id="rId5"/>
              </a:rPr>
              <a:t>Kong</a:t>
            </a:r>
            <a:endParaRPr lang="en-US" sz="3200" dirty="0"/>
          </a:p>
          <a:p>
            <a:pPr marL="457200" indent="-457200">
              <a:buFont typeface="Arial" panose="020B0604020202020204" pitchFamily="34" charset="0"/>
              <a:buChar char="•"/>
            </a:pPr>
            <a:r>
              <a:rPr lang="en-US" sz="3200" dirty="0">
                <a:hlinkClick r:id="rId6"/>
              </a:rPr>
              <a:t>Ocelot</a:t>
            </a:r>
            <a:endParaRPr lang="en-US" sz="3200" dirty="0"/>
          </a:p>
          <a:p>
            <a:endParaRPr lang="en-US" sz="3200" dirty="0"/>
          </a:p>
          <a:p>
            <a:endParaRPr lang="en-US" sz="3200" dirty="0"/>
          </a:p>
        </p:txBody>
      </p:sp>
      <p:sp>
        <p:nvSpPr>
          <p:cNvPr id="9" name="Text Placeholder 2">
            <a:extLst>
              <a:ext uri="{FF2B5EF4-FFF2-40B4-BE49-F238E27FC236}">
                <a16:creationId xmlns:a16="http://schemas.microsoft.com/office/drawing/2014/main" id="{2835EF02-98EB-4E04-9185-8F39C289381A}"/>
              </a:ext>
            </a:extLst>
          </p:cNvPr>
          <p:cNvSpPr txBox="1">
            <a:spLocks/>
          </p:cNvSpPr>
          <p:nvPr/>
        </p:nvSpPr>
        <p:spPr>
          <a:xfrm>
            <a:off x="612519" y="1739900"/>
            <a:ext cx="9293481" cy="43815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915354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a:solidFill>
                  <a:srgbClr val="002060"/>
                </a:solidFill>
                <a:latin typeface="+mj-lt"/>
              </a:rPr>
              <a:t>Integration patterns</a:t>
            </a:r>
            <a:endParaRPr lang="en-US" sz="4000" dirty="0">
              <a:solidFill>
                <a:srgbClr val="002060"/>
              </a:solidFill>
              <a:latin typeface="+mj-lt"/>
            </a:endParaRP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Related patterns </a:t>
            </a:r>
          </a:p>
          <a:p>
            <a:pPr marL="914400" lvl="1" indent="-457200">
              <a:buFont typeface="Arial" panose="020B0604020202020204" pitchFamily="34" charset="0"/>
              <a:buChar char="•"/>
            </a:pPr>
            <a:r>
              <a:rPr lang="en-US" sz="3000" dirty="0"/>
              <a:t>Aggregator Pattern</a:t>
            </a:r>
            <a:endParaRPr lang="en-US" sz="3200" dirty="0"/>
          </a:p>
          <a:p>
            <a:pPr marL="914400" lvl="1" indent="-457200">
              <a:buFont typeface="Arial" panose="020B0604020202020204" pitchFamily="34" charset="0"/>
              <a:buChar char="•"/>
            </a:pPr>
            <a:r>
              <a:rPr lang="en-US" sz="3000" dirty="0"/>
              <a:t>Proxy Pattern</a:t>
            </a:r>
          </a:p>
          <a:p>
            <a:pPr marL="914400" lvl="1" indent="-457200">
              <a:buFont typeface="Arial" panose="020B0604020202020204" pitchFamily="34" charset="0"/>
              <a:buChar char="•"/>
            </a:pPr>
            <a:r>
              <a:rPr lang="en-US" sz="3000" dirty="0"/>
              <a:t>Chained Microservice Pattern</a:t>
            </a:r>
          </a:p>
          <a:p>
            <a:pPr marL="914400" lvl="1" indent="-457200">
              <a:buFont typeface="Arial" panose="020B0604020202020204" pitchFamily="34" charset="0"/>
              <a:buChar char="•"/>
            </a:pPr>
            <a:r>
              <a:rPr lang="en-US" sz="3000" dirty="0"/>
              <a:t>Branch Pattern</a:t>
            </a:r>
          </a:p>
        </p:txBody>
      </p:sp>
    </p:spTree>
    <p:extLst>
      <p:ext uri="{BB962C8B-B14F-4D97-AF65-F5344CB8AC3E}">
        <p14:creationId xmlns:p14="http://schemas.microsoft.com/office/powerpoint/2010/main" val="2550021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A1080AF1-9933-47D8-9D66-E8B55D8EDCDF}"/>
              </a:ext>
            </a:extLst>
          </p:cNvPr>
          <p:cNvSpPr txBox="1">
            <a:spLocks/>
          </p:cNvSpPr>
          <p:nvPr/>
        </p:nvSpPr>
        <p:spPr>
          <a:xfrm>
            <a:off x="269240" y="3850287"/>
            <a:ext cx="9860674" cy="778226"/>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Observability patterns</a:t>
            </a:r>
            <a:endParaRPr lang="en-US" dirty="0"/>
          </a:p>
        </p:txBody>
      </p:sp>
    </p:spTree>
    <p:extLst>
      <p:ext uri="{BB962C8B-B14F-4D97-AF65-F5344CB8AC3E}">
        <p14:creationId xmlns:p14="http://schemas.microsoft.com/office/powerpoint/2010/main" val="3294258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A1080AF1-9933-47D8-9D66-E8B55D8EDCDF}"/>
              </a:ext>
            </a:extLst>
          </p:cNvPr>
          <p:cNvSpPr txBox="1">
            <a:spLocks/>
          </p:cNvSpPr>
          <p:nvPr/>
        </p:nvSpPr>
        <p:spPr>
          <a:xfrm>
            <a:off x="269240" y="3850287"/>
            <a:ext cx="9860674" cy="778226"/>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Cross-Cutting concern patterns</a:t>
            </a:r>
            <a:endParaRPr lang="en-US" dirty="0"/>
          </a:p>
        </p:txBody>
      </p:sp>
    </p:spTree>
    <p:extLst>
      <p:ext uri="{BB962C8B-B14F-4D97-AF65-F5344CB8AC3E}">
        <p14:creationId xmlns:p14="http://schemas.microsoft.com/office/powerpoint/2010/main" val="160821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8AF7EA1-165F-4556-B4C3-C1C009E5EB85}"/>
              </a:ext>
            </a:extLst>
          </p:cNvPr>
          <p:cNvSpPr>
            <a:spLocks noGrp="1"/>
          </p:cNvSpPr>
          <p:nvPr>
            <p:ph type="title"/>
          </p:nvPr>
        </p:nvSpPr>
        <p:spPr/>
        <p:txBody>
          <a:bodyPr>
            <a:normAutofit/>
          </a:bodyPr>
          <a:lstStyle/>
          <a:p>
            <a:r>
              <a:rPr lang="en-US" dirty="0"/>
              <a:t>Feedback</a:t>
            </a:r>
          </a:p>
        </p:txBody>
      </p:sp>
      <p:graphicFrame>
        <p:nvGraphicFramePr>
          <p:cNvPr id="11" name="Nomogramă 10">
            <a:extLst>
              <a:ext uri="{FF2B5EF4-FFF2-40B4-BE49-F238E27FC236}">
                <a16:creationId xmlns:a16="http://schemas.microsoft.com/office/drawing/2014/main" id="{12823D09-F160-4C4F-86E2-08593FFE58BD}"/>
              </a:ext>
            </a:extLst>
          </p:cNvPr>
          <p:cNvGraphicFramePr/>
          <p:nvPr>
            <p:extLst>
              <p:ext uri="{D42A27DB-BD31-4B8C-83A1-F6EECF244321}">
                <p14:modId xmlns:p14="http://schemas.microsoft.com/office/powerpoint/2010/main" val="1190109266"/>
              </p:ext>
            </p:extLst>
          </p:nvPr>
        </p:nvGraphicFramePr>
        <p:xfrm>
          <a:off x="5419726" y="1905000"/>
          <a:ext cx="47910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asetăText 13">
            <a:extLst>
              <a:ext uri="{FF2B5EF4-FFF2-40B4-BE49-F238E27FC236}">
                <a16:creationId xmlns:a16="http://schemas.microsoft.com/office/drawing/2014/main" id="{F0C8BA2A-6164-44CC-80C8-AD3655349A36}"/>
              </a:ext>
            </a:extLst>
          </p:cNvPr>
          <p:cNvSpPr txBox="1"/>
          <p:nvPr/>
        </p:nvSpPr>
        <p:spPr>
          <a:xfrm>
            <a:off x="684212" y="4118000"/>
            <a:ext cx="3865161" cy="369332"/>
          </a:xfrm>
          <a:prstGeom prst="rect">
            <a:avLst/>
          </a:prstGeom>
          <a:noFill/>
        </p:spPr>
        <p:txBody>
          <a:bodyPr wrap="none" rtlCol="0">
            <a:spAutoFit/>
          </a:bodyPr>
          <a:lstStyle/>
          <a:p>
            <a:r>
              <a:rPr lang="en-US" dirty="0">
                <a:ln w="0"/>
                <a:effectLst>
                  <a:outerShdw blurRad="38100" dist="19050" dir="2700000" algn="tl" rotWithShape="0">
                    <a:schemeClr val="dk1">
                      <a:alpha val="40000"/>
                    </a:schemeClr>
                  </a:outerShdw>
                </a:effectLst>
              </a:rPr>
              <a:t>http://bit.ly/peakit003-feedback </a:t>
            </a:r>
          </a:p>
        </p:txBody>
      </p:sp>
      <p:grpSp>
        <p:nvGrpSpPr>
          <p:cNvPr id="9" name="Group 8">
            <a:extLst>
              <a:ext uri="{FF2B5EF4-FFF2-40B4-BE49-F238E27FC236}">
                <a16:creationId xmlns:a16="http://schemas.microsoft.com/office/drawing/2014/main" id="{A03DDF98-3542-45EE-93D1-254BF34BD36B}"/>
              </a:ext>
            </a:extLst>
          </p:cNvPr>
          <p:cNvGrpSpPr/>
          <p:nvPr/>
        </p:nvGrpSpPr>
        <p:grpSpPr>
          <a:xfrm>
            <a:off x="874535" y="885764"/>
            <a:ext cx="3208620" cy="3450338"/>
            <a:chOff x="1180276" y="2106100"/>
            <a:chExt cx="3208620" cy="3450338"/>
          </a:xfrm>
        </p:grpSpPr>
        <p:sp>
          <p:nvSpPr>
            <p:cNvPr id="10" name="CasetăText 13">
              <a:extLst>
                <a:ext uri="{FF2B5EF4-FFF2-40B4-BE49-F238E27FC236}">
                  <a16:creationId xmlns:a16="http://schemas.microsoft.com/office/drawing/2014/main" id="{A3DEE1D7-52B3-4475-8166-2F7F88159BF7}"/>
                </a:ext>
              </a:extLst>
            </p:cNvPr>
            <p:cNvSpPr txBox="1"/>
            <p:nvPr/>
          </p:nvSpPr>
          <p:spPr>
            <a:xfrm>
              <a:off x="1180276" y="5187106"/>
              <a:ext cx="184731" cy="369332"/>
            </a:xfrm>
            <a:prstGeom prst="rect">
              <a:avLst/>
            </a:prstGeom>
            <a:noFill/>
          </p:spPr>
          <p:txBody>
            <a:bodyPr wrap="none" rtlCol="0">
              <a:spAutoFit/>
            </a:bodyPr>
            <a:lstStyle/>
            <a:p>
              <a:endParaRPr lang="en-US" dirty="0"/>
            </a:p>
          </p:txBody>
        </p:sp>
        <p:pic>
          <p:nvPicPr>
            <p:cNvPr id="12" name="Picture 2">
              <a:extLst>
                <a:ext uri="{FF2B5EF4-FFF2-40B4-BE49-F238E27FC236}">
                  <a16:creationId xmlns:a16="http://schemas.microsoft.com/office/drawing/2014/main" id="{95BD425A-F3E2-48C5-B6A3-A5939C9AC0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890" y="2106100"/>
              <a:ext cx="3081006" cy="30810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7043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8" y="1646056"/>
            <a:ext cx="3430332" cy="4446833"/>
          </a:xfrm>
        </p:spPr>
        <p:txBody>
          <a:bodyPr>
            <a:normAutofit/>
          </a:bodyPr>
          <a:lstStyle/>
          <a:p>
            <a:pPr marL="342900" indent="-342900" fontAlgn="base">
              <a:buFont typeface="Arial" panose="020B0604020202020204" pitchFamily="34" charset="0"/>
              <a:buChar char="•"/>
            </a:pPr>
            <a:r>
              <a:rPr lang="en-US" sz="2000" dirty="0"/>
              <a:t>Observability patterns</a:t>
            </a:r>
            <a:endParaRPr lang="en-US" dirty="0"/>
          </a:p>
          <a:p>
            <a:pPr marL="800100" lvl="1" indent="-342900" fontAlgn="base">
              <a:buFont typeface="Arial" panose="020B0604020202020204" pitchFamily="34" charset="0"/>
              <a:buChar char="•"/>
            </a:pPr>
            <a:r>
              <a:rPr lang="en-US" dirty="0"/>
              <a:t>Log Aggregation</a:t>
            </a:r>
          </a:p>
          <a:p>
            <a:pPr marL="800100" lvl="1" indent="-342900" fontAlgn="base">
              <a:buFont typeface="Arial" panose="020B0604020202020204" pitchFamily="34" charset="0"/>
              <a:buChar char="•"/>
            </a:pPr>
            <a:r>
              <a:rPr lang="en-US" dirty="0"/>
              <a:t>Health Check</a:t>
            </a:r>
          </a:p>
        </p:txBody>
      </p:sp>
      <p:sp>
        <p:nvSpPr>
          <p:cNvPr id="5" name="CasetăText 4"/>
          <p:cNvSpPr txBox="1"/>
          <p:nvPr/>
        </p:nvSpPr>
        <p:spPr>
          <a:xfrm>
            <a:off x="460119" y="255348"/>
            <a:ext cx="11594592" cy="707886"/>
          </a:xfrm>
          <a:prstGeom prst="rect">
            <a:avLst/>
          </a:prstGeom>
          <a:noFill/>
        </p:spPr>
        <p:txBody>
          <a:bodyPr wrap="square" rtlCol="0">
            <a:spAutoFit/>
          </a:bodyPr>
          <a:lstStyle/>
          <a:p>
            <a:r>
              <a:rPr lang="ro-RO" sz="4000" dirty="0" err="1">
                <a:solidFill>
                  <a:srgbClr val="002060"/>
                </a:solidFill>
                <a:latin typeface="+mj-lt"/>
              </a:rPr>
              <a:t>Summary</a:t>
            </a:r>
            <a:endParaRPr lang="en-US" sz="4000" dirty="0">
              <a:solidFill>
                <a:srgbClr val="002060"/>
              </a:solidFill>
              <a:latin typeface="+mj-lt"/>
            </a:endParaRP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23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8" y="1646056"/>
            <a:ext cx="3430332" cy="4446833"/>
          </a:xfrm>
        </p:spPr>
        <p:txBody>
          <a:bodyPr>
            <a:normAutofit/>
          </a:bodyPr>
          <a:lstStyle/>
          <a:p>
            <a:pPr marL="342900" indent="-342900" fontAlgn="base">
              <a:buFont typeface="Arial" panose="020B0604020202020204" pitchFamily="34" charset="0"/>
              <a:buChar char="•"/>
            </a:pPr>
            <a:r>
              <a:rPr lang="en-US" sz="2000" dirty="0"/>
              <a:t>Cross-Cutting concern patterns</a:t>
            </a:r>
            <a:endParaRPr lang="en-US" dirty="0"/>
          </a:p>
          <a:p>
            <a:pPr marL="800100" lvl="1" indent="-342900" fontAlgn="base">
              <a:buFont typeface="Arial" panose="020B0604020202020204" pitchFamily="34" charset="0"/>
              <a:buChar char="•"/>
            </a:pPr>
            <a:r>
              <a:rPr lang="en-US" dirty="0"/>
              <a:t>Circuit Breaker Pattern</a:t>
            </a:r>
          </a:p>
          <a:p>
            <a:pPr marL="800100" lvl="1" indent="-342900" fontAlgn="base">
              <a:buFont typeface="Arial" panose="020B0604020202020204" pitchFamily="34" charset="0"/>
              <a:buChar char="•"/>
            </a:pPr>
            <a:r>
              <a:rPr lang="en-US" dirty="0"/>
              <a:t>Service Discovery Pattern</a:t>
            </a:r>
          </a:p>
          <a:p>
            <a:pPr lvl="1" fontAlgn="base"/>
            <a:endParaRPr lang="en-US" dirty="0"/>
          </a:p>
        </p:txBody>
      </p:sp>
      <p:sp>
        <p:nvSpPr>
          <p:cNvPr id="5" name="CasetăText 4"/>
          <p:cNvSpPr txBox="1"/>
          <p:nvPr/>
        </p:nvSpPr>
        <p:spPr>
          <a:xfrm>
            <a:off x="460119" y="255348"/>
            <a:ext cx="11594592" cy="707886"/>
          </a:xfrm>
          <a:prstGeom prst="rect">
            <a:avLst/>
          </a:prstGeom>
          <a:noFill/>
        </p:spPr>
        <p:txBody>
          <a:bodyPr wrap="square" rtlCol="0">
            <a:spAutoFit/>
          </a:bodyPr>
          <a:lstStyle/>
          <a:p>
            <a:r>
              <a:rPr lang="ro-RO" sz="4000" dirty="0" err="1">
                <a:solidFill>
                  <a:srgbClr val="002060"/>
                </a:solidFill>
                <a:latin typeface="+mj-lt"/>
              </a:rPr>
              <a:t>Summary</a:t>
            </a:r>
            <a:endParaRPr lang="en-US" sz="4000" dirty="0">
              <a:solidFill>
                <a:srgbClr val="002060"/>
              </a:solidFill>
              <a:latin typeface="+mj-lt"/>
            </a:endParaRP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26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A1080AF1-9933-47D8-9D66-E8B55D8EDCDF}"/>
              </a:ext>
            </a:extLst>
          </p:cNvPr>
          <p:cNvSpPr txBox="1">
            <a:spLocks/>
          </p:cNvSpPr>
          <p:nvPr/>
        </p:nvSpPr>
        <p:spPr>
          <a:xfrm>
            <a:off x="269240" y="3850287"/>
            <a:ext cx="9860674" cy="778226"/>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Intro</a:t>
            </a:r>
          </a:p>
        </p:txBody>
      </p:sp>
    </p:spTree>
    <p:extLst>
      <p:ext uri="{BB962C8B-B14F-4D97-AF65-F5344CB8AC3E}">
        <p14:creationId xmlns:p14="http://schemas.microsoft.com/office/powerpoint/2010/main" val="353224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Understanding Microservices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BA47D2D5-B52F-4C97-8A04-240E074BB356}"/>
              </a:ext>
            </a:extLst>
          </p:cNvPr>
          <p:cNvSpPr>
            <a:spLocks noGrp="1"/>
          </p:cNvSpPr>
          <p:nvPr>
            <p:ph type="body" idx="1"/>
          </p:nvPr>
        </p:nvSpPr>
        <p:spPr>
          <a:xfrm>
            <a:off x="460119" y="1587500"/>
            <a:ext cx="9293481" cy="4381500"/>
          </a:xfrm>
        </p:spPr>
        <p:txBody>
          <a:bodyPr>
            <a:normAutofit/>
          </a:bodyPr>
          <a:lstStyle/>
          <a:p>
            <a:pPr marL="457200" indent="-457200">
              <a:buFont typeface="Arial" panose="020B0604020202020204" pitchFamily="34" charset="0"/>
              <a:buChar char="•"/>
            </a:pPr>
            <a:r>
              <a:rPr lang="en-US" sz="3200" dirty="0"/>
              <a:t>An approach to application development.</a:t>
            </a:r>
          </a:p>
          <a:p>
            <a:pPr marL="457200" indent="-457200">
              <a:buFont typeface="Arial" panose="020B0604020202020204" pitchFamily="34" charset="0"/>
              <a:buChar char="•"/>
            </a:pPr>
            <a:r>
              <a:rPr lang="en-US" sz="3200" dirty="0"/>
              <a:t>A suite of modular components or services.</a:t>
            </a:r>
          </a:p>
          <a:p>
            <a:pPr marL="457200" indent="-457200">
              <a:buFont typeface="Arial" panose="020B0604020202020204" pitchFamily="34" charset="0"/>
              <a:buChar char="•"/>
            </a:pPr>
            <a:r>
              <a:rPr lang="en-US" sz="3200" dirty="0"/>
              <a:t>Each microservice is responsible for a single feature.</a:t>
            </a:r>
          </a:p>
          <a:p>
            <a:pPr marL="457200" indent="-457200">
              <a:buFont typeface="Arial" panose="020B0604020202020204" pitchFamily="34" charset="0"/>
              <a:buChar char="•"/>
            </a:pPr>
            <a:r>
              <a:rPr lang="en-US" sz="3200" dirty="0"/>
              <a:t>Communicate over well-defined APIs.</a:t>
            </a:r>
          </a:p>
          <a:p>
            <a:pPr marL="457200" indent="-457200">
              <a:buFont typeface="Arial" panose="020B0604020202020204" pitchFamily="34" charset="0"/>
              <a:buChar char="•"/>
            </a:pPr>
            <a:r>
              <a:rPr lang="en-US" sz="3200" dirty="0"/>
              <a:t>Running in its own process.</a:t>
            </a:r>
          </a:p>
          <a:p>
            <a:pPr marL="457200" indent="-457200">
              <a:buFont typeface="Arial" panose="020B0604020202020204" pitchFamily="34" charset="0"/>
              <a:buChar char="•"/>
            </a:pPr>
            <a:r>
              <a:rPr lang="en-US" sz="3200" dirty="0"/>
              <a:t>Built around business capabilities.</a:t>
            </a:r>
          </a:p>
        </p:txBody>
      </p:sp>
    </p:spTree>
    <p:extLst>
      <p:ext uri="{BB962C8B-B14F-4D97-AF65-F5344CB8AC3E}">
        <p14:creationId xmlns:p14="http://schemas.microsoft.com/office/powerpoint/2010/main" val="59719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tăText 4"/>
          <p:cNvSpPr txBox="1"/>
          <p:nvPr/>
        </p:nvSpPr>
        <p:spPr>
          <a:xfrm>
            <a:off x="460119" y="255348"/>
            <a:ext cx="11594592" cy="707886"/>
          </a:xfrm>
          <a:prstGeom prst="rect">
            <a:avLst/>
          </a:prstGeom>
          <a:noFill/>
        </p:spPr>
        <p:txBody>
          <a:bodyPr wrap="square" rtlCol="0">
            <a:spAutoFit/>
          </a:bodyPr>
          <a:lstStyle/>
          <a:p>
            <a:r>
              <a:rPr lang="en-US" sz="4000" dirty="0">
                <a:solidFill>
                  <a:srgbClr val="002060"/>
                </a:solidFill>
                <a:latin typeface="+mj-lt"/>
              </a:rPr>
              <a:t>Monolith vs Microservices</a:t>
            </a:r>
          </a:p>
        </p:txBody>
      </p:sp>
      <p:cxnSp>
        <p:nvCxnSpPr>
          <p:cNvPr id="19" name="Conector drept 18"/>
          <p:cNvCxnSpPr/>
          <p:nvPr/>
        </p:nvCxnSpPr>
        <p:spPr>
          <a:xfrm flipV="1">
            <a:off x="574740" y="109728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rept 19"/>
          <p:cNvCxnSpPr/>
          <p:nvPr/>
        </p:nvCxnSpPr>
        <p:spPr>
          <a:xfrm flipV="1">
            <a:off x="836868" y="1163200"/>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rept 20"/>
          <p:cNvCxnSpPr/>
          <p:nvPr/>
        </p:nvCxnSpPr>
        <p:spPr>
          <a:xfrm flipV="1">
            <a:off x="449129" y="1078992"/>
            <a:ext cx="3430332" cy="365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drept 21"/>
          <p:cNvCxnSpPr/>
          <p:nvPr/>
        </p:nvCxnSpPr>
        <p:spPr>
          <a:xfrm flipV="1">
            <a:off x="836868" y="1011969"/>
            <a:ext cx="3430332" cy="3657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878E5C3-1C06-4F9D-A461-7F43E70E81C0}"/>
              </a:ext>
            </a:extLst>
          </p:cNvPr>
          <p:cNvPicPr>
            <a:picLocks noChangeAspect="1"/>
          </p:cNvPicPr>
          <p:nvPr/>
        </p:nvPicPr>
        <p:blipFill>
          <a:blip r:embed="rId3"/>
          <a:stretch>
            <a:fillRect/>
          </a:stretch>
        </p:blipFill>
        <p:spPr>
          <a:xfrm>
            <a:off x="1793620" y="1782378"/>
            <a:ext cx="7477015" cy="3758184"/>
          </a:xfrm>
          <a:prstGeom prst="rect">
            <a:avLst/>
          </a:prstGeom>
        </p:spPr>
      </p:pic>
    </p:spTree>
    <p:extLst>
      <p:ext uri="{BB962C8B-B14F-4D97-AF65-F5344CB8AC3E}">
        <p14:creationId xmlns:p14="http://schemas.microsoft.com/office/powerpoint/2010/main" val="38955556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3987</TotalTime>
  <Words>1137</Words>
  <Application>Microsoft Office PowerPoint</Application>
  <PresentationFormat>Widescreen</PresentationFormat>
  <Paragraphs>182</Paragraphs>
  <Slides>44</Slides>
  <Notes>36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Century Gothic</vt:lpstr>
      <vt:lpstr>Wingdings 3</vt:lpstr>
      <vt:lpstr>Slice</vt:lpstr>
      <vt:lpstr>Microservices Architectural Design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Architectural Design Patterns</dc:title>
  <dc:creator>Igor Jigan</dc:creator>
  <cp:lastModifiedBy>Igor Jigan</cp:lastModifiedBy>
  <cp:revision>30</cp:revision>
  <dcterms:created xsi:type="dcterms:W3CDTF">2020-10-04T07:26:33Z</dcterms:created>
  <dcterms:modified xsi:type="dcterms:W3CDTF">2020-10-12T06:16:48Z</dcterms:modified>
</cp:coreProperties>
</file>