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38"/>
  </p:notesMasterIdLst>
  <p:sldIdLst>
    <p:sldId id="256" r:id="rId2"/>
    <p:sldId id="315" r:id="rId3"/>
    <p:sldId id="284" r:id="rId4"/>
    <p:sldId id="285" r:id="rId5"/>
    <p:sldId id="263" r:id="rId6"/>
    <p:sldId id="273" r:id="rId7"/>
    <p:sldId id="274" r:id="rId8"/>
    <p:sldId id="286" r:id="rId9"/>
    <p:sldId id="264" r:id="rId10"/>
    <p:sldId id="287" r:id="rId11"/>
    <p:sldId id="267" r:id="rId12"/>
    <p:sldId id="261" r:id="rId13"/>
    <p:sldId id="275" r:id="rId14"/>
    <p:sldId id="298" r:id="rId15"/>
    <p:sldId id="276" r:id="rId16"/>
    <p:sldId id="299" r:id="rId17"/>
    <p:sldId id="300" r:id="rId18"/>
    <p:sldId id="288" r:id="rId19"/>
    <p:sldId id="297" r:id="rId20"/>
    <p:sldId id="301" r:id="rId21"/>
    <p:sldId id="296" r:id="rId22"/>
    <p:sldId id="302" r:id="rId23"/>
    <p:sldId id="303" r:id="rId24"/>
    <p:sldId id="29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281" r:id="rId33"/>
    <p:sldId id="311" r:id="rId34"/>
    <p:sldId id="312" r:id="rId35"/>
    <p:sldId id="313" r:id="rId36"/>
    <p:sldId id="31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/>
    <p:restoredTop sz="94663"/>
  </p:normalViewPr>
  <p:slideViewPr>
    <p:cSldViewPr snapToGrid="0" snapToObjects="1">
      <p:cViewPr>
        <p:scale>
          <a:sx n="110" d="100"/>
          <a:sy n="110" d="100"/>
        </p:scale>
        <p:origin x="144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svg"/><Relationship Id="rId5" Type="http://schemas.openxmlformats.org/officeDocument/2006/relationships/image" Target="../media/image11.png"/><Relationship Id="rId6" Type="http://schemas.openxmlformats.org/officeDocument/2006/relationships/image" Target="../media/image6.svg"/><Relationship Id="rId1" Type="http://schemas.openxmlformats.org/officeDocument/2006/relationships/image" Target="../media/image9.png"/><Relationship Id="rId2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svg"/><Relationship Id="rId5" Type="http://schemas.openxmlformats.org/officeDocument/2006/relationships/image" Target="../media/image11.png"/><Relationship Id="rId6" Type="http://schemas.openxmlformats.org/officeDocument/2006/relationships/image" Target="../media/image6.svg"/><Relationship Id="rId1" Type="http://schemas.openxmlformats.org/officeDocument/2006/relationships/image" Target="../media/image9.png"/><Relationship Id="rId2" Type="http://schemas.openxmlformats.org/officeDocument/2006/relationships/image" Target="../media/image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F9392-B730-45AE-8B1E-3196477D34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1859409-34D7-4AA3-B5B7-950AF407C4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o-RO" noProof="0" dirty="0"/>
            <a:t>Completați acum</a:t>
          </a:r>
        </a:p>
      </dgm:t>
    </dgm:pt>
    <dgm:pt modelId="{AA345EDE-C78F-4088-B341-A7776B41E913}" type="parTrans" cxnId="{AF801023-1789-4775-A6DA-A0F47CEFA3F9}">
      <dgm:prSet/>
      <dgm:spPr/>
      <dgm:t>
        <a:bodyPr/>
        <a:lstStyle/>
        <a:p>
          <a:endParaRPr lang="en-US"/>
        </a:p>
      </dgm:t>
    </dgm:pt>
    <dgm:pt modelId="{2EE50BE4-CCF7-45CE-82A9-F9139A3EC480}" type="sibTrans" cxnId="{AF801023-1789-4775-A6DA-A0F47CEFA3F9}">
      <dgm:prSet/>
      <dgm:spPr/>
      <dgm:t>
        <a:bodyPr/>
        <a:lstStyle/>
        <a:p>
          <a:endParaRPr lang="en-US"/>
        </a:p>
      </dgm:t>
    </dgm:pt>
    <dgm:pt modelId="{144A04B3-7BAC-443E-8D5A-4F2138FEB12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o-RO" noProof="0" dirty="0"/>
            <a:t>Durează 2-3 minute</a:t>
          </a:r>
        </a:p>
      </dgm:t>
    </dgm:pt>
    <dgm:pt modelId="{3D435F0D-FB15-4E13-BC20-B58B2D7D6D03}" type="parTrans" cxnId="{A5AF9635-05CD-4122-BC44-D70D9D162CB7}">
      <dgm:prSet/>
      <dgm:spPr/>
      <dgm:t>
        <a:bodyPr/>
        <a:lstStyle/>
        <a:p>
          <a:endParaRPr lang="en-US"/>
        </a:p>
      </dgm:t>
    </dgm:pt>
    <dgm:pt modelId="{D57FA083-2BBD-43D5-8C03-7AE779A29C3D}" type="sibTrans" cxnId="{A5AF9635-05CD-4122-BC44-D70D9D162CB7}">
      <dgm:prSet/>
      <dgm:spPr/>
      <dgm:t>
        <a:bodyPr/>
        <a:lstStyle/>
        <a:p>
          <a:endParaRPr lang="en-US"/>
        </a:p>
      </dgm:t>
    </dgm:pt>
    <dgm:pt modelId="{06F75A53-1ACA-40E4-88FE-74282032BB8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o-RO" noProof="0" dirty="0"/>
            <a:t>Feedback anonim - pentru formator și AgileHub</a:t>
          </a:r>
        </a:p>
      </dgm:t>
    </dgm:pt>
    <dgm:pt modelId="{B0B45269-8D80-4715-AC68-68EAEB085ECA}" type="sibTrans" cxnId="{7BD0188F-29AF-46D9-9CB9-7C6F8CC44949}">
      <dgm:prSet/>
      <dgm:spPr/>
      <dgm:t>
        <a:bodyPr/>
        <a:lstStyle/>
        <a:p>
          <a:endParaRPr lang="en-US"/>
        </a:p>
      </dgm:t>
    </dgm:pt>
    <dgm:pt modelId="{7DD8F1CF-1997-40C8-881F-CE5BE5B812C3}" type="parTrans" cxnId="{7BD0188F-29AF-46D9-9CB9-7C6F8CC44949}">
      <dgm:prSet/>
      <dgm:spPr/>
      <dgm:t>
        <a:bodyPr/>
        <a:lstStyle/>
        <a:p>
          <a:endParaRPr lang="en-US"/>
        </a:p>
      </dgm:t>
    </dgm:pt>
    <dgm:pt modelId="{0D79AE24-3FEB-4EDF-8AA3-0D207791F7CE}" type="pres">
      <dgm:prSet presAssocID="{101F9392-B730-45AE-8B1E-3196477D341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752B5D-27E5-43E2-9381-434F8A5FAC27}" type="pres">
      <dgm:prSet presAssocID="{51859409-34D7-4AA3-B5B7-950AF407C472}" presName="compNode" presStyleCnt="0"/>
      <dgm:spPr/>
    </dgm:pt>
    <dgm:pt modelId="{CC98773F-561C-4C69-A6A2-CA8746F2CF05}" type="pres">
      <dgm:prSet presAssocID="{51859409-34D7-4AA3-B5B7-950AF407C472}" presName="bgRect" presStyleLbl="bgShp" presStyleIdx="0" presStyleCnt="3"/>
      <dgm:spPr/>
    </dgm:pt>
    <dgm:pt modelId="{58FD3702-4E94-4975-8A90-B23A43C5722C}" type="pres">
      <dgm:prSet presAssocID="{51859409-34D7-4AA3-B5B7-950AF407C4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Ședință"/>
        </a:ext>
      </dgm:extLst>
    </dgm:pt>
    <dgm:pt modelId="{064F5BD2-7A25-4EEB-8374-BDC64F142E9C}" type="pres">
      <dgm:prSet presAssocID="{51859409-34D7-4AA3-B5B7-950AF407C472}" presName="spaceRect" presStyleCnt="0"/>
      <dgm:spPr/>
    </dgm:pt>
    <dgm:pt modelId="{674F9D65-51C8-4867-857E-447201055999}" type="pres">
      <dgm:prSet presAssocID="{51859409-34D7-4AA3-B5B7-950AF407C47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DED89A7-247C-4E36-ADDD-774EF36E46DE}" type="pres">
      <dgm:prSet presAssocID="{2EE50BE4-CCF7-45CE-82A9-F9139A3EC480}" presName="sibTrans" presStyleCnt="0"/>
      <dgm:spPr/>
    </dgm:pt>
    <dgm:pt modelId="{C21E5A98-BE61-4B79-B865-12CD7AB64E2D}" type="pres">
      <dgm:prSet presAssocID="{144A04B3-7BAC-443E-8D5A-4F2138FEB12F}" presName="compNode" presStyleCnt="0"/>
      <dgm:spPr/>
    </dgm:pt>
    <dgm:pt modelId="{0B325840-9F9F-4D90-9917-7F1EB5C278C4}" type="pres">
      <dgm:prSet presAssocID="{144A04B3-7BAC-443E-8D5A-4F2138FEB12F}" presName="bgRect" presStyleLbl="bgShp" presStyleIdx="1" presStyleCnt="3"/>
      <dgm:spPr/>
    </dgm:pt>
    <dgm:pt modelId="{95DD7236-36D7-4E67-98B7-34D094A56A76}" type="pres">
      <dgm:prSet presAssocID="{144A04B3-7BAC-443E-8D5A-4F2138FEB1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BCEE928-77BF-4015-BEAA-4391E8BDB103}" type="pres">
      <dgm:prSet presAssocID="{144A04B3-7BAC-443E-8D5A-4F2138FEB12F}" presName="spaceRect" presStyleCnt="0"/>
      <dgm:spPr/>
    </dgm:pt>
    <dgm:pt modelId="{6176BFDC-F128-4C25-A0C2-0FC3BCA28182}" type="pres">
      <dgm:prSet presAssocID="{144A04B3-7BAC-443E-8D5A-4F2138FEB12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6EC2FF-0A0F-458F-8E23-D23384C12448}" type="pres">
      <dgm:prSet presAssocID="{D57FA083-2BBD-43D5-8C03-7AE779A29C3D}" presName="sibTrans" presStyleCnt="0"/>
      <dgm:spPr/>
    </dgm:pt>
    <dgm:pt modelId="{2B0F4839-E9BF-4C03-8B61-D88C007EC219}" type="pres">
      <dgm:prSet presAssocID="{06F75A53-1ACA-40E4-88FE-74282032BB82}" presName="compNode" presStyleCnt="0"/>
      <dgm:spPr/>
    </dgm:pt>
    <dgm:pt modelId="{D42F02AD-69E1-4C98-9B48-4A68262B3B79}" type="pres">
      <dgm:prSet presAssocID="{06F75A53-1ACA-40E4-88FE-74282032BB82}" presName="bgRect" presStyleLbl="bgShp" presStyleIdx="2" presStyleCnt="3"/>
      <dgm:spPr/>
    </dgm:pt>
    <dgm:pt modelId="{4C0EC68A-A490-4F0B-8B70-6CCA7082946D}" type="pres">
      <dgm:prSet presAssocID="{06F75A53-1ACA-40E4-88FE-74282032BB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iuni"/>
        </a:ext>
      </dgm:extLst>
    </dgm:pt>
    <dgm:pt modelId="{858C5523-9403-480B-B525-828F023323C0}" type="pres">
      <dgm:prSet presAssocID="{06F75A53-1ACA-40E4-88FE-74282032BB82}" presName="spaceRect" presStyleCnt="0"/>
      <dgm:spPr/>
    </dgm:pt>
    <dgm:pt modelId="{F8E1B6F4-A541-4E2E-B751-593DA40A1D44}" type="pres">
      <dgm:prSet presAssocID="{06F75A53-1ACA-40E4-88FE-74282032BB8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E8144-8D5E-A549-8394-DED55AA1E06D}" type="presOf" srcId="{06F75A53-1ACA-40E4-88FE-74282032BB82}" destId="{F8E1B6F4-A541-4E2E-B751-593DA40A1D44}" srcOrd="0" destOrd="0" presId="urn:microsoft.com/office/officeart/2018/2/layout/IconVerticalSolidList"/>
    <dgm:cxn modelId="{EB72A708-88DF-2641-B469-888703B3C914}" type="presOf" srcId="{101F9392-B730-45AE-8B1E-3196477D3416}" destId="{0D79AE24-3FEB-4EDF-8AA3-0D207791F7CE}" srcOrd="0" destOrd="0" presId="urn:microsoft.com/office/officeart/2018/2/layout/IconVerticalSolidList"/>
    <dgm:cxn modelId="{53B87F9C-AA4A-9B4A-AC3C-3EE432309E8E}" type="presOf" srcId="{51859409-34D7-4AA3-B5B7-950AF407C472}" destId="{674F9D65-51C8-4867-857E-447201055999}" srcOrd="0" destOrd="0" presId="urn:microsoft.com/office/officeart/2018/2/layout/IconVerticalSolidList"/>
    <dgm:cxn modelId="{AF801023-1789-4775-A6DA-A0F47CEFA3F9}" srcId="{101F9392-B730-45AE-8B1E-3196477D3416}" destId="{51859409-34D7-4AA3-B5B7-950AF407C472}" srcOrd="0" destOrd="0" parTransId="{AA345EDE-C78F-4088-B341-A7776B41E913}" sibTransId="{2EE50BE4-CCF7-45CE-82A9-F9139A3EC480}"/>
    <dgm:cxn modelId="{4F069AD1-FA02-E543-A6B1-F7B7D0C333A0}" type="presOf" srcId="{144A04B3-7BAC-443E-8D5A-4F2138FEB12F}" destId="{6176BFDC-F128-4C25-A0C2-0FC3BCA28182}" srcOrd="0" destOrd="0" presId="urn:microsoft.com/office/officeart/2018/2/layout/IconVerticalSolidList"/>
    <dgm:cxn modelId="{7BD0188F-29AF-46D9-9CB9-7C6F8CC44949}" srcId="{101F9392-B730-45AE-8B1E-3196477D3416}" destId="{06F75A53-1ACA-40E4-88FE-74282032BB82}" srcOrd="2" destOrd="0" parTransId="{7DD8F1CF-1997-40C8-881F-CE5BE5B812C3}" sibTransId="{B0B45269-8D80-4715-AC68-68EAEB085ECA}"/>
    <dgm:cxn modelId="{A5AF9635-05CD-4122-BC44-D70D9D162CB7}" srcId="{101F9392-B730-45AE-8B1E-3196477D3416}" destId="{144A04B3-7BAC-443E-8D5A-4F2138FEB12F}" srcOrd="1" destOrd="0" parTransId="{3D435F0D-FB15-4E13-BC20-B58B2D7D6D03}" sibTransId="{D57FA083-2BBD-43D5-8C03-7AE779A29C3D}"/>
    <dgm:cxn modelId="{126F086C-ED48-7D42-B93D-38C47AA63B5C}" type="presParOf" srcId="{0D79AE24-3FEB-4EDF-8AA3-0D207791F7CE}" destId="{B4752B5D-27E5-43E2-9381-434F8A5FAC27}" srcOrd="0" destOrd="0" presId="urn:microsoft.com/office/officeart/2018/2/layout/IconVerticalSolidList"/>
    <dgm:cxn modelId="{07E3B68B-8EE3-3140-BFE4-863DD6920612}" type="presParOf" srcId="{B4752B5D-27E5-43E2-9381-434F8A5FAC27}" destId="{CC98773F-561C-4C69-A6A2-CA8746F2CF05}" srcOrd="0" destOrd="0" presId="urn:microsoft.com/office/officeart/2018/2/layout/IconVerticalSolidList"/>
    <dgm:cxn modelId="{588F6385-7CDE-AA48-A593-5B1707D0B77D}" type="presParOf" srcId="{B4752B5D-27E5-43E2-9381-434F8A5FAC27}" destId="{58FD3702-4E94-4975-8A90-B23A43C5722C}" srcOrd="1" destOrd="0" presId="urn:microsoft.com/office/officeart/2018/2/layout/IconVerticalSolidList"/>
    <dgm:cxn modelId="{91FD9FB1-FBD8-7B46-A4C1-285E21A50F87}" type="presParOf" srcId="{B4752B5D-27E5-43E2-9381-434F8A5FAC27}" destId="{064F5BD2-7A25-4EEB-8374-BDC64F142E9C}" srcOrd="2" destOrd="0" presId="urn:microsoft.com/office/officeart/2018/2/layout/IconVerticalSolidList"/>
    <dgm:cxn modelId="{6E6F0761-BAE4-FE49-8B23-830BA7C9649D}" type="presParOf" srcId="{B4752B5D-27E5-43E2-9381-434F8A5FAC27}" destId="{674F9D65-51C8-4867-857E-447201055999}" srcOrd="3" destOrd="0" presId="urn:microsoft.com/office/officeart/2018/2/layout/IconVerticalSolidList"/>
    <dgm:cxn modelId="{5041377E-C4B5-9846-94AA-BB1F1920D5E8}" type="presParOf" srcId="{0D79AE24-3FEB-4EDF-8AA3-0D207791F7CE}" destId="{9DED89A7-247C-4E36-ADDD-774EF36E46DE}" srcOrd="1" destOrd="0" presId="urn:microsoft.com/office/officeart/2018/2/layout/IconVerticalSolidList"/>
    <dgm:cxn modelId="{14BD97B8-F85E-F443-B4FD-32AA2E084D4A}" type="presParOf" srcId="{0D79AE24-3FEB-4EDF-8AA3-0D207791F7CE}" destId="{C21E5A98-BE61-4B79-B865-12CD7AB64E2D}" srcOrd="2" destOrd="0" presId="urn:microsoft.com/office/officeart/2018/2/layout/IconVerticalSolidList"/>
    <dgm:cxn modelId="{1A59E94F-AF0E-5843-88CE-DA448F23D5E0}" type="presParOf" srcId="{C21E5A98-BE61-4B79-B865-12CD7AB64E2D}" destId="{0B325840-9F9F-4D90-9917-7F1EB5C278C4}" srcOrd="0" destOrd="0" presId="urn:microsoft.com/office/officeart/2018/2/layout/IconVerticalSolidList"/>
    <dgm:cxn modelId="{1A28E06C-1488-CB4C-9B3A-CBE33169335D}" type="presParOf" srcId="{C21E5A98-BE61-4B79-B865-12CD7AB64E2D}" destId="{95DD7236-36D7-4E67-98B7-34D094A56A76}" srcOrd="1" destOrd="0" presId="urn:microsoft.com/office/officeart/2018/2/layout/IconVerticalSolidList"/>
    <dgm:cxn modelId="{CEB4C452-B765-E846-9504-8EB8F190D864}" type="presParOf" srcId="{C21E5A98-BE61-4B79-B865-12CD7AB64E2D}" destId="{8BCEE928-77BF-4015-BEAA-4391E8BDB103}" srcOrd="2" destOrd="0" presId="urn:microsoft.com/office/officeart/2018/2/layout/IconVerticalSolidList"/>
    <dgm:cxn modelId="{DA149B82-8F93-7D44-A64D-EF05CDE73914}" type="presParOf" srcId="{C21E5A98-BE61-4B79-B865-12CD7AB64E2D}" destId="{6176BFDC-F128-4C25-A0C2-0FC3BCA28182}" srcOrd="3" destOrd="0" presId="urn:microsoft.com/office/officeart/2018/2/layout/IconVerticalSolidList"/>
    <dgm:cxn modelId="{4417548A-1F9E-AA47-9FF3-24DCBEC70FF0}" type="presParOf" srcId="{0D79AE24-3FEB-4EDF-8AA3-0D207791F7CE}" destId="{106EC2FF-0A0F-458F-8E23-D23384C12448}" srcOrd="3" destOrd="0" presId="urn:microsoft.com/office/officeart/2018/2/layout/IconVerticalSolidList"/>
    <dgm:cxn modelId="{09A10774-13B1-754D-A3EC-A82861ED7183}" type="presParOf" srcId="{0D79AE24-3FEB-4EDF-8AA3-0D207791F7CE}" destId="{2B0F4839-E9BF-4C03-8B61-D88C007EC219}" srcOrd="4" destOrd="0" presId="urn:microsoft.com/office/officeart/2018/2/layout/IconVerticalSolidList"/>
    <dgm:cxn modelId="{B2ECAD42-20D1-B34E-A59E-F6BB37F6CFBC}" type="presParOf" srcId="{2B0F4839-E9BF-4C03-8B61-D88C007EC219}" destId="{D42F02AD-69E1-4C98-9B48-4A68262B3B79}" srcOrd="0" destOrd="0" presId="urn:microsoft.com/office/officeart/2018/2/layout/IconVerticalSolidList"/>
    <dgm:cxn modelId="{916B6A52-D091-514E-9D8D-7B538FBC6E67}" type="presParOf" srcId="{2B0F4839-E9BF-4C03-8B61-D88C007EC219}" destId="{4C0EC68A-A490-4F0B-8B70-6CCA7082946D}" srcOrd="1" destOrd="0" presId="urn:microsoft.com/office/officeart/2018/2/layout/IconVerticalSolidList"/>
    <dgm:cxn modelId="{5B914130-1046-D345-97BF-CB00D654624C}" type="presParOf" srcId="{2B0F4839-E9BF-4C03-8B61-D88C007EC219}" destId="{858C5523-9403-480B-B525-828F023323C0}" srcOrd="2" destOrd="0" presId="urn:microsoft.com/office/officeart/2018/2/layout/IconVerticalSolidList"/>
    <dgm:cxn modelId="{1F07D61C-6D0E-BD4E-A6C3-BFED510282F4}" type="presParOf" srcId="{2B0F4839-E9BF-4C03-8B61-D88C007EC219}" destId="{F8E1B6F4-A541-4E2E-B751-593DA40A1D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8773F-561C-4C69-A6A2-CA8746F2CF05}">
      <dsp:nvSpPr>
        <dsp:cNvPr id="0" name=""/>
        <dsp:cNvSpPr/>
      </dsp:nvSpPr>
      <dsp:spPr>
        <a:xfrm>
          <a:off x="0" y="502"/>
          <a:ext cx="4791075" cy="1175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D3702-4E94-4975-8A90-B23A43C5722C}">
      <dsp:nvSpPr>
        <dsp:cNvPr id="0" name=""/>
        <dsp:cNvSpPr/>
      </dsp:nvSpPr>
      <dsp:spPr>
        <a:xfrm>
          <a:off x="355549" y="264960"/>
          <a:ext cx="646453" cy="646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F9D65-51C8-4867-857E-447201055999}">
      <dsp:nvSpPr>
        <dsp:cNvPr id="0" name=""/>
        <dsp:cNvSpPr/>
      </dsp:nvSpPr>
      <dsp:spPr>
        <a:xfrm>
          <a:off x="1357552" y="502"/>
          <a:ext cx="3433522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noProof="0" dirty="0"/>
            <a:t>Completați acum</a:t>
          </a:r>
        </a:p>
      </dsp:txBody>
      <dsp:txXfrm>
        <a:off x="1357552" y="502"/>
        <a:ext cx="3433522" cy="1175370"/>
      </dsp:txXfrm>
    </dsp:sp>
    <dsp:sp modelId="{0B325840-9F9F-4D90-9917-7F1EB5C278C4}">
      <dsp:nvSpPr>
        <dsp:cNvPr id="0" name=""/>
        <dsp:cNvSpPr/>
      </dsp:nvSpPr>
      <dsp:spPr>
        <a:xfrm>
          <a:off x="0" y="1469714"/>
          <a:ext cx="4791075" cy="1175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D7236-36D7-4E67-98B7-34D094A56A76}">
      <dsp:nvSpPr>
        <dsp:cNvPr id="0" name=""/>
        <dsp:cNvSpPr/>
      </dsp:nvSpPr>
      <dsp:spPr>
        <a:xfrm>
          <a:off x="355549" y="1734173"/>
          <a:ext cx="646453" cy="646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6BFDC-F128-4C25-A0C2-0FC3BCA28182}">
      <dsp:nvSpPr>
        <dsp:cNvPr id="0" name=""/>
        <dsp:cNvSpPr/>
      </dsp:nvSpPr>
      <dsp:spPr>
        <a:xfrm>
          <a:off x="1357552" y="1469714"/>
          <a:ext cx="3433522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noProof="0" dirty="0"/>
            <a:t>Durează 2-3 minute</a:t>
          </a:r>
        </a:p>
      </dsp:txBody>
      <dsp:txXfrm>
        <a:off x="1357552" y="1469714"/>
        <a:ext cx="3433522" cy="1175370"/>
      </dsp:txXfrm>
    </dsp:sp>
    <dsp:sp modelId="{D42F02AD-69E1-4C98-9B48-4A68262B3B79}">
      <dsp:nvSpPr>
        <dsp:cNvPr id="0" name=""/>
        <dsp:cNvSpPr/>
      </dsp:nvSpPr>
      <dsp:spPr>
        <a:xfrm>
          <a:off x="0" y="2938927"/>
          <a:ext cx="4791075" cy="1175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EC68A-A490-4F0B-8B70-6CCA7082946D}">
      <dsp:nvSpPr>
        <dsp:cNvPr id="0" name=""/>
        <dsp:cNvSpPr/>
      </dsp:nvSpPr>
      <dsp:spPr>
        <a:xfrm>
          <a:off x="355549" y="3203385"/>
          <a:ext cx="646453" cy="646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B6F4-A541-4E2E-B751-593DA40A1D44}">
      <dsp:nvSpPr>
        <dsp:cNvPr id="0" name=""/>
        <dsp:cNvSpPr/>
      </dsp:nvSpPr>
      <dsp:spPr>
        <a:xfrm>
          <a:off x="1357552" y="2938927"/>
          <a:ext cx="3433522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noProof="0" dirty="0"/>
            <a:t>Feedback anonim - pentru formator și AgileHub</a:t>
          </a:r>
        </a:p>
      </dsp:txBody>
      <dsp:txXfrm>
        <a:off x="1357552" y="2938927"/>
        <a:ext cx="3433522" cy="117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1C37-67FC-DE40-98AC-E7C5E83F30AC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926E-3968-0F4D-AB7B-0F05E3F3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write JavaScript.</a:t>
            </a:r>
            <a:r>
              <a:rPr lang="en-US" baseline="0" dirty="0" smtClean="0"/>
              <a:t> </a:t>
            </a:r>
            <a:r>
              <a:rPr lang="en-US" dirty="0" smtClean="0"/>
              <a:t>How am I going</a:t>
            </a:r>
            <a:r>
              <a:rPr lang="en-US" baseline="0" dirty="0" smtClean="0"/>
              <a:t> to have access from JS to the computer internal features?</a:t>
            </a:r>
            <a:br>
              <a:rPr lang="en-US" baseline="0" dirty="0" smtClean="0"/>
            </a:br>
            <a:r>
              <a:rPr lang="en-US" baseline="0" dirty="0" smtClean="0"/>
              <a:t>We are going to use labels (facades) commands to C++ features</a:t>
            </a:r>
          </a:p>
          <a:p>
            <a:r>
              <a:rPr lang="en-US" baseline="0" dirty="0" smtClean="0"/>
              <a:t>All the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work is going on in C++</a:t>
            </a:r>
          </a:p>
          <a:p>
            <a:r>
              <a:rPr lang="en-US" baseline="0" dirty="0" smtClean="0"/>
              <a:t>C++ is going to interact with the </a:t>
            </a:r>
            <a:r>
              <a:rPr lang="en-US" baseline="0" dirty="0" err="1" smtClean="0"/>
              <a:t>abstarction</a:t>
            </a:r>
            <a:r>
              <a:rPr lang="en-US" baseline="0" dirty="0" smtClean="0"/>
              <a:t> layer of the OS itself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926E-3968-0F4D-AB7B-0F05E3F310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05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nteres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bit.ly/peakit003-feedback" TargetMode="Externa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679" y="1330542"/>
            <a:ext cx="9144000" cy="2387600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can see we have a pattern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959"/>
            <a:ext cx="10515600" cy="3781004"/>
          </a:xfrm>
        </p:spPr>
        <p:txBody>
          <a:bodyPr/>
          <a:lstStyle/>
          <a:p>
            <a:r>
              <a:rPr lang="en-US" dirty="0" smtClean="0"/>
              <a:t>JavaScript is enhanced by the Browser to have all these extra features.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 the question is how will it have access to all the features we need on the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JavaScript need to manage a Server?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way of organize code in reusable pieces (ES6 solved these issues) but Node implemented them beforehand </a:t>
            </a:r>
          </a:p>
          <a:p>
            <a:r>
              <a:rPr lang="en-US" dirty="0" smtClean="0"/>
              <a:t>Ways to deal with Files</a:t>
            </a:r>
          </a:p>
          <a:p>
            <a:r>
              <a:rPr lang="en-US" dirty="0" smtClean="0"/>
              <a:t>Ways to deal with Databases</a:t>
            </a:r>
          </a:p>
          <a:p>
            <a:r>
              <a:rPr lang="en-US" dirty="0" smtClean="0"/>
              <a:t>Ability to communicate through internet</a:t>
            </a:r>
          </a:p>
          <a:p>
            <a:r>
              <a:rPr lang="en-US" dirty="0" smtClean="0"/>
              <a:t>The ability to accept Requests and send Responses</a:t>
            </a:r>
          </a:p>
          <a:p>
            <a:r>
              <a:rPr lang="en-US" dirty="0" smtClean="0"/>
              <a:t>Deal with work that takes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that case what language has access to these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00" dirty="0" smtClean="0"/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00" dirty="0"/>
              <a:t> </a:t>
            </a:r>
            <a:r>
              <a:rPr lang="en-US" sz="19900" dirty="0" smtClean="0"/>
              <a:t>       ❓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038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will have to work together with C++</a:t>
            </a:r>
          </a:p>
          <a:p>
            <a:endParaRPr lang="en-US" dirty="0"/>
          </a:p>
          <a:p>
            <a:r>
              <a:rPr lang="en-US" dirty="0" smtClean="0"/>
              <a:t>C++ + JavaScript = </a:t>
            </a:r>
            <a:r>
              <a:rPr lang="en-US" dirty="0" err="1" smtClean="0"/>
              <a:t>Node.js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labels in JavaScript that will give us access to C++ features 😁similar to what we have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4307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18" y="2541165"/>
            <a:ext cx="10515600" cy="1325563"/>
          </a:xfrm>
        </p:spPr>
        <p:txBody>
          <a:bodyPr/>
          <a:lstStyle/>
          <a:p>
            <a:r>
              <a:rPr lang="en-US" dirty="0" smtClean="0"/>
              <a:t>What happens if we open up the browser and enter </a:t>
            </a:r>
            <a:r>
              <a:rPr lang="en-US" dirty="0" smtClean="0">
                <a:hlinkClick r:id="rId2"/>
              </a:rPr>
              <a:t>www.pinterest.com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2" y="2065758"/>
            <a:ext cx="2414016" cy="2277642"/>
            <a:chOff x="1133856" y="1873734"/>
            <a:chExt cx="2450592" cy="2414802"/>
          </a:xfrm>
        </p:grpSpPr>
        <p:grpSp>
          <p:nvGrpSpPr>
            <p:cNvPr id="6" name="Group 5"/>
            <p:cNvGrpSpPr/>
            <p:nvPr/>
          </p:nvGrpSpPr>
          <p:grpSpPr>
            <a:xfrm>
              <a:off x="1133856" y="2304288"/>
              <a:ext cx="2450592" cy="1984248"/>
              <a:chOff x="530352" y="2706624"/>
              <a:chExt cx="2450592" cy="1984248"/>
            </a:xfrm>
          </p:grpSpPr>
          <p:sp>
            <p:nvSpPr>
              <p:cNvPr id="5" name="Triangle 4"/>
              <p:cNvSpPr/>
              <p:nvPr/>
            </p:nvSpPr>
            <p:spPr>
              <a:xfrm>
                <a:off x="950976" y="3721608"/>
                <a:ext cx="1609344" cy="96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30352" y="2706624"/>
                <a:ext cx="2450592" cy="1499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92808" y="18737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2896" y="2442448"/>
              <a:ext cx="2056310" cy="391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www.pinterest.com</a:t>
              </a:r>
              <a:endParaRPr lang="en-US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2705927" y="1284791"/>
            <a:ext cx="1113718" cy="131737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3430620" y="162046"/>
            <a:ext cx="1088020" cy="9722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2347" y="157414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request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12566" y="1273216"/>
            <a:ext cx="1296443" cy="150313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0620" y="196051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response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2566" y="3075467"/>
            <a:ext cx="3374127" cy="75534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186693" y="267065"/>
            <a:ext cx="5712082" cy="6324249"/>
            <a:chOff x="6186693" y="275753"/>
            <a:chExt cx="5712082" cy="6324249"/>
          </a:xfrm>
        </p:grpSpPr>
        <p:sp>
          <p:nvSpPr>
            <p:cNvPr id="35" name="Triangle 34"/>
            <p:cNvSpPr/>
            <p:nvPr/>
          </p:nvSpPr>
          <p:spPr>
            <a:xfrm>
              <a:off x="7662441" y="5170529"/>
              <a:ext cx="3044142" cy="14294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pinterest.com</a:t>
              </a:r>
              <a:endParaRPr lang="en-US" dirty="0" smtClean="0"/>
            </a:p>
            <a:p>
              <a:pPr algn="ctr"/>
              <a:r>
                <a:rPr lang="en-US" dirty="0" smtClean="0"/>
                <a:t>(23.34.21.1)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86693" y="275753"/>
              <a:ext cx="5712082" cy="5609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045006" y="299441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3393280" y="3760354"/>
            <a:ext cx="2176040" cy="1782501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8029" y="3912941"/>
            <a:ext cx="1385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Line</a:t>
            </a:r>
          </a:p>
          <a:p>
            <a:endParaRPr lang="en-US" dirty="0" smtClean="0"/>
          </a:p>
          <a:p>
            <a:r>
              <a:rPr lang="en-US" dirty="0" smtClean="0"/>
              <a:t>Headers</a:t>
            </a:r>
          </a:p>
          <a:p>
            <a:endParaRPr lang="en-US" dirty="0" smtClean="0"/>
          </a:p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82527" y="3912941"/>
            <a:ext cx="1717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  /  HTTP 1.1</a:t>
            </a:r>
          </a:p>
          <a:p>
            <a:endParaRPr lang="en-US" dirty="0"/>
          </a:p>
          <a:p>
            <a:r>
              <a:rPr lang="en-US" dirty="0" smtClean="0"/>
              <a:t>Content-Type: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186693" y="3363742"/>
            <a:ext cx="5746805" cy="6544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7957" y="3429190"/>
            <a:ext cx="53136" cy="24473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55937" y="3445335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 features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99636" y="3974068"/>
            <a:ext cx="97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Nework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7227" y="3461480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C++ Features</a:t>
            </a:r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256383" y="4179903"/>
            <a:ext cx="2191914" cy="1655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51047" y="648182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</a:t>
            </a: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10556167" y="1758814"/>
            <a:ext cx="6746" cy="239164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695588" y="3429189"/>
            <a:ext cx="3433549" cy="8067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0363" y="331159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3" grpId="0"/>
      <p:bldP spid="37" grpId="0"/>
      <p:bldP spid="39" grpId="0" animBg="1"/>
      <p:bldP spid="39" grpId="1" animBg="1"/>
      <p:bldP spid="40" grpId="0"/>
      <p:bldP spid="40" grpId="1"/>
      <p:bldP spid="41" grpId="0"/>
      <p:bldP spid="41" grpId="1"/>
      <p:bldP spid="50" grpId="0"/>
      <p:bldP spid="51" grpId="0"/>
      <p:bldP spid="52" grpId="0"/>
      <p:bldP spid="55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that we might 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6876"/>
            <a:ext cx="10515600" cy="697656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Node.js</a:t>
            </a:r>
            <a:r>
              <a:rPr lang="en-US" dirty="0" smtClean="0"/>
              <a:t> get notified by the network request?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29337"/>
            <a:ext cx="10515600" cy="117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How does </a:t>
            </a:r>
            <a:r>
              <a:rPr lang="en-US" dirty="0" err="1" smtClean="0"/>
              <a:t>javascript</a:t>
            </a:r>
            <a:r>
              <a:rPr lang="en-US" dirty="0" smtClean="0"/>
              <a:t> code get called when </a:t>
            </a:r>
            <a:r>
              <a:rPr lang="en-US" dirty="0" err="1" smtClean="0"/>
              <a:t>Node.js</a:t>
            </a:r>
            <a:r>
              <a:rPr lang="en-US" dirty="0" smtClean="0"/>
              <a:t> is notified?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Node.js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get notified by the network request?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6577"/>
            <a:ext cx="10515600" cy="2600386"/>
          </a:xfrm>
        </p:spPr>
        <p:txBody>
          <a:bodyPr/>
          <a:lstStyle/>
          <a:p>
            <a:r>
              <a:rPr lang="en-US" dirty="0" smtClean="0"/>
              <a:t>The answer is: </a:t>
            </a:r>
            <a:r>
              <a:rPr lang="en-US" b="1" dirty="0" err="1" smtClean="0"/>
              <a:t>libuv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24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" y="540833"/>
            <a:ext cx="10388262" cy="5843397"/>
          </a:xfrm>
        </p:spPr>
      </p:pic>
    </p:spTree>
    <p:extLst>
      <p:ext uri="{BB962C8B-B14F-4D97-AF65-F5344CB8AC3E}">
        <p14:creationId xmlns:p14="http://schemas.microsoft.com/office/powerpoint/2010/main" val="78793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722877" y="3159360"/>
            <a:ext cx="1837813" cy="122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0049" y="27630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01434" y="2815011"/>
            <a:ext cx="3411794" cy="84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2995" y="3746775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722877" y="3159360"/>
            <a:ext cx="1837813" cy="122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0049" y="27630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01434" y="2815011"/>
            <a:ext cx="3411794" cy="84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2995" y="3746775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722877" y="3159360"/>
            <a:ext cx="1837813" cy="122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0049" y="27630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26821" y="2903128"/>
            <a:ext cx="1388713" cy="672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1967" y="2903127"/>
            <a:ext cx="1388713" cy="672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01434" y="2815011"/>
            <a:ext cx="3411794" cy="84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2995" y="3746775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722877" y="3159360"/>
            <a:ext cx="1837813" cy="122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0049" y="27630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26821" y="2903128"/>
            <a:ext cx="1388713" cy="672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1967" y="2903127"/>
            <a:ext cx="1388713" cy="672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sp>
        <p:nvSpPr>
          <p:cNvPr id="15" name="Donut 14"/>
          <p:cNvSpPr/>
          <p:nvPr/>
        </p:nvSpPr>
        <p:spPr>
          <a:xfrm>
            <a:off x="5573006" y="4870031"/>
            <a:ext cx="520861" cy="556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9752" y="5554790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Loop</a:t>
            </a:r>
            <a:endParaRPr lang="en-US"/>
          </a:p>
        </p:txBody>
      </p:sp>
      <p:sp>
        <p:nvSpPr>
          <p:cNvPr id="17" name="Curved Up Arrow 16"/>
          <p:cNvSpPr/>
          <p:nvPr/>
        </p:nvSpPr>
        <p:spPr>
          <a:xfrm>
            <a:off x="5454792" y="5322502"/>
            <a:ext cx="757287" cy="208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5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377" y="787078"/>
            <a:ext cx="2361236" cy="498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246" y="5949387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1594" y="609985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ibuv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39910" y="3530279"/>
            <a:ext cx="3420779" cy="27542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45884" y="2974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325" y="465302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01434" y="2815011"/>
            <a:ext cx="3411794" cy="84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43040" y="3721761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5573006" y="4870031"/>
            <a:ext cx="520861" cy="556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454792" y="5322502"/>
            <a:ext cx="757287" cy="2083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9752" y="5554790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Loop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722877" y="3159360"/>
            <a:ext cx="1837813" cy="122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0049" y="276306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226821" y="2903128"/>
            <a:ext cx="1388713" cy="672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 flipV="1">
            <a:off x="3449257" y="4303667"/>
            <a:ext cx="2052337" cy="1980856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5554" y="549797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31722" y="5022354"/>
            <a:ext cx="2182367" cy="588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doOnRequest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-29227" y="4210013"/>
            <a:ext cx="868101" cy="1203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63861" y="537012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execute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. What’s a callback?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785640"/>
            <a:ext cx="7340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. What’s a callback?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38" y="2259473"/>
            <a:ext cx="6232324" cy="33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72" y="2587464"/>
            <a:ext cx="10515600" cy="1325563"/>
          </a:xfrm>
        </p:spPr>
        <p:txBody>
          <a:bodyPr/>
          <a:lstStyle/>
          <a:p>
            <a:r>
              <a:rPr lang="en-US" dirty="0" smtClean="0"/>
              <a:t>So now that we know all these, can we finally have a look at how to write some node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2" y="2065758"/>
            <a:ext cx="2414016" cy="2277642"/>
            <a:chOff x="1133856" y="1873734"/>
            <a:chExt cx="2450592" cy="2414802"/>
          </a:xfrm>
        </p:grpSpPr>
        <p:grpSp>
          <p:nvGrpSpPr>
            <p:cNvPr id="6" name="Group 5"/>
            <p:cNvGrpSpPr/>
            <p:nvPr/>
          </p:nvGrpSpPr>
          <p:grpSpPr>
            <a:xfrm>
              <a:off x="1133856" y="2304288"/>
              <a:ext cx="2450592" cy="1984248"/>
              <a:chOff x="530352" y="2706624"/>
              <a:chExt cx="2450592" cy="1984248"/>
            </a:xfrm>
          </p:grpSpPr>
          <p:sp>
            <p:nvSpPr>
              <p:cNvPr id="5" name="Triangle 4"/>
              <p:cNvSpPr/>
              <p:nvPr/>
            </p:nvSpPr>
            <p:spPr>
              <a:xfrm>
                <a:off x="950976" y="3721608"/>
                <a:ext cx="1609344" cy="96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30352" y="2706624"/>
                <a:ext cx="2450592" cy="1499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92808" y="18737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2896" y="2442448"/>
              <a:ext cx="2056310" cy="391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www.pinterest.com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0888" y="283210"/>
            <a:ext cx="5712082" cy="6324249"/>
            <a:chOff x="6186693" y="275753"/>
            <a:chExt cx="5712082" cy="6324249"/>
          </a:xfrm>
        </p:grpSpPr>
        <p:sp>
          <p:nvSpPr>
            <p:cNvPr id="35" name="Triangle 34"/>
            <p:cNvSpPr/>
            <p:nvPr/>
          </p:nvSpPr>
          <p:spPr>
            <a:xfrm>
              <a:off x="7662441" y="5170529"/>
              <a:ext cx="3044142" cy="14294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pinterest.com</a:t>
              </a:r>
              <a:endParaRPr lang="en-US" dirty="0" smtClean="0"/>
            </a:p>
            <a:p>
              <a:pPr algn="ctr"/>
              <a:r>
                <a:rPr lang="en-US" dirty="0" smtClean="0"/>
                <a:t>(23.34.21.1)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86693" y="275753"/>
              <a:ext cx="5712082" cy="5609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186693" y="3363742"/>
            <a:ext cx="5746805" cy="6544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7957" y="3429190"/>
            <a:ext cx="53136" cy="24473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55937" y="3445335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features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7227" y="3461480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C++ Features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1047" y="648182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6" y="521698"/>
            <a:ext cx="4457700" cy="6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51047" y="1198758"/>
            <a:ext cx="332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server.listen</a:t>
            </a:r>
            <a:r>
              <a:rPr lang="en-US" dirty="0" smtClean="0"/>
              <a:t>(80)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61093" y="4003514"/>
            <a:ext cx="134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module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4" idx="0"/>
          </p:cNvCxnSpPr>
          <p:nvPr/>
        </p:nvCxnSpPr>
        <p:spPr>
          <a:xfrm>
            <a:off x="9041091" y="1568090"/>
            <a:ext cx="94001" cy="24354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684119" y="4188180"/>
            <a:ext cx="744918" cy="175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5076" y="4126995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-&gt; socket</a:t>
            </a: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33191" y="4479276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8149" y="4719291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3" y="1295752"/>
            <a:ext cx="2565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2" y="2065758"/>
            <a:ext cx="2414016" cy="2277642"/>
            <a:chOff x="1133856" y="1873734"/>
            <a:chExt cx="2450592" cy="2414802"/>
          </a:xfrm>
        </p:grpSpPr>
        <p:grpSp>
          <p:nvGrpSpPr>
            <p:cNvPr id="6" name="Group 5"/>
            <p:cNvGrpSpPr/>
            <p:nvPr/>
          </p:nvGrpSpPr>
          <p:grpSpPr>
            <a:xfrm>
              <a:off x="1133856" y="2304288"/>
              <a:ext cx="2450592" cy="1984248"/>
              <a:chOff x="530352" y="2706624"/>
              <a:chExt cx="2450592" cy="1984248"/>
            </a:xfrm>
          </p:grpSpPr>
          <p:sp>
            <p:nvSpPr>
              <p:cNvPr id="5" name="Triangle 4"/>
              <p:cNvSpPr/>
              <p:nvPr/>
            </p:nvSpPr>
            <p:spPr>
              <a:xfrm>
                <a:off x="950976" y="3721608"/>
                <a:ext cx="1609344" cy="96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30352" y="2706624"/>
                <a:ext cx="2450592" cy="1499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92808" y="18737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2896" y="2442448"/>
              <a:ext cx="2056310" cy="391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www.pinterest.com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0888" y="283210"/>
            <a:ext cx="5712082" cy="6324249"/>
            <a:chOff x="6186693" y="275753"/>
            <a:chExt cx="5712082" cy="6324249"/>
          </a:xfrm>
        </p:grpSpPr>
        <p:sp>
          <p:nvSpPr>
            <p:cNvPr id="35" name="Triangle 34"/>
            <p:cNvSpPr/>
            <p:nvPr/>
          </p:nvSpPr>
          <p:spPr>
            <a:xfrm>
              <a:off x="7662441" y="5170529"/>
              <a:ext cx="3044142" cy="14294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pinterest.com</a:t>
              </a:r>
              <a:endParaRPr lang="en-US" dirty="0" smtClean="0"/>
            </a:p>
            <a:p>
              <a:pPr algn="ctr"/>
              <a:r>
                <a:rPr lang="en-US" dirty="0" smtClean="0"/>
                <a:t>(23.34.21.1)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86693" y="275753"/>
              <a:ext cx="5712082" cy="5609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186693" y="3363742"/>
            <a:ext cx="5746805" cy="6544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7957" y="3429190"/>
            <a:ext cx="53136" cy="24473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55937" y="3445335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features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7227" y="3461480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C++ Features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1047" y="648182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6" y="521698"/>
            <a:ext cx="4457700" cy="6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51047" y="1198758"/>
            <a:ext cx="332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server.listen</a:t>
            </a:r>
            <a:r>
              <a:rPr lang="en-US" dirty="0" smtClean="0"/>
              <a:t>(80)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33191" y="4479276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8149" y="4719291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3" y="1295752"/>
            <a:ext cx="2565400" cy="4699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696147" y="2971501"/>
            <a:ext cx="3102769" cy="164679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1111" y="333149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57326" y="4581275"/>
            <a:ext cx="2908882" cy="3702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64803" y="4618299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libuv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mental </a:t>
            </a:r>
            <a:r>
              <a:rPr lang="en-US" smtClean="0"/>
              <a:t>model </a:t>
            </a:r>
            <a:r>
              <a:rPr lang="en-US" smtClean="0"/>
              <a:t>on </a:t>
            </a:r>
            <a:r>
              <a:rPr lang="en-US" dirty="0" smtClean="0"/>
              <a:t>how </a:t>
            </a:r>
            <a:r>
              <a:rPr lang="en-US" dirty="0" err="1" smtClean="0"/>
              <a:t>Node.js</a:t>
            </a:r>
            <a:r>
              <a:rPr lang="en-US" dirty="0" smtClean="0"/>
              <a:t> works.</a:t>
            </a:r>
          </a:p>
          <a:p>
            <a:endParaRPr lang="en-US" dirty="0"/>
          </a:p>
          <a:p>
            <a:r>
              <a:rPr lang="en-US" dirty="0" smtClean="0"/>
              <a:t>Better understand JavaScript concepts like Event Loop, </a:t>
            </a:r>
            <a:r>
              <a:rPr lang="en-US" dirty="0"/>
              <a:t>C</a:t>
            </a:r>
            <a:r>
              <a:rPr lang="en-US" dirty="0" smtClean="0"/>
              <a:t>allbacks.</a:t>
            </a:r>
          </a:p>
          <a:p>
            <a:endParaRPr lang="en-US" dirty="0"/>
          </a:p>
          <a:p>
            <a:r>
              <a:rPr lang="en-US" dirty="0" smtClean="0"/>
              <a:t>Create an endpoint with in memory database using Express.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2" y="2065758"/>
            <a:ext cx="2414016" cy="2277642"/>
            <a:chOff x="1133856" y="1873734"/>
            <a:chExt cx="2450592" cy="2414802"/>
          </a:xfrm>
        </p:grpSpPr>
        <p:grpSp>
          <p:nvGrpSpPr>
            <p:cNvPr id="6" name="Group 5"/>
            <p:cNvGrpSpPr/>
            <p:nvPr/>
          </p:nvGrpSpPr>
          <p:grpSpPr>
            <a:xfrm>
              <a:off x="1133856" y="2304288"/>
              <a:ext cx="2450592" cy="1984248"/>
              <a:chOff x="530352" y="2706624"/>
              <a:chExt cx="2450592" cy="1984248"/>
            </a:xfrm>
          </p:grpSpPr>
          <p:sp>
            <p:nvSpPr>
              <p:cNvPr id="5" name="Triangle 4"/>
              <p:cNvSpPr/>
              <p:nvPr/>
            </p:nvSpPr>
            <p:spPr>
              <a:xfrm>
                <a:off x="950976" y="3721608"/>
                <a:ext cx="1609344" cy="96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30352" y="2706624"/>
                <a:ext cx="2450592" cy="1499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92808" y="18737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2896" y="2442448"/>
              <a:ext cx="2056310" cy="391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www.pinterest.com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8577" y="299355"/>
            <a:ext cx="5712082" cy="6324249"/>
            <a:chOff x="6186693" y="275753"/>
            <a:chExt cx="5712082" cy="6324249"/>
          </a:xfrm>
        </p:grpSpPr>
        <p:sp>
          <p:nvSpPr>
            <p:cNvPr id="35" name="Triangle 34"/>
            <p:cNvSpPr/>
            <p:nvPr/>
          </p:nvSpPr>
          <p:spPr>
            <a:xfrm>
              <a:off x="7662441" y="5170529"/>
              <a:ext cx="3044142" cy="14294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pinterest.com</a:t>
              </a:r>
              <a:endParaRPr lang="en-US" dirty="0" smtClean="0"/>
            </a:p>
            <a:p>
              <a:pPr algn="ctr"/>
              <a:r>
                <a:rPr lang="en-US" dirty="0" smtClean="0"/>
                <a:t>(23.34.21.1)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86693" y="275753"/>
              <a:ext cx="5712082" cy="5609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186693" y="3363742"/>
            <a:ext cx="5746805" cy="6544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7957" y="3429190"/>
            <a:ext cx="53136" cy="24473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55937" y="3445335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features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7227" y="3461480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C++ Features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1047" y="648182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1047" y="1188017"/>
            <a:ext cx="547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doOnIncomingRequest</a:t>
            </a:r>
            <a:r>
              <a:rPr lang="en-US" dirty="0" smtClean="0"/>
              <a:t>() {}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doOnIncomingRequest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server.listen</a:t>
            </a:r>
            <a:r>
              <a:rPr lang="en-US" dirty="0" smtClean="0"/>
              <a:t>(80)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33191" y="4479276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8149" y="4719291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96147" y="2971501"/>
            <a:ext cx="3102769" cy="164679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1111" y="333149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57326" y="4581275"/>
            <a:ext cx="2908882" cy="3702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3" y="283210"/>
            <a:ext cx="4818748" cy="12153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64803" y="4618299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libuv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5938" y="3895071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doOnIncomingRequest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584341" y="2065758"/>
            <a:ext cx="573654" cy="189740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513733" y="4296693"/>
            <a:ext cx="2687835" cy="34354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2" y="2065758"/>
            <a:ext cx="2414016" cy="2277642"/>
            <a:chOff x="1133856" y="1873734"/>
            <a:chExt cx="2450592" cy="2414802"/>
          </a:xfrm>
        </p:grpSpPr>
        <p:grpSp>
          <p:nvGrpSpPr>
            <p:cNvPr id="6" name="Group 5"/>
            <p:cNvGrpSpPr/>
            <p:nvPr/>
          </p:nvGrpSpPr>
          <p:grpSpPr>
            <a:xfrm>
              <a:off x="1133856" y="2304288"/>
              <a:ext cx="2450592" cy="1984248"/>
              <a:chOff x="530352" y="2706624"/>
              <a:chExt cx="2450592" cy="1984248"/>
            </a:xfrm>
          </p:grpSpPr>
          <p:sp>
            <p:nvSpPr>
              <p:cNvPr id="5" name="Triangle 4"/>
              <p:cNvSpPr/>
              <p:nvPr/>
            </p:nvSpPr>
            <p:spPr>
              <a:xfrm>
                <a:off x="950976" y="3721608"/>
                <a:ext cx="1609344" cy="96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30352" y="2706624"/>
                <a:ext cx="2450592" cy="1499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92808" y="18737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2896" y="2442448"/>
              <a:ext cx="2056310" cy="391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www.pinterest.com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53002" y="299355"/>
            <a:ext cx="5712082" cy="6324249"/>
            <a:chOff x="6186693" y="275753"/>
            <a:chExt cx="5712082" cy="6324249"/>
          </a:xfrm>
        </p:grpSpPr>
        <p:sp>
          <p:nvSpPr>
            <p:cNvPr id="35" name="Triangle 34"/>
            <p:cNvSpPr/>
            <p:nvPr/>
          </p:nvSpPr>
          <p:spPr>
            <a:xfrm>
              <a:off x="7662441" y="5170529"/>
              <a:ext cx="3044142" cy="14294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pinterest.com</a:t>
              </a:r>
              <a:endParaRPr lang="en-US" dirty="0" smtClean="0"/>
            </a:p>
            <a:p>
              <a:pPr algn="ctr"/>
              <a:r>
                <a:rPr lang="en-US" dirty="0" smtClean="0"/>
                <a:t>(23.34.21.1)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86693" y="275753"/>
              <a:ext cx="5712082" cy="5609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186693" y="3363742"/>
            <a:ext cx="5746805" cy="6544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7957" y="3429190"/>
            <a:ext cx="53136" cy="24473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55937" y="3445335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features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7227" y="3461480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C++ Features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1047" y="648182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1047" y="1188017"/>
            <a:ext cx="5471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doOnIncomingRequest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incomoningData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functionsToSetOutgoingData</a:t>
            </a:r>
            <a:endParaRPr lang="en-US" dirty="0"/>
          </a:p>
          <a:p>
            <a:r>
              <a:rPr lang="en-US" dirty="0" smtClean="0"/>
              <a:t>) {}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doOnIncomingRequest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server.listen</a:t>
            </a:r>
            <a:r>
              <a:rPr lang="en-US" dirty="0" smtClean="0"/>
              <a:t>(80)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33191" y="4479276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8149" y="4719291"/>
            <a:ext cx="110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96147" y="2971501"/>
            <a:ext cx="3102769" cy="164679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1111" y="333149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57326" y="4581275"/>
            <a:ext cx="2908882" cy="3702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64803" y="4618299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libuv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5938" y="3895071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doOnIncomingRequest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13733" y="4296693"/>
            <a:ext cx="2687835" cy="34354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280435"/>
            <a:ext cx="5939732" cy="14741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37399" y="4679854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 </a:t>
            </a:r>
            <a:r>
              <a:rPr lang="mr-IN" sz="2800" dirty="0" smtClean="0"/>
              <a:t>…</a:t>
            </a:r>
            <a:r>
              <a:rPr lang="en-US" sz="2800" dirty="0" smtClean="0"/>
              <a:t> }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5246" y="55558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3947" y="4674192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 </a:t>
            </a:r>
            <a:r>
              <a:rPr lang="mr-IN" sz="2800" dirty="0" smtClean="0"/>
              <a:t>…</a:t>
            </a:r>
            <a:r>
              <a:rPr lang="en-US" sz="2800" dirty="0" smtClean="0"/>
              <a:t>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auto runs code for us when a request arrives from a 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3248949"/>
            <a:ext cx="9258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347" y="2749509"/>
            <a:ext cx="8606741" cy="1325563"/>
          </a:xfrm>
        </p:spPr>
        <p:txBody>
          <a:bodyPr/>
          <a:lstStyle/>
          <a:p>
            <a:r>
              <a:rPr lang="en-US" dirty="0" smtClean="0"/>
              <a:t>Using Express to prettify our code 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🚶‍♂️Where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deeper understanding of the Event Loop.</a:t>
            </a:r>
          </a:p>
          <a:p>
            <a:r>
              <a:rPr lang="en-US" dirty="0" smtClean="0"/>
              <a:t>Get familiar with all the Queues.</a:t>
            </a:r>
          </a:p>
          <a:p>
            <a:endParaRPr lang="en-US" dirty="0"/>
          </a:p>
          <a:p>
            <a:r>
              <a:rPr lang="en-US" dirty="0" smtClean="0"/>
              <a:t>Learn a framework like: Express, </a:t>
            </a:r>
            <a:r>
              <a:rPr lang="en-US" dirty="0" err="1" smtClean="0"/>
              <a:t>Loopback.io</a:t>
            </a:r>
            <a:r>
              <a:rPr lang="en-US" dirty="0" smtClean="0"/>
              <a:t>, </a:t>
            </a:r>
            <a:r>
              <a:rPr lang="en-US" dirty="0" err="1" smtClean="0"/>
              <a:t>Nest.js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r>
              <a:rPr lang="en-US" dirty="0" smtClean="0"/>
              <a:t>Continue learning JavaScript 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8AF7EA1-165F-4556-B4C3-C1C009E5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  <p:graphicFrame>
        <p:nvGraphicFramePr>
          <p:cNvPr id="11" name="Nomogramă 10">
            <a:extLst>
              <a:ext uri="{FF2B5EF4-FFF2-40B4-BE49-F238E27FC236}">
                <a16:creationId xmlns:a16="http://schemas.microsoft.com/office/drawing/2014/main" xmlns="" id="{12823D09-F160-4C4F-86E2-08593FFE58BD}"/>
              </a:ext>
            </a:extLst>
          </p:cNvPr>
          <p:cNvGraphicFramePr/>
          <p:nvPr>
            <p:extLst/>
          </p:nvPr>
        </p:nvGraphicFramePr>
        <p:xfrm>
          <a:off x="5588402" y="1771835"/>
          <a:ext cx="47910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C960ED-F36D-4D16-9411-0C11AC95B605}"/>
              </a:ext>
            </a:extLst>
          </p:cNvPr>
          <p:cNvGrpSpPr/>
          <p:nvPr/>
        </p:nvGrpSpPr>
        <p:grpSpPr>
          <a:xfrm>
            <a:off x="1180276" y="2106100"/>
            <a:ext cx="3336234" cy="3450338"/>
            <a:chOff x="1180276" y="2106100"/>
            <a:chExt cx="3336234" cy="3450338"/>
          </a:xfrm>
        </p:grpSpPr>
        <p:sp>
          <p:nvSpPr>
            <p:cNvPr id="14" name="CasetăText 13">
              <a:extLst>
                <a:ext uri="{FF2B5EF4-FFF2-40B4-BE49-F238E27FC236}">
                  <a16:creationId xmlns:a16="http://schemas.microsoft.com/office/drawing/2014/main" xmlns="" id="{F0C8BA2A-6164-44CC-80C8-AD3655349A36}"/>
                </a:ext>
              </a:extLst>
            </p:cNvPr>
            <p:cNvSpPr txBox="1"/>
            <p:nvPr/>
          </p:nvSpPr>
          <p:spPr>
            <a:xfrm>
              <a:off x="1180276" y="5187106"/>
              <a:ext cx="3336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7"/>
                </a:rPr>
                <a:t>http://bit.ly/peak</a:t>
              </a:r>
              <a:r>
                <a:rPr lang="ro-RO" dirty="0">
                  <a:hlinkClick r:id="rId7"/>
                </a:rPr>
                <a:t>it003</a:t>
              </a:r>
              <a:r>
                <a:rPr lang="en-US" dirty="0">
                  <a:hlinkClick r:id="rId7"/>
                </a:rPr>
                <a:t>-feedback</a:t>
              </a:r>
              <a:r>
                <a:rPr lang="ro-RO" dirty="0"/>
                <a:t> </a:t>
              </a:r>
              <a:r>
                <a:rPr lang="en-US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CA75CABF-6078-4BDD-8AD1-63C7C5017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890" y="2106100"/>
              <a:ext cx="3081006" cy="30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198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530" y="2309672"/>
            <a:ext cx="7634468" cy="1325563"/>
          </a:xfrm>
        </p:spPr>
        <p:txBody>
          <a:bodyPr/>
          <a:lstStyle/>
          <a:p>
            <a:r>
              <a:rPr lang="en-US" dirty="0" smtClean="0"/>
              <a:t>What do we think </a:t>
            </a:r>
            <a:r>
              <a:rPr lang="en-US" dirty="0" err="1" smtClean="0"/>
              <a:t>Node.js</a:t>
            </a:r>
            <a:r>
              <a:rPr lang="en-US" dirty="0" smtClean="0"/>
              <a:t> 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Server Model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6957"/>
            <a:ext cx="10515600" cy="2989443"/>
          </a:xfrm>
        </p:spPr>
        <p:txBody>
          <a:bodyPr/>
          <a:lstStyle/>
          <a:p>
            <a:r>
              <a:rPr lang="en-US" dirty="0" smtClean="0"/>
              <a:t>Server: performs services (Responds for a request)</a:t>
            </a:r>
          </a:p>
          <a:p>
            <a:endParaRPr lang="en-US" dirty="0"/>
          </a:p>
          <a:p>
            <a:r>
              <a:rPr lang="en-US" dirty="0" smtClean="0"/>
              <a:t>Client: asks for services  (Requests for a service)</a:t>
            </a:r>
          </a:p>
          <a:p>
            <a:endParaRPr lang="en-US" dirty="0"/>
          </a:p>
          <a:p>
            <a:r>
              <a:rPr lang="en-US" dirty="0" smtClean="0"/>
              <a:t>Communication format that both Client and Server can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6213"/>
          </a:xfrm>
        </p:spPr>
        <p:txBody>
          <a:bodyPr/>
          <a:lstStyle/>
          <a:p>
            <a:r>
              <a:rPr lang="en-US" dirty="0" smtClean="0"/>
              <a:t>Computer connected to the internet: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permanent store of code/data, </a:t>
            </a:r>
          </a:p>
          <a:p>
            <a:pPr lvl="1"/>
            <a:r>
              <a:rPr lang="en-US" dirty="0" smtClean="0"/>
              <a:t>always on, </a:t>
            </a:r>
          </a:p>
          <a:p>
            <a:pPr lvl="1"/>
            <a:r>
              <a:rPr lang="en-US" dirty="0" smtClean="0"/>
              <a:t>ready to receive messages over the internet from clients requesting code/data and </a:t>
            </a:r>
          </a:p>
          <a:p>
            <a:pPr lvl="1"/>
            <a:r>
              <a:rPr lang="en-US" dirty="0" smtClean="0"/>
              <a:t>send it back to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features of the OS would a server need access to?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344" y="2054225"/>
            <a:ext cx="10515600" cy="4351338"/>
          </a:xfrm>
        </p:spPr>
        <p:txBody>
          <a:bodyPr/>
          <a:lstStyle/>
          <a:p>
            <a:r>
              <a:rPr lang="en-US" dirty="0" smtClean="0"/>
              <a:t>Network: receive and send back messages over the internet</a:t>
            </a:r>
          </a:p>
          <a:p>
            <a:r>
              <a:rPr lang="en-US" dirty="0" smtClean="0"/>
              <a:t>Filesystem:  store our HTML/CSS/JavaScript code</a:t>
            </a:r>
          </a:p>
          <a:p>
            <a:r>
              <a:rPr lang="en-US" dirty="0" smtClean="0"/>
              <a:t>Kernel – I/O</a:t>
            </a:r>
          </a:p>
          <a:p>
            <a:endParaRPr lang="en-US" dirty="0"/>
          </a:p>
          <a:p>
            <a:r>
              <a:rPr lang="en-US" dirty="0" smtClean="0"/>
              <a:t>We know that we can’t use JavaScript to access these internal features of the computer, so how do we accomplish that?</a:t>
            </a:r>
          </a:p>
          <a:p>
            <a:endParaRPr lang="en-US" dirty="0"/>
          </a:p>
          <a:p>
            <a:r>
              <a:rPr lang="en-US" dirty="0" smtClean="0"/>
              <a:t>What programming language would allow us to interact with these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Wait.. Let’s get back to what we know. How does JavaScript run in the browser?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5083"/>
            <a:ext cx="10515600" cy="2831879"/>
          </a:xfrm>
        </p:spPr>
        <p:txBody>
          <a:bodyPr/>
          <a:lstStyle/>
          <a:p>
            <a:r>
              <a:rPr lang="en-US" dirty="0" smtClean="0"/>
              <a:t>V8</a:t>
            </a:r>
          </a:p>
          <a:p>
            <a:r>
              <a:rPr lang="en-US" dirty="0" smtClean="0"/>
              <a:t>Spider Monkey</a:t>
            </a:r>
          </a:p>
          <a:p>
            <a:r>
              <a:rPr lang="en-US" dirty="0" smtClean="0"/>
              <a:t>Chakra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features are available to JavaScript (in the browser) but not part of the actual language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4305"/>
            <a:ext cx="10515600" cy="3055716"/>
          </a:xfrm>
        </p:spPr>
        <p:txBody>
          <a:bodyPr>
            <a:normAutofit/>
          </a:bodyPr>
          <a:lstStyle/>
          <a:p>
            <a:r>
              <a:rPr lang="en-US" dirty="0" smtClean="0"/>
              <a:t>We see that this idea already exists implemented by the browser, extending the languages functionality with extra features:</a:t>
            </a:r>
          </a:p>
          <a:p>
            <a:endParaRPr lang="en-US" dirty="0" smtClean="0"/>
          </a:p>
          <a:p>
            <a:r>
              <a:rPr lang="en-US" dirty="0" smtClean="0"/>
              <a:t>DOM API, </a:t>
            </a:r>
          </a:p>
          <a:p>
            <a:r>
              <a:rPr lang="en-US" dirty="0" smtClean="0"/>
              <a:t>AJAX request, </a:t>
            </a:r>
          </a:p>
          <a:p>
            <a:r>
              <a:rPr lang="en-US" dirty="0" smtClean="0"/>
              <a:t>Timeout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088284"/>
            <a:ext cx="735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</a:t>
            </a:r>
            <a:r>
              <a:rPr lang="en-US" sz="2800" dirty="0"/>
              <a:t>are outside of </a:t>
            </a:r>
            <a:r>
              <a:rPr lang="en-US" sz="2800" dirty="0" smtClean="0"/>
              <a:t>ECMAScript </a:t>
            </a:r>
            <a:r>
              <a:rPr lang="en-US" sz="2800" dirty="0"/>
              <a:t>specification.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4760</TotalTime>
  <Words>808</Words>
  <Application>Microsoft Macintosh PowerPoint</Application>
  <PresentationFormat>Widescreen</PresentationFormat>
  <Paragraphs>216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Mangal</vt:lpstr>
      <vt:lpstr>Arial</vt:lpstr>
      <vt:lpstr>Office Theme</vt:lpstr>
      <vt:lpstr>Node.js</vt:lpstr>
      <vt:lpstr>PowerPoint Presentation</vt:lpstr>
      <vt:lpstr>Objectives </vt:lpstr>
      <vt:lpstr>What do we think Node.js is?</vt:lpstr>
      <vt:lpstr>Client – Server Model of Computing</vt:lpstr>
      <vt:lpstr>So what is a server?</vt:lpstr>
      <vt:lpstr>What features of the OS would a server need access to? </vt:lpstr>
      <vt:lpstr>Wait.. Let’s get back to what we know. How does JavaScript run in the browser?</vt:lpstr>
      <vt:lpstr>What features are available to JavaScript (in the browser) but not part of the actual language itself?</vt:lpstr>
      <vt:lpstr>So we can see we have a pattern here</vt:lpstr>
      <vt:lpstr>What does JavaScript need to manage a Server? </vt:lpstr>
      <vt:lpstr>In that case what language has access to these features?</vt:lpstr>
      <vt:lpstr>PowerPoint Presentation</vt:lpstr>
      <vt:lpstr>What happens if we open up the browser and enter www.pinterest.com ?</vt:lpstr>
      <vt:lpstr>PowerPoint Presentation</vt:lpstr>
      <vt:lpstr>Questions that we might ask:</vt:lpstr>
      <vt:lpstr>How does Node.js  get notified by the network request?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So…. What’s a callback?</vt:lpstr>
      <vt:lpstr>So…. What’s a callback?</vt:lpstr>
      <vt:lpstr>So now that we know all these, can we finally have a look at how to write some node code?</vt:lpstr>
      <vt:lpstr>PowerPoint Presentation</vt:lpstr>
      <vt:lpstr>PowerPoint Presentation</vt:lpstr>
      <vt:lpstr>PowerPoint Presentation</vt:lpstr>
      <vt:lpstr>PowerPoint Presentation</vt:lpstr>
      <vt:lpstr>Node auto runs code for us when a request arrives from a user</vt:lpstr>
      <vt:lpstr>Hands on example!</vt:lpstr>
      <vt:lpstr>Using Express to prettify our code 😁</vt:lpstr>
      <vt:lpstr>🚶‍♂️Where to go from here?</vt:lpstr>
      <vt:lpstr>Feedback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Wilhelm Grosz</dc:creator>
  <cp:lastModifiedBy>Wilhelm Grosz</cp:lastModifiedBy>
  <cp:revision>48</cp:revision>
  <dcterms:created xsi:type="dcterms:W3CDTF">2020-10-13T15:08:27Z</dcterms:created>
  <dcterms:modified xsi:type="dcterms:W3CDTF">2020-10-18T06:24:22Z</dcterms:modified>
</cp:coreProperties>
</file>