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59" r:id="rId5"/>
    <p:sldId id="260" r:id="rId6"/>
    <p:sldId id="257" r:id="rId7"/>
    <p:sldId id="263" r:id="rId8"/>
    <p:sldId id="264" r:id="rId9"/>
    <p:sldId id="261" r:id="rId10"/>
    <p:sldId id="262" r:id="rId11"/>
    <p:sldId id="265" r:id="rId12"/>
    <p:sldId id="266"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13"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F9392-B730-45AE-8B1E-3196477D341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1859409-34D7-4AA3-B5B7-950AF407C472}">
      <dgm:prSet phldrT="[Text]"/>
      <dgm:spPr/>
      <dgm:t>
        <a:bodyPr/>
        <a:lstStyle/>
        <a:p>
          <a:pPr>
            <a:lnSpc>
              <a:spcPct val="100000"/>
            </a:lnSpc>
          </a:pPr>
          <a:r>
            <a:rPr lang="en-US" noProof="0" dirty="0"/>
            <a:t>Send it now</a:t>
          </a:r>
          <a:endParaRPr lang="ro-RO" noProof="0" dirty="0"/>
        </a:p>
      </dgm:t>
    </dgm:pt>
    <dgm:pt modelId="{AA345EDE-C78F-4088-B341-A7776B41E913}" type="parTrans" cxnId="{AF801023-1789-4775-A6DA-A0F47CEFA3F9}">
      <dgm:prSet/>
      <dgm:spPr/>
      <dgm:t>
        <a:bodyPr/>
        <a:lstStyle/>
        <a:p>
          <a:endParaRPr lang="en-US"/>
        </a:p>
      </dgm:t>
    </dgm:pt>
    <dgm:pt modelId="{2EE50BE4-CCF7-45CE-82A9-F9139A3EC480}" type="sibTrans" cxnId="{AF801023-1789-4775-A6DA-A0F47CEFA3F9}">
      <dgm:prSet/>
      <dgm:spPr/>
      <dgm:t>
        <a:bodyPr/>
        <a:lstStyle/>
        <a:p>
          <a:endParaRPr lang="en-US"/>
        </a:p>
      </dgm:t>
    </dgm:pt>
    <dgm:pt modelId="{144A04B3-7BAC-443E-8D5A-4F2138FEB12F}">
      <dgm:prSet phldrT="[Text]"/>
      <dgm:spPr/>
      <dgm:t>
        <a:bodyPr/>
        <a:lstStyle/>
        <a:p>
          <a:pPr>
            <a:lnSpc>
              <a:spcPct val="100000"/>
            </a:lnSpc>
          </a:pPr>
          <a:r>
            <a:rPr lang="en-US" noProof="0" dirty="0"/>
            <a:t>It takes 2-3 minutes</a:t>
          </a:r>
          <a:endParaRPr lang="ro-RO" noProof="0" dirty="0"/>
        </a:p>
      </dgm:t>
    </dgm:pt>
    <dgm:pt modelId="{3D435F0D-FB15-4E13-BC20-B58B2D7D6D03}" type="parTrans" cxnId="{A5AF9635-05CD-4122-BC44-D70D9D162CB7}">
      <dgm:prSet/>
      <dgm:spPr/>
      <dgm:t>
        <a:bodyPr/>
        <a:lstStyle/>
        <a:p>
          <a:endParaRPr lang="en-US"/>
        </a:p>
      </dgm:t>
    </dgm:pt>
    <dgm:pt modelId="{D57FA083-2BBD-43D5-8C03-7AE779A29C3D}" type="sibTrans" cxnId="{A5AF9635-05CD-4122-BC44-D70D9D162CB7}">
      <dgm:prSet/>
      <dgm:spPr/>
      <dgm:t>
        <a:bodyPr/>
        <a:lstStyle/>
        <a:p>
          <a:endParaRPr lang="en-US"/>
        </a:p>
      </dgm:t>
    </dgm:pt>
    <dgm:pt modelId="{06F75A53-1ACA-40E4-88FE-74282032BB82}">
      <dgm:prSet phldrT="[Text]"/>
      <dgm:spPr/>
      <dgm:t>
        <a:bodyPr/>
        <a:lstStyle/>
        <a:p>
          <a:pPr>
            <a:lnSpc>
              <a:spcPct val="100000"/>
            </a:lnSpc>
          </a:pPr>
          <a:r>
            <a:rPr lang="en-US" dirty="0"/>
            <a:t>Anonymous feedback - for trainer and </a:t>
          </a:r>
          <a:r>
            <a:rPr lang="en-US" dirty="0" err="1"/>
            <a:t>AgileHub</a:t>
          </a:r>
          <a:endParaRPr lang="ro-RO" noProof="0" dirty="0"/>
        </a:p>
      </dgm:t>
    </dgm:pt>
    <dgm:pt modelId="{B0B45269-8D80-4715-AC68-68EAEB085ECA}" type="sibTrans" cxnId="{7BD0188F-29AF-46D9-9CB9-7C6F8CC44949}">
      <dgm:prSet/>
      <dgm:spPr/>
      <dgm:t>
        <a:bodyPr/>
        <a:lstStyle/>
        <a:p>
          <a:endParaRPr lang="en-US"/>
        </a:p>
      </dgm:t>
    </dgm:pt>
    <dgm:pt modelId="{7DD8F1CF-1997-40C8-881F-CE5BE5B812C3}" type="parTrans" cxnId="{7BD0188F-29AF-46D9-9CB9-7C6F8CC44949}">
      <dgm:prSet/>
      <dgm:spPr/>
      <dgm:t>
        <a:bodyPr/>
        <a:lstStyle/>
        <a:p>
          <a:endParaRPr lang="en-US"/>
        </a:p>
      </dgm:t>
    </dgm:pt>
    <dgm:pt modelId="{0D79AE24-3FEB-4EDF-8AA3-0D207791F7CE}" type="pres">
      <dgm:prSet presAssocID="{101F9392-B730-45AE-8B1E-3196477D3416}" presName="root" presStyleCnt="0">
        <dgm:presLayoutVars>
          <dgm:dir/>
          <dgm:resizeHandles val="exact"/>
        </dgm:presLayoutVars>
      </dgm:prSet>
      <dgm:spPr/>
    </dgm:pt>
    <dgm:pt modelId="{B4752B5D-27E5-43E2-9381-434F8A5FAC27}" type="pres">
      <dgm:prSet presAssocID="{51859409-34D7-4AA3-B5B7-950AF407C472}" presName="compNode" presStyleCnt="0"/>
      <dgm:spPr/>
    </dgm:pt>
    <dgm:pt modelId="{CC98773F-561C-4C69-A6A2-CA8746F2CF05}" type="pres">
      <dgm:prSet presAssocID="{51859409-34D7-4AA3-B5B7-950AF407C472}" presName="bgRect" presStyleLbl="bgShp" presStyleIdx="0" presStyleCnt="3" custLinFactNeighborX="-540"/>
      <dgm:spPr/>
    </dgm:pt>
    <dgm:pt modelId="{58FD3702-4E94-4975-8A90-B23A43C5722C}" type="pres">
      <dgm:prSet presAssocID="{51859409-34D7-4AA3-B5B7-950AF407C47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Ședință"/>
        </a:ext>
      </dgm:extLst>
    </dgm:pt>
    <dgm:pt modelId="{064F5BD2-7A25-4EEB-8374-BDC64F142E9C}" type="pres">
      <dgm:prSet presAssocID="{51859409-34D7-4AA3-B5B7-950AF407C472}" presName="spaceRect" presStyleCnt="0"/>
      <dgm:spPr/>
    </dgm:pt>
    <dgm:pt modelId="{674F9D65-51C8-4867-857E-447201055999}" type="pres">
      <dgm:prSet presAssocID="{51859409-34D7-4AA3-B5B7-950AF407C472}" presName="parTx" presStyleLbl="revTx" presStyleIdx="0" presStyleCnt="3">
        <dgm:presLayoutVars>
          <dgm:chMax val="0"/>
          <dgm:chPref val="0"/>
        </dgm:presLayoutVars>
      </dgm:prSet>
      <dgm:spPr/>
    </dgm:pt>
    <dgm:pt modelId="{9DED89A7-247C-4E36-ADDD-774EF36E46DE}" type="pres">
      <dgm:prSet presAssocID="{2EE50BE4-CCF7-45CE-82A9-F9139A3EC480}" presName="sibTrans" presStyleCnt="0"/>
      <dgm:spPr/>
    </dgm:pt>
    <dgm:pt modelId="{C21E5A98-BE61-4B79-B865-12CD7AB64E2D}" type="pres">
      <dgm:prSet presAssocID="{144A04B3-7BAC-443E-8D5A-4F2138FEB12F}" presName="compNode" presStyleCnt="0"/>
      <dgm:spPr/>
    </dgm:pt>
    <dgm:pt modelId="{0B325840-9F9F-4D90-9917-7F1EB5C278C4}" type="pres">
      <dgm:prSet presAssocID="{144A04B3-7BAC-443E-8D5A-4F2138FEB12F}" presName="bgRect" presStyleLbl="bgShp" presStyleIdx="1" presStyleCnt="3"/>
      <dgm:spPr/>
    </dgm:pt>
    <dgm:pt modelId="{95DD7236-36D7-4E67-98B7-34D094A56A76}" type="pres">
      <dgm:prSet presAssocID="{144A04B3-7BAC-443E-8D5A-4F2138FEB1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8BCEE928-77BF-4015-BEAA-4391E8BDB103}" type="pres">
      <dgm:prSet presAssocID="{144A04B3-7BAC-443E-8D5A-4F2138FEB12F}" presName="spaceRect" presStyleCnt="0"/>
      <dgm:spPr/>
    </dgm:pt>
    <dgm:pt modelId="{6176BFDC-F128-4C25-A0C2-0FC3BCA28182}" type="pres">
      <dgm:prSet presAssocID="{144A04B3-7BAC-443E-8D5A-4F2138FEB12F}" presName="parTx" presStyleLbl="revTx" presStyleIdx="1" presStyleCnt="3">
        <dgm:presLayoutVars>
          <dgm:chMax val="0"/>
          <dgm:chPref val="0"/>
        </dgm:presLayoutVars>
      </dgm:prSet>
      <dgm:spPr/>
    </dgm:pt>
    <dgm:pt modelId="{106EC2FF-0A0F-458F-8E23-D23384C12448}" type="pres">
      <dgm:prSet presAssocID="{D57FA083-2BBD-43D5-8C03-7AE779A29C3D}" presName="sibTrans" presStyleCnt="0"/>
      <dgm:spPr/>
    </dgm:pt>
    <dgm:pt modelId="{2B0F4839-E9BF-4C03-8B61-D88C007EC219}" type="pres">
      <dgm:prSet presAssocID="{06F75A53-1ACA-40E4-88FE-74282032BB82}" presName="compNode" presStyleCnt="0"/>
      <dgm:spPr/>
    </dgm:pt>
    <dgm:pt modelId="{D42F02AD-69E1-4C98-9B48-4A68262B3B79}" type="pres">
      <dgm:prSet presAssocID="{06F75A53-1ACA-40E4-88FE-74282032BB82}" presName="bgRect" presStyleLbl="bgShp" presStyleIdx="2" presStyleCnt="3"/>
      <dgm:spPr/>
    </dgm:pt>
    <dgm:pt modelId="{4C0EC68A-A490-4F0B-8B70-6CCA7082946D}" type="pres">
      <dgm:prSet presAssocID="{06F75A53-1ACA-40E4-88FE-74282032BB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exiuni"/>
        </a:ext>
      </dgm:extLst>
    </dgm:pt>
    <dgm:pt modelId="{858C5523-9403-480B-B525-828F023323C0}" type="pres">
      <dgm:prSet presAssocID="{06F75A53-1ACA-40E4-88FE-74282032BB82}" presName="spaceRect" presStyleCnt="0"/>
      <dgm:spPr/>
    </dgm:pt>
    <dgm:pt modelId="{F8E1B6F4-A541-4E2E-B751-593DA40A1D44}" type="pres">
      <dgm:prSet presAssocID="{06F75A53-1ACA-40E4-88FE-74282032BB82}" presName="parTx" presStyleLbl="revTx" presStyleIdx="2" presStyleCnt="3">
        <dgm:presLayoutVars>
          <dgm:chMax val="0"/>
          <dgm:chPref val="0"/>
        </dgm:presLayoutVars>
      </dgm:prSet>
      <dgm:spPr/>
    </dgm:pt>
  </dgm:ptLst>
  <dgm:cxnLst>
    <dgm:cxn modelId="{AF801023-1789-4775-A6DA-A0F47CEFA3F9}" srcId="{101F9392-B730-45AE-8B1E-3196477D3416}" destId="{51859409-34D7-4AA3-B5B7-950AF407C472}" srcOrd="0" destOrd="0" parTransId="{AA345EDE-C78F-4088-B341-A7776B41E913}" sibTransId="{2EE50BE4-CCF7-45CE-82A9-F9139A3EC480}"/>
    <dgm:cxn modelId="{A5AF9635-05CD-4122-BC44-D70D9D162CB7}" srcId="{101F9392-B730-45AE-8B1E-3196477D3416}" destId="{144A04B3-7BAC-443E-8D5A-4F2138FEB12F}" srcOrd="1" destOrd="0" parTransId="{3D435F0D-FB15-4E13-BC20-B58B2D7D6D03}" sibTransId="{D57FA083-2BBD-43D5-8C03-7AE779A29C3D}"/>
    <dgm:cxn modelId="{F26BCA4A-8A6E-4DA2-9884-01F53251A369}" type="presOf" srcId="{51859409-34D7-4AA3-B5B7-950AF407C472}" destId="{674F9D65-51C8-4867-857E-447201055999}" srcOrd="0" destOrd="0" presId="urn:microsoft.com/office/officeart/2018/2/layout/IconVerticalSolidList"/>
    <dgm:cxn modelId="{B160578E-A443-40C7-93B6-A83930A8F259}" type="presOf" srcId="{101F9392-B730-45AE-8B1E-3196477D3416}" destId="{0D79AE24-3FEB-4EDF-8AA3-0D207791F7CE}" srcOrd="0" destOrd="0" presId="urn:microsoft.com/office/officeart/2018/2/layout/IconVerticalSolidList"/>
    <dgm:cxn modelId="{7BD0188F-29AF-46D9-9CB9-7C6F8CC44949}" srcId="{101F9392-B730-45AE-8B1E-3196477D3416}" destId="{06F75A53-1ACA-40E4-88FE-74282032BB82}" srcOrd="2" destOrd="0" parTransId="{7DD8F1CF-1997-40C8-881F-CE5BE5B812C3}" sibTransId="{B0B45269-8D80-4715-AC68-68EAEB085ECA}"/>
    <dgm:cxn modelId="{E11592BB-5478-49F8-BEEE-6A2F336B27F7}" type="presOf" srcId="{144A04B3-7BAC-443E-8D5A-4F2138FEB12F}" destId="{6176BFDC-F128-4C25-A0C2-0FC3BCA28182}" srcOrd="0" destOrd="0" presId="urn:microsoft.com/office/officeart/2018/2/layout/IconVerticalSolidList"/>
    <dgm:cxn modelId="{7C3111D3-B01A-4322-8865-725A1E381888}" type="presOf" srcId="{06F75A53-1ACA-40E4-88FE-74282032BB82}" destId="{F8E1B6F4-A541-4E2E-B751-593DA40A1D44}" srcOrd="0" destOrd="0" presId="urn:microsoft.com/office/officeart/2018/2/layout/IconVerticalSolidList"/>
    <dgm:cxn modelId="{637FE6AF-6FDA-4FB5-B7CE-B5262A4DD1D5}" type="presParOf" srcId="{0D79AE24-3FEB-4EDF-8AA3-0D207791F7CE}" destId="{B4752B5D-27E5-43E2-9381-434F8A5FAC27}" srcOrd="0" destOrd="0" presId="urn:microsoft.com/office/officeart/2018/2/layout/IconVerticalSolidList"/>
    <dgm:cxn modelId="{07CD40F3-484F-4471-8A75-1B3FAADCAC26}" type="presParOf" srcId="{B4752B5D-27E5-43E2-9381-434F8A5FAC27}" destId="{CC98773F-561C-4C69-A6A2-CA8746F2CF05}" srcOrd="0" destOrd="0" presId="urn:microsoft.com/office/officeart/2018/2/layout/IconVerticalSolidList"/>
    <dgm:cxn modelId="{29505735-80E4-4D10-A29E-C3C46E9B4FE4}" type="presParOf" srcId="{B4752B5D-27E5-43E2-9381-434F8A5FAC27}" destId="{58FD3702-4E94-4975-8A90-B23A43C5722C}" srcOrd="1" destOrd="0" presId="urn:microsoft.com/office/officeart/2018/2/layout/IconVerticalSolidList"/>
    <dgm:cxn modelId="{8C1BDB85-F18D-4DB1-9A65-4F9B91412025}" type="presParOf" srcId="{B4752B5D-27E5-43E2-9381-434F8A5FAC27}" destId="{064F5BD2-7A25-4EEB-8374-BDC64F142E9C}" srcOrd="2" destOrd="0" presId="urn:microsoft.com/office/officeart/2018/2/layout/IconVerticalSolidList"/>
    <dgm:cxn modelId="{E117FF8C-1F83-4001-AE5F-5AD20F7DC34C}" type="presParOf" srcId="{B4752B5D-27E5-43E2-9381-434F8A5FAC27}" destId="{674F9D65-51C8-4867-857E-447201055999}" srcOrd="3" destOrd="0" presId="urn:microsoft.com/office/officeart/2018/2/layout/IconVerticalSolidList"/>
    <dgm:cxn modelId="{25B7ADE1-86DB-4995-9DAB-5ED7B43088E8}" type="presParOf" srcId="{0D79AE24-3FEB-4EDF-8AA3-0D207791F7CE}" destId="{9DED89A7-247C-4E36-ADDD-774EF36E46DE}" srcOrd="1" destOrd="0" presId="urn:microsoft.com/office/officeart/2018/2/layout/IconVerticalSolidList"/>
    <dgm:cxn modelId="{8F9D340F-1DF6-4381-A4FB-DEE8D5196931}" type="presParOf" srcId="{0D79AE24-3FEB-4EDF-8AA3-0D207791F7CE}" destId="{C21E5A98-BE61-4B79-B865-12CD7AB64E2D}" srcOrd="2" destOrd="0" presId="urn:microsoft.com/office/officeart/2018/2/layout/IconVerticalSolidList"/>
    <dgm:cxn modelId="{4703224C-0F20-4640-897B-F97AA4648CB5}" type="presParOf" srcId="{C21E5A98-BE61-4B79-B865-12CD7AB64E2D}" destId="{0B325840-9F9F-4D90-9917-7F1EB5C278C4}" srcOrd="0" destOrd="0" presId="urn:microsoft.com/office/officeart/2018/2/layout/IconVerticalSolidList"/>
    <dgm:cxn modelId="{2B749A3C-1CF1-4317-A6C8-123F30C273E8}" type="presParOf" srcId="{C21E5A98-BE61-4B79-B865-12CD7AB64E2D}" destId="{95DD7236-36D7-4E67-98B7-34D094A56A76}" srcOrd="1" destOrd="0" presId="urn:microsoft.com/office/officeart/2018/2/layout/IconVerticalSolidList"/>
    <dgm:cxn modelId="{E137F51D-DBB6-427D-8A1A-0C673CC32010}" type="presParOf" srcId="{C21E5A98-BE61-4B79-B865-12CD7AB64E2D}" destId="{8BCEE928-77BF-4015-BEAA-4391E8BDB103}" srcOrd="2" destOrd="0" presId="urn:microsoft.com/office/officeart/2018/2/layout/IconVerticalSolidList"/>
    <dgm:cxn modelId="{33765A77-90D8-40ED-8266-290A0D9F539D}" type="presParOf" srcId="{C21E5A98-BE61-4B79-B865-12CD7AB64E2D}" destId="{6176BFDC-F128-4C25-A0C2-0FC3BCA28182}" srcOrd="3" destOrd="0" presId="urn:microsoft.com/office/officeart/2018/2/layout/IconVerticalSolidList"/>
    <dgm:cxn modelId="{A0E671E1-B8D8-45AD-9CF8-2DF2F14EAC1A}" type="presParOf" srcId="{0D79AE24-3FEB-4EDF-8AA3-0D207791F7CE}" destId="{106EC2FF-0A0F-458F-8E23-D23384C12448}" srcOrd="3" destOrd="0" presId="urn:microsoft.com/office/officeart/2018/2/layout/IconVerticalSolidList"/>
    <dgm:cxn modelId="{3DB0FD88-9396-45C5-B2D4-11D1F0EC0831}" type="presParOf" srcId="{0D79AE24-3FEB-4EDF-8AA3-0D207791F7CE}" destId="{2B0F4839-E9BF-4C03-8B61-D88C007EC219}" srcOrd="4" destOrd="0" presId="urn:microsoft.com/office/officeart/2018/2/layout/IconVerticalSolidList"/>
    <dgm:cxn modelId="{491C87AF-2706-4436-86DA-57A7913043AA}" type="presParOf" srcId="{2B0F4839-E9BF-4C03-8B61-D88C007EC219}" destId="{D42F02AD-69E1-4C98-9B48-4A68262B3B79}" srcOrd="0" destOrd="0" presId="urn:microsoft.com/office/officeart/2018/2/layout/IconVerticalSolidList"/>
    <dgm:cxn modelId="{F43592CD-4D5B-4B35-A163-63B541E703DC}" type="presParOf" srcId="{2B0F4839-E9BF-4C03-8B61-D88C007EC219}" destId="{4C0EC68A-A490-4F0B-8B70-6CCA7082946D}" srcOrd="1" destOrd="0" presId="urn:microsoft.com/office/officeart/2018/2/layout/IconVerticalSolidList"/>
    <dgm:cxn modelId="{521C6B9D-90BF-4BD4-8485-1B2F487A01C5}" type="presParOf" srcId="{2B0F4839-E9BF-4C03-8B61-D88C007EC219}" destId="{858C5523-9403-480B-B525-828F023323C0}" srcOrd="2" destOrd="0" presId="urn:microsoft.com/office/officeart/2018/2/layout/IconVerticalSolidList"/>
    <dgm:cxn modelId="{CD0A1E9A-8BDA-4C2B-9F70-2619D85635AD}" type="presParOf" srcId="{2B0F4839-E9BF-4C03-8B61-D88C007EC219}" destId="{F8E1B6F4-A541-4E2E-B751-593DA40A1D4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8773F-561C-4C69-A6A2-CA8746F2CF05}">
      <dsp:nvSpPr>
        <dsp:cNvPr id="0" name=""/>
        <dsp:cNvSpPr/>
      </dsp:nvSpPr>
      <dsp:spPr>
        <a:xfrm>
          <a:off x="0" y="502"/>
          <a:ext cx="4791075" cy="1175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D3702-4E94-4975-8A90-B23A43C5722C}">
      <dsp:nvSpPr>
        <dsp:cNvPr id="0" name=""/>
        <dsp:cNvSpPr/>
      </dsp:nvSpPr>
      <dsp:spPr>
        <a:xfrm>
          <a:off x="355549" y="264960"/>
          <a:ext cx="646453" cy="64645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4F9D65-51C8-4867-857E-447201055999}">
      <dsp:nvSpPr>
        <dsp:cNvPr id="0" name=""/>
        <dsp:cNvSpPr/>
      </dsp:nvSpPr>
      <dsp:spPr>
        <a:xfrm>
          <a:off x="1357552" y="502"/>
          <a:ext cx="3433522"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066800">
            <a:lnSpc>
              <a:spcPct val="100000"/>
            </a:lnSpc>
            <a:spcBef>
              <a:spcPct val="0"/>
            </a:spcBef>
            <a:spcAft>
              <a:spcPct val="35000"/>
            </a:spcAft>
            <a:buNone/>
          </a:pPr>
          <a:r>
            <a:rPr lang="en-US" sz="2400" kern="1200" noProof="0" dirty="0"/>
            <a:t>Send it now</a:t>
          </a:r>
          <a:endParaRPr lang="ro-RO" sz="2400" kern="1200" noProof="0" dirty="0"/>
        </a:p>
      </dsp:txBody>
      <dsp:txXfrm>
        <a:off x="1357552" y="502"/>
        <a:ext cx="3433522" cy="1175370"/>
      </dsp:txXfrm>
    </dsp:sp>
    <dsp:sp modelId="{0B325840-9F9F-4D90-9917-7F1EB5C278C4}">
      <dsp:nvSpPr>
        <dsp:cNvPr id="0" name=""/>
        <dsp:cNvSpPr/>
      </dsp:nvSpPr>
      <dsp:spPr>
        <a:xfrm>
          <a:off x="0" y="1469714"/>
          <a:ext cx="4791075" cy="1175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D7236-36D7-4E67-98B7-34D094A56A76}">
      <dsp:nvSpPr>
        <dsp:cNvPr id="0" name=""/>
        <dsp:cNvSpPr/>
      </dsp:nvSpPr>
      <dsp:spPr>
        <a:xfrm>
          <a:off x="355549" y="1734173"/>
          <a:ext cx="646453" cy="646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76BFDC-F128-4C25-A0C2-0FC3BCA28182}">
      <dsp:nvSpPr>
        <dsp:cNvPr id="0" name=""/>
        <dsp:cNvSpPr/>
      </dsp:nvSpPr>
      <dsp:spPr>
        <a:xfrm>
          <a:off x="1357552" y="1469714"/>
          <a:ext cx="3433522"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066800">
            <a:lnSpc>
              <a:spcPct val="100000"/>
            </a:lnSpc>
            <a:spcBef>
              <a:spcPct val="0"/>
            </a:spcBef>
            <a:spcAft>
              <a:spcPct val="35000"/>
            </a:spcAft>
            <a:buNone/>
          </a:pPr>
          <a:r>
            <a:rPr lang="en-US" sz="2400" kern="1200" noProof="0" dirty="0"/>
            <a:t>It takes 2-3 minutes</a:t>
          </a:r>
          <a:endParaRPr lang="ro-RO" sz="2400" kern="1200" noProof="0" dirty="0"/>
        </a:p>
      </dsp:txBody>
      <dsp:txXfrm>
        <a:off x="1357552" y="1469714"/>
        <a:ext cx="3433522" cy="1175370"/>
      </dsp:txXfrm>
    </dsp:sp>
    <dsp:sp modelId="{D42F02AD-69E1-4C98-9B48-4A68262B3B79}">
      <dsp:nvSpPr>
        <dsp:cNvPr id="0" name=""/>
        <dsp:cNvSpPr/>
      </dsp:nvSpPr>
      <dsp:spPr>
        <a:xfrm>
          <a:off x="0" y="2938927"/>
          <a:ext cx="4791075" cy="1175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EC68A-A490-4F0B-8B70-6CCA7082946D}">
      <dsp:nvSpPr>
        <dsp:cNvPr id="0" name=""/>
        <dsp:cNvSpPr/>
      </dsp:nvSpPr>
      <dsp:spPr>
        <a:xfrm>
          <a:off x="355549" y="3203385"/>
          <a:ext cx="646453" cy="646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E1B6F4-A541-4E2E-B751-593DA40A1D44}">
      <dsp:nvSpPr>
        <dsp:cNvPr id="0" name=""/>
        <dsp:cNvSpPr/>
      </dsp:nvSpPr>
      <dsp:spPr>
        <a:xfrm>
          <a:off x="1357552" y="2938927"/>
          <a:ext cx="3433522"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066800">
            <a:lnSpc>
              <a:spcPct val="100000"/>
            </a:lnSpc>
            <a:spcBef>
              <a:spcPct val="0"/>
            </a:spcBef>
            <a:spcAft>
              <a:spcPct val="35000"/>
            </a:spcAft>
            <a:buNone/>
          </a:pPr>
          <a:r>
            <a:rPr lang="en-US" sz="2400" kern="1200" dirty="0"/>
            <a:t>Anonymous feedback - for trainer and </a:t>
          </a:r>
          <a:r>
            <a:rPr lang="en-US" sz="2400" kern="1200" dirty="0" err="1"/>
            <a:t>AgileHub</a:t>
          </a:r>
          <a:endParaRPr lang="ro-RO" sz="2400" kern="1200" noProof="0" dirty="0"/>
        </a:p>
      </dsp:txBody>
      <dsp:txXfrm>
        <a:off x="1357552" y="2938927"/>
        <a:ext cx="3433522" cy="1175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BB54-7CC5-41F6-A6BF-B902813C99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0AB79F-04E5-49CB-A398-FADD1591D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A5CF60-37CA-40B9-B2A4-3DF12B3785F1}"/>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7D996C26-6AA3-470A-B8F8-2744F6BC8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0DD0E-B5FE-4378-B3DD-D770BD9A329A}"/>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333699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F052-40CD-4614-92F2-68F4AC79D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8826CF-F66A-4F5F-A1A4-5EA823E14B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7DA51-6241-4A60-BCF0-C8FF367E7F1C}"/>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9A61152F-608D-43E4-AC9E-D25BD0A73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03EF4-0D0F-444B-8240-B654FEAE6F7C}"/>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03010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8E407-8E25-46FF-AE3C-332E0C5CB2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CB9ABF-817A-41E6-B2C1-2BE3A65C0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91B73-8696-490B-BBE9-6CEC1CCADDA9}"/>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38AE121C-F6D7-4885-972E-54C920C30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2E7DD-1ECF-4B06-8DC0-64453C42AA9D}"/>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148060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246E-F15E-482A-B11A-7BB889619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21190E-CA28-4EE1-A21D-C27FDB4EBA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09A58-A3A8-4871-837A-B800C867291C}"/>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77008862-8AE5-4386-99B7-013513AD9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FC541-A104-4254-BC57-A0B5094A0457}"/>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52949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0F67-289A-4FED-8853-7B7F71F1B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DBEE0F-DDFB-4656-B40F-A6DE0BA50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53BC8-EC4E-4DF8-BC20-D9902B32965E}"/>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ACD7D4E5-3517-4884-A0C8-FED0B0EB6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61B7-A143-462E-B540-0223D46B3EC5}"/>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27917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4347-5007-433C-8316-16479F433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946DF-EB5A-4122-9B9A-37650B05D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9E6F19-4368-4001-9B61-18E55DEB50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A4AE5E-E1E0-42C0-8BDE-7D6E9375E85F}"/>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6" name="Footer Placeholder 5">
            <a:extLst>
              <a:ext uri="{FF2B5EF4-FFF2-40B4-BE49-F238E27FC236}">
                <a16:creationId xmlns:a16="http://schemas.microsoft.com/office/drawing/2014/main" id="{9960E13F-7828-4DC4-A547-3C48FF437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9C013-4E28-4DFA-B939-2B827128B9FA}"/>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64396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52FE-A3BD-4EEC-887F-C3A8067E52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C28651-5B82-44EF-8AC9-0A4AFE960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CAE72-EA49-4BF9-A7EB-6C21C67D40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C1046C-A9B3-4CBB-B66A-5972B11F6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F90E06-A714-4D27-9EE7-AAB1C807B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B8234F-69A5-494C-AAF4-79B9BBFD3E0F}"/>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8" name="Footer Placeholder 7">
            <a:extLst>
              <a:ext uri="{FF2B5EF4-FFF2-40B4-BE49-F238E27FC236}">
                <a16:creationId xmlns:a16="http://schemas.microsoft.com/office/drawing/2014/main" id="{E5B6D2D9-300D-4986-ACC1-A84E198568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C9EAB-82EA-456F-A54A-723FCD90CDF2}"/>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330522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F994-B83E-4B73-AB33-03E96D3B66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B7275F-45BB-4A52-A372-ECC9354D73FC}"/>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4" name="Footer Placeholder 3">
            <a:extLst>
              <a:ext uri="{FF2B5EF4-FFF2-40B4-BE49-F238E27FC236}">
                <a16:creationId xmlns:a16="http://schemas.microsoft.com/office/drawing/2014/main" id="{FACE0AB7-69A2-4901-A8AA-FF0074486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A81A98-4AEA-4CE7-B7B7-0D0B7819E07D}"/>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419245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C66F6-6A96-49AD-B9DC-308CBFF74492}"/>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3" name="Footer Placeholder 2">
            <a:extLst>
              <a:ext uri="{FF2B5EF4-FFF2-40B4-BE49-F238E27FC236}">
                <a16:creationId xmlns:a16="http://schemas.microsoft.com/office/drawing/2014/main" id="{8DEBE040-19AD-4A50-9BE2-6EB7785433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11CE76-011A-4883-A7EB-2CAFAFA2B304}"/>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16241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A7EE-99C8-42FF-8054-D1137202F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44F4D8-34F1-43F5-821B-FD1192E1C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F572E4-831D-416E-AEE5-8EDF5423C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79DEC-E837-437D-B8DA-4E915BB17491}"/>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6" name="Footer Placeholder 5">
            <a:extLst>
              <a:ext uri="{FF2B5EF4-FFF2-40B4-BE49-F238E27FC236}">
                <a16:creationId xmlns:a16="http://schemas.microsoft.com/office/drawing/2014/main" id="{DEFB26BF-7FCC-4661-A31E-7E8C963B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EDEB0-A1B7-47C8-9D71-4B07D90FE997}"/>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957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198A-9F61-422B-BACA-6D5D9ABE0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342D9F-68F5-493C-B411-17C90C8B2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298BB8-D79E-4107-A3F6-B1D1D384A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57EF5-55F9-4F21-95F1-41AFE08AD8B5}"/>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6" name="Footer Placeholder 5">
            <a:extLst>
              <a:ext uri="{FF2B5EF4-FFF2-40B4-BE49-F238E27FC236}">
                <a16:creationId xmlns:a16="http://schemas.microsoft.com/office/drawing/2014/main" id="{2E7DC3D4-A971-4447-83B7-3E6F44B41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8FA30-9F4C-45D9-9EF5-B870071E5F0D}"/>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93946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B9CC5-B47B-4D5D-AB13-6BEA5988D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B0E4E9-7C8A-4D84-80B9-EEE748A2F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8B129-998F-4F46-A134-93917A28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29E20FAD-E980-4385-9B6C-C7D1848D8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09586-3EB6-4359-9C7F-B88C6DD47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EDFF5-4711-467F-833C-7AA2A18FE8F8}" type="slidenum">
              <a:rPr lang="en-US" smtClean="0"/>
              <a:t>‹#›</a:t>
            </a:fld>
            <a:endParaRPr lang="en-US"/>
          </a:p>
        </p:txBody>
      </p:sp>
    </p:spTree>
    <p:extLst>
      <p:ext uri="{BB962C8B-B14F-4D97-AF65-F5344CB8AC3E}">
        <p14:creationId xmlns:p14="http://schemas.microsoft.com/office/powerpoint/2010/main" val="3330335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mobx.js.org/observable-state.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mobx.js.org/action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mobx.js.org/computed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mobx.js.org/reactions.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8.png"/><Relationship Id="rId4" Type="http://schemas.openxmlformats.org/officeDocument/2006/relationships/diagramData" Target="../diagrams/data1.xml"/><Relationship Id="rId9" Type="http://schemas.openxmlformats.org/officeDocument/2006/relationships/hyperlink" Target="http://bit.ly/peakit003-feedbac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www.menti.ro/" TargetMode="Externa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rive.google.com/file/d/1Wz_h1iBE0BdrpiySNRTTkSLr9BnlZcHV/view?usp=sharin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rive.google.com/file/d/1Wz_h1iBE0BdrpiySNRTTkSLr9BnlZcHV/view?usp=sharin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56FA-5BEC-44DA-83BE-F3B43A91383B}"/>
              </a:ext>
            </a:extLst>
          </p:cNvPr>
          <p:cNvSpPr>
            <a:spLocks noGrp="1"/>
          </p:cNvSpPr>
          <p:nvPr>
            <p:ph type="ctrTitle"/>
          </p:nvPr>
        </p:nvSpPr>
        <p:spPr>
          <a:xfrm>
            <a:off x="1524000" y="3271674"/>
            <a:ext cx="9144000" cy="2387600"/>
          </a:xfrm>
          <a:noFill/>
        </p:spPr>
        <p:txBody>
          <a:bodyPr>
            <a:normAutofit/>
          </a:bodyPr>
          <a:lstStyle/>
          <a:p>
            <a:r>
              <a:rPr lang="en-US" sz="8000" b="1" dirty="0">
                <a:solidFill>
                  <a:schemeClr val="bg1"/>
                </a:solidFill>
              </a:rPr>
              <a:t>React</a:t>
            </a:r>
            <a:r>
              <a:rPr lang="en-US" sz="8000" dirty="0">
                <a:solidFill>
                  <a:schemeClr val="bg1"/>
                </a:solidFill>
              </a:rPr>
              <a:t> + </a:t>
            </a:r>
            <a:r>
              <a:rPr lang="en-US" sz="8000" b="1" dirty="0" err="1">
                <a:solidFill>
                  <a:schemeClr val="bg1"/>
                </a:solidFill>
              </a:rPr>
              <a:t>MobX</a:t>
            </a:r>
            <a:br>
              <a:rPr lang="en-US" sz="8000" dirty="0">
                <a:solidFill>
                  <a:schemeClr val="bg1"/>
                </a:solidFill>
              </a:rPr>
            </a:br>
            <a:r>
              <a:rPr lang="en-US" sz="4000" dirty="0">
                <a:solidFill>
                  <a:schemeClr val="bg1"/>
                </a:solidFill>
              </a:rPr>
              <a:t>Morar </a:t>
            </a:r>
            <a:r>
              <a:rPr lang="en-US" sz="4000" dirty="0" err="1">
                <a:solidFill>
                  <a:schemeClr val="bg1"/>
                </a:solidFill>
              </a:rPr>
              <a:t>Ioan</a:t>
            </a:r>
            <a:r>
              <a:rPr lang="en-US" sz="4000" dirty="0">
                <a:solidFill>
                  <a:schemeClr val="bg1"/>
                </a:solidFill>
              </a:rPr>
              <a:t> Adrian</a:t>
            </a:r>
            <a:endParaRPr lang="en-US" sz="8000" dirty="0">
              <a:solidFill>
                <a:schemeClr val="bg1"/>
              </a:solidFill>
            </a:endParaRPr>
          </a:p>
        </p:txBody>
      </p:sp>
      <p:pic>
        <p:nvPicPr>
          <p:cNvPr id="5" name="Picture 4">
            <a:extLst>
              <a:ext uri="{FF2B5EF4-FFF2-40B4-BE49-F238E27FC236}">
                <a16:creationId xmlns:a16="http://schemas.microsoft.com/office/drawing/2014/main" id="{8D1C8E9E-2146-4576-995D-ED63E84B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832" y="1311111"/>
            <a:ext cx="2642647" cy="2642647"/>
          </a:xfrm>
          <a:prstGeom prst="rect">
            <a:avLst/>
          </a:prstGeom>
        </p:spPr>
      </p:pic>
      <p:pic>
        <p:nvPicPr>
          <p:cNvPr id="7" name="Picture 6">
            <a:extLst>
              <a:ext uri="{FF2B5EF4-FFF2-40B4-BE49-F238E27FC236}">
                <a16:creationId xmlns:a16="http://schemas.microsoft.com/office/drawing/2014/main" id="{4773CE08-24F8-47D3-B717-B49F91438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281" y="1356673"/>
            <a:ext cx="2597085" cy="2597085"/>
          </a:xfrm>
          <a:prstGeom prst="rect">
            <a:avLst/>
          </a:prstGeom>
        </p:spPr>
      </p:pic>
    </p:spTree>
    <p:extLst>
      <p:ext uri="{BB962C8B-B14F-4D97-AF65-F5344CB8AC3E}">
        <p14:creationId xmlns:p14="http://schemas.microsoft.com/office/powerpoint/2010/main" val="137003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err="1">
                <a:solidFill>
                  <a:srgbClr val="FFC000"/>
                </a:solidFill>
              </a:rPr>
              <a:t>Instalation</a:t>
            </a:r>
            <a:endParaRPr lang="en-US" sz="4800" dirty="0">
              <a:solidFill>
                <a:srgbClr val="FFC000"/>
              </a:solidFill>
            </a:endParaRP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2141537"/>
            <a:ext cx="10515600" cy="4351338"/>
          </a:xfrm>
        </p:spPr>
        <p:txBody>
          <a:bodyPr>
            <a:normAutofit/>
          </a:bodyPr>
          <a:lstStyle/>
          <a:p>
            <a:pPr marL="0" indent="0" algn="ctr">
              <a:buNone/>
            </a:pPr>
            <a:r>
              <a:rPr lang="en-US" dirty="0" err="1">
                <a:solidFill>
                  <a:schemeClr val="bg1"/>
                </a:solidFill>
              </a:rPr>
              <a:t>MobX</a:t>
            </a:r>
            <a:r>
              <a:rPr lang="en-US" dirty="0">
                <a:solidFill>
                  <a:schemeClr val="bg1"/>
                </a:solidFill>
              </a:rPr>
              <a:t> works in any ES5 environment, which includes browsers and NodeJS</a:t>
            </a:r>
          </a:p>
          <a:p>
            <a:pPr marL="0" indent="0" algn="ctr">
              <a:buNone/>
            </a:pPr>
            <a:endParaRPr lang="en-US" sz="4400" dirty="0">
              <a:solidFill>
                <a:schemeClr val="accent5">
                  <a:lumMod val="20000"/>
                  <a:lumOff val="80000"/>
                </a:schemeClr>
              </a:solidFill>
            </a:endParaRPr>
          </a:p>
          <a:p>
            <a:pPr marL="0" indent="0" algn="ctr">
              <a:buNone/>
            </a:pPr>
            <a:r>
              <a:rPr lang="en-US" sz="4400" dirty="0" err="1">
                <a:solidFill>
                  <a:schemeClr val="accent5">
                    <a:lumMod val="20000"/>
                    <a:lumOff val="80000"/>
                  </a:schemeClr>
                </a:solidFill>
              </a:rPr>
              <a:t>npm</a:t>
            </a:r>
            <a:r>
              <a:rPr lang="en-US" sz="4400" dirty="0">
                <a:solidFill>
                  <a:schemeClr val="accent5">
                    <a:lumMod val="20000"/>
                    <a:lumOff val="80000"/>
                  </a:schemeClr>
                </a:solidFill>
              </a:rPr>
              <a:t> install –save </a:t>
            </a:r>
            <a:r>
              <a:rPr lang="en-US" sz="4400" dirty="0" err="1">
                <a:solidFill>
                  <a:schemeClr val="accent5">
                    <a:lumMod val="20000"/>
                    <a:lumOff val="80000"/>
                  </a:schemeClr>
                </a:solidFill>
              </a:rPr>
              <a:t>mobx</a:t>
            </a:r>
            <a:r>
              <a:rPr lang="en-US" sz="4400" dirty="0">
                <a:solidFill>
                  <a:schemeClr val="accent5">
                    <a:lumMod val="20000"/>
                    <a:lumOff val="80000"/>
                  </a:schemeClr>
                </a:solidFill>
              </a:rPr>
              <a:t> </a:t>
            </a:r>
            <a:r>
              <a:rPr lang="en-US" sz="4400" dirty="0" err="1">
                <a:solidFill>
                  <a:schemeClr val="accent5">
                    <a:lumMod val="20000"/>
                    <a:lumOff val="80000"/>
                  </a:schemeClr>
                </a:solidFill>
              </a:rPr>
              <a:t>mobx</a:t>
            </a:r>
            <a:r>
              <a:rPr lang="en-US" sz="4400" dirty="0">
                <a:solidFill>
                  <a:schemeClr val="accent5">
                    <a:lumMod val="20000"/>
                    <a:lumOff val="80000"/>
                  </a:schemeClr>
                </a:solidFill>
              </a:rPr>
              <a:t>-react</a:t>
            </a:r>
          </a:p>
          <a:p>
            <a:pPr marL="0" indent="0" algn="ctr">
              <a:buNone/>
            </a:pPr>
            <a:endParaRPr lang="en-US" sz="5400" dirty="0">
              <a:solidFill>
                <a:schemeClr val="bg1"/>
              </a:solidFill>
            </a:endParaRPr>
          </a:p>
          <a:p>
            <a:pPr marL="0" indent="0" algn="ctr">
              <a:buNone/>
            </a:pPr>
            <a:endParaRPr lang="en-US" sz="5400" dirty="0">
              <a:solidFill>
                <a:schemeClr val="bg1"/>
              </a:solidFill>
            </a:endParaRP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Tree>
    <p:extLst>
      <p:ext uri="{BB962C8B-B14F-4D97-AF65-F5344CB8AC3E}">
        <p14:creationId xmlns:p14="http://schemas.microsoft.com/office/powerpoint/2010/main" val="159813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The core idea</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7" name="Picture 6">
            <a:extLst>
              <a:ext uri="{FF2B5EF4-FFF2-40B4-BE49-F238E27FC236}">
                <a16:creationId xmlns:a16="http://schemas.microsoft.com/office/drawing/2014/main" id="{8B79FB82-1EFD-45B2-9401-4B6E8EF203E5}"/>
              </a:ext>
            </a:extLst>
          </p:cNvPr>
          <p:cNvPicPr>
            <a:picLocks noChangeAspect="1"/>
          </p:cNvPicPr>
          <p:nvPr/>
        </p:nvPicPr>
        <p:blipFill>
          <a:blip r:embed="rId4"/>
          <a:stretch>
            <a:fillRect/>
          </a:stretch>
        </p:blipFill>
        <p:spPr>
          <a:xfrm>
            <a:off x="3077289" y="1789470"/>
            <a:ext cx="6037422" cy="4316008"/>
          </a:xfrm>
          <a:prstGeom prst="rect">
            <a:avLst/>
          </a:prstGeom>
        </p:spPr>
      </p:pic>
    </p:spTree>
    <p:extLst>
      <p:ext uri="{BB962C8B-B14F-4D97-AF65-F5344CB8AC3E}">
        <p14:creationId xmlns:p14="http://schemas.microsoft.com/office/powerpoint/2010/main" val="280717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STORE</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4401205"/>
          </a:xfrm>
          <a:prstGeom prst="rect">
            <a:avLst/>
          </a:prstGeom>
          <a:noFill/>
        </p:spPr>
        <p:txBody>
          <a:bodyPr wrap="square" rtlCol="0">
            <a:spAutoFit/>
          </a:bodyPr>
          <a:lstStyle/>
          <a:p>
            <a:r>
              <a:rPr lang="en-US" sz="2800" dirty="0">
                <a:solidFill>
                  <a:schemeClr val="bg1"/>
                </a:solidFill>
              </a:rPr>
              <a:t>The main responsibility of stores is to move </a:t>
            </a:r>
            <a:r>
              <a:rPr lang="en-US" sz="2800" i="1" dirty="0">
                <a:solidFill>
                  <a:schemeClr val="bg1"/>
                </a:solidFill>
              </a:rPr>
              <a:t>logic</a:t>
            </a:r>
            <a:r>
              <a:rPr lang="en-US" sz="2800" dirty="0">
                <a:solidFill>
                  <a:schemeClr val="bg1"/>
                </a:solidFill>
              </a:rPr>
              <a:t> and </a:t>
            </a:r>
            <a:r>
              <a:rPr lang="en-US" sz="2800" i="1" dirty="0">
                <a:solidFill>
                  <a:schemeClr val="bg1"/>
                </a:solidFill>
              </a:rPr>
              <a:t>state</a:t>
            </a:r>
            <a:r>
              <a:rPr lang="en-US" sz="2800" dirty="0">
                <a:solidFill>
                  <a:schemeClr val="bg1"/>
                </a:solidFill>
              </a:rPr>
              <a:t> out of your components into a standalone testable unit that can be used in both frontend and backend JavaScript.</a:t>
            </a:r>
          </a:p>
          <a:p>
            <a:endParaRPr lang="en-US" sz="2800" dirty="0">
              <a:solidFill>
                <a:schemeClr val="bg1"/>
              </a:solidFill>
            </a:endParaRPr>
          </a:p>
          <a:p>
            <a:r>
              <a:rPr lang="en-US" sz="2800" dirty="0">
                <a:solidFill>
                  <a:schemeClr val="bg1"/>
                </a:solidFill>
              </a:rPr>
              <a:t>Most applications benefit from having at least two stores: one for the </a:t>
            </a:r>
            <a:r>
              <a:rPr lang="en-US" sz="2800" i="1" dirty="0">
                <a:solidFill>
                  <a:schemeClr val="bg1"/>
                </a:solidFill>
              </a:rPr>
              <a:t>domain state (keep data, consume </a:t>
            </a:r>
            <a:r>
              <a:rPr lang="en-US" sz="2800" i="1" dirty="0" err="1">
                <a:solidFill>
                  <a:schemeClr val="bg1"/>
                </a:solidFill>
              </a:rPr>
              <a:t>api</a:t>
            </a:r>
            <a:r>
              <a:rPr lang="en-US" sz="2800" i="1" dirty="0">
                <a:solidFill>
                  <a:schemeClr val="bg1"/>
                </a:solidFill>
              </a:rPr>
              <a:t> </a:t>
            </a:r>
            <a:r>
              <a:rPr lang="en-US" sz="2800" i="1" dirty="0" err="1">
                <a:solidFill>
                  <a:schemeClr val="bg1"/>
                </a:solidFill>
              </a:rPr>
              <a:t>etc</a:t>
            </a:r>
            <a:r>
              <a:rPr lang="en-US" sz="2800" i="1" dirty="0">
                <a:solidFill>
                  <a:schemeClr val="bg1"/>
                </a:solidFill>
              </a:rPr>
              <a:t>)</a:t>
            </a:r>
            <a:r>
              <a:rPr lang="en-US" sz="2800" dirty="0">
                <a:solidFill>
                  <a:schemeClr val="bg1"/>
                </a:solidFill>
              </a:rPr>
              <a:t> and another one for the </a:t>
            </a:r>
            <a:r>
              <a:rPr lang="en-US" sz="2800" i="1" dirty="0">
                <a:solidFill>
                  <a:schemeClr val="bg1"/>
                </a:solidFill>
              </a:rPr>
              <a:t>UI state (keep data about the UI)</a:t>
            </a:r>
            <a:r>
              <a:rPr lang="en-US" sz="2800" dirty="0">
                <a:solidFill>
                  <a:schemeClr val="bg1"/>
                </a:solidFill>
              </a:rPr>
              <a:t>. The advantage of separating those two is you can reuse and test </a:t>
            </a:r>
            <a:r>
              <a:rPr lang="en-US" sz="2800" i="1" dirty="0">
                <a:solidFill>
                  <a:schemeClr val="bg1"/>
                </a:solidFill>
              </a:rPr>
              <a:t>domain state</a:t>
            </a:r>
            <a:r>
              <a:rPr lang="en-US" sz="2800" dirty="0">
                <a:solidFill>
                  <a:schemeClr val="bg1"/>
                </a:solidFill>
              </a:rPr>
              <a:t> universally, and you might very well reuse it in other applications.</a:t>
            </a:r>
          </a:p>
          <a:p>
            <a:endParaRPr lang="en-US" sz="2800" dirty="0">
              <a:solidFill>
                <a:schemeClr val="bg1"/>
              </a:solidFill>
            </a:endParaRPr>
          </a:p>
        </p:txBody>
      </p:sp>
    </p:spTree>
    <p:extLst>
      <p:ext uri="{BB962C8B-B14F-4D97-AF65-F5344CB8AC3E}">
        <p14:creationId xmlns:p14="http://schemas.microsoft.com/office/powerpoint/2010/main" val="4174276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STORE</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9" name="Picture 8">
            <a:extLst>
              <a:ext uri="{FF2B5EF4-FFF2-40B4-BE49-F238E27FC236}">
                <a16:creationId xmlns:a16="http://schemas.microsoft.com/office/drawing/2014/main" id="{8F7202CC-4E1C-45B4-BF1F-D91CD5770280}"/>
              </a:ext>
            </a:extLst>
          </p:cNvPr>
          <p:cNvPicPr>
            <a:picLocks noChangeAspect="1"/>
          </p:cNvPicPr>
          <p:nvPr/>
        </p:nvPicPr>
        <p:blipFill>
          <a:blip r:embed="rId4"/>
          <a:stretch>
            <a:fillRect/>
          </a:stretch>
        </p:blipFill>
        <p:spPr>
          <a:xfrm>
            <a:off x="3864938" y="1563421"/>
            <a:ext cx="4119565" cy="4847887"/>
          </a:xfrm>
          <a:prstGeom prst="rect">
            <a:avLst/>
          </a:prstGeom>
        </p:spPr>
      </p:pic>
    </p:spTree>
    <p:extLst>
      <p:ext uri="{BB962C8B-B14F-4D97-AF65-F5344CB8AC3E}">
        <p14:creationId xmlns:p14="http://schemas.microsoft.com/office/powerpoint/2010/main" val="395792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OBSERVABLE</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2246769"/>
          </a:xfrm>
          <a:prstGeom prst="rect">
            <a:avLst/>
          </a:prstGeom>
          <a:noFill/>
        </p:spPr>
        <p:txBody>
          <a:bodyPr wrap="square" rtlCol="0">
            <a:spAutoFit/>
          </a:bodyPr>
          <a:lstStyle/>
          <a:p>
            <a:r>
              <a:rPr lang="en-US" sz="2800" dirty="0">
                <a:solidFill>
                  <a:schemeClr val="bg1"/>
                </a:solidFill>
              </a:rPr>
              <a:t>Properties, entire objects, arrays, Maps and Sets can all be made observable. </a:t>
            </a:r>
          </a:p>
          <a:p>
            <a:endParaRPr lang="en-US" sz="2800" dirty="0">
              <a:solidFill>
                <a:schemeClr val="bg1"/>
              </a:solidFill>
            </a:endParaRPr>
          </a:p>
          <a:p>
            <a:r>
              <a:rPr lang="en-US" sz="2800" dirty="0">
                <a:solidFill>
                  <a:schemeClr val="bg1"/>
                </a:solidFill>
              </a:rPr>
              <a:t>The basics of making objects observable is specifying an annotation per property using “</a:t>
            </a:r>
            <a:r>
              <a:rPr lang="en-US" sz="2800" dirty="0" err="1">
                <a:solidFill>
                  <a:schemeClr val="bg1"/>
                </a:solidFill>
              </a:rPr>
              <a:t>makeObservable</a:t>
            </a:r>
            <a:r>
              <a:rPr lang="en-US" sz="2800" dirty="0">
                <a:solidFill>
                  <a:schemeClr val="bg1"/>
                </a:solidFill>
              </a:rPr>
              <a:t>”</a:t>
            </a:r>
          </a:p>
        </p:txBody>
      </p:sp>
      <p:sp>
        <p:nvSpPr>
          <p:cNvPr id="5" name="TextBox 4">
            <a:extLst>
              <a:ext uri="{FF2B5EF4-FFF2-40B4-BE49-F238E27FC236}">
                <a16:creationId xmlns:a16="http://schemas.microsoft.com/office/drawing/2014/main" id="{495C2583-D196-4C49-827C-93D5ADBB3AEC}"/>
              </a:ext>
            </a:extLst>
          </p:cNvPr>
          <p:cNvSpPr txBox="1"/>
          <p:nvPr/>
        </p:nvSpPr>
        <p:spPr>
          <a:xfrm>
            <a:off x="4703189" y="4982189"/>
            <a:ext cx="3563333" cy="461665"/>
          </a:xfrm>
          <a:prstGeom prst="rect">
            <a:avLst/>
          </a:prstGeom>
          <a:noFill/>
        </p:spPr>
        <p:txBody>
          <a:bodyPr wrap="square" rtlCol="0">
            <a:spAutoFit/>
          </a:bodyPr>
          <a:lstStyle/>
          <a:p>
            <a:r>
              <a:rPr lang="en-US" sz="2400" dirty="0">
                <a:solidFill>
                  <a:schemeClr val="bg1"/>
                </a:solidFill>
                <a:hlinkClick r:id="rId4"/>
              </a:rPr>
              <a:t>MORE DETAILS</a:t>
            </a:r>
            <a:endParaRPr lang="en-US" sz="2400" dirty="0">
              <a:solidFill>
                <a:schemeClr val="bg1"/>
              </a:solidFill>
            </a:endParaRPr>
          </a:p>
        </p:txBody>
      </p:sp>
      <p:pic>
        <p:nvPicPr>
          <p:cNvPr id="6" name="Picture 5">
            <a:extLst>
              <a:ext uri="{FF2B5EF4-FFF2-40B4-BE49-F238E27FC236}">
                <a16:creationId xmlns:a16="http://schemas.microsoft.com/office/drawing/2014/main" id="{287FAC42-779C-4C3E-904C-B52A3D23F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026" y="5287455"/>
            <a:ext cx="873289" cy="873289"/>
          </a:xfrm>
          <a:prstGeom prst="rect">
            <a:avLst/>
          </a:prstGeom>
        </p:spPr>
      </p:pic>
    </p:spTree>
    <p:extLst>
      <p:ext uri="{BB962C8B-B14F-4D97-AF65-F5344CB8AC3E}">
        <p14:creationId xmlns:p14="http://schemas.microsoft.com/office/powerpoint/2010/main" val="252283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ACTIONS</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2677656"/>
          </a:xfrm>
          <a:prstGeom prst="rect">
            <a:avLst/>
          </a:prstGeom>
          <a:noFill/>
        </p:spPr>
        <p:txBody>
          <a:bodyPr wrap="square" rtlCol="0">
            <a:spAutoFit/>
          </a:bodyPr>
          <a:lstStyle/>
          <a:p>
            <a:r>
              <a:rPr lang="en-US" sz="2800" dirty="0">
                <a:solidFill>
                  <a:schemeClr val="bg1"/>
                </a:solidFill>
              </a:rPr>
              <a:t>An action is any piece of code that modifies the state. In principle, actions always happen in response to an event. For example, a button was clicked, some input changed, a </a:t>
            </a:r>
            <a:r>
              <a:rPr lang="en-US" sz="2800" dirty="0" err="1">
                <a:solidFill>
                  <a:schemeClr val="bg1"/>
                </a:solidFill>
              </a:rPr>
              <a:t>websocket</a:t>
            </a:r>
            <a:r>
              <a:rPr lang="en-US" sz="2800" dirty="0">
                <a:solidFill>
                  <a:schemeClr val="bg1"/>
                </a:solidFill>
              </a:rPr>
              <a:t> message arrived, etc.</a:t>
            </a:r>
          </a:p>
          <a:p>
            <a:endParaRPr lang="en-US" sz="2800" dirty="0">
              <a:solidFill>
                <a:schemeClr val="bg1"/>
              </a:solidFill>
            </a:endParaRPr>
          </a:p>
          <a:p>
            <a:r>
              <a:rPr lang="en-US" sz="2800" dirty="0" err="1">
                <a:solidFill>
                  <a:schemeClr val="bg1"/>
                </a:solidFill>
              </a:rPr>
              <a:t>MobX</a:t>
            </a:r>
            <a:r>
              <a:rPr lang="en-US" sz="2800" dirty="0">
                <a:solidFill>
                  <a:schemeClr val="bg1"/>
                </a:solidFill>
              </a:rPr>
              <a:t> requires that you declare your actions, although “</a:t>
            </a:r>
            <a:r>
              <a:rPr lang="en-US" sz="2800" dirty="0" err="1">
                <a:solidFill>
                  <a:schemeClr val="bg1"/>
                </a:solidFill>
              </a:rPr>
              <a:t>makeAutoObservable</a:t>
            </a:r>
            <a:r>
              <a:rPr lang="en-US" sz="2800" dirty="0">
                <a:solidFill>
                  <a:schemeClr val="bg1"/>
                </a:solidFill>
              </a:rPr>
              <a:t>” can automate much of this job. </a:t>
            </a:r>
          </a:p>
        </p:txBody>
      </p:sp>
      <p:sp>
        <p:nvSpPr>
          <p:cNvPr id="5" name="TextBox 4">
            <a:extLst>
              <a:ext uri="{FF2B5EF4-FFF2-40B4-BE49-F238E27FC236}">
                <a16:creationId xmlns:a16="http://schemas.microsoft.com/office/drawing/2014/main" id="{495C2583-D196-4C49-827C-93D5ADBB3AEC}"/>
              </a:ext>
            </a:extLst>
          </p:cNvPr>
          <p:cNvSpPr txBox="1"/>
          <p:nvPr/>
        </p:nvSpPr>
        <p:spPr>
          <a:xfrm>
            <a:off x="4703189" y="4982189"/>
            <a:ext cx="3563333" cy="461665"/>
          </a:xfrm>
          <a:prstGeom prst="rect">
            <a:avLst/>
          </a:prstGeom>
          <a:noFill/>
        </p:spPr>
        <p:txBody>
          <a:bodyPr wrap="square" rtlCol="0">
            <a:spAutoFit/>
          </a:bodyPr>
          <a:lstStyle/>
          <a:p>
            <a:r>
              <a:rPr lang="en-US" sz="2400" dirty="0">
                <a:solidFill>
                  <a:schemeClr val="bg1"/>
                </a:solidFill>
                <a:hlinkClick r:id="rId4"/>
              </a:rPr>
              <a:t>MORE DETAILS</a:t>
            </a:r>
            <a:endParaRPr lang="en-US" sz="2400" dirty="0">
              <a:solidFill>
                <a:schemeClr val="bg1"/>
              </a:solidFill>
            </a:endParaRPr>
          </a:p>
        </p:txBody>
      </p:sp>
      <p:pic>
        <p:nvPicPr>
          <p:cNvPr id="6" name="Picture 5">
            <a:extLst>
              <a:ext uri="{FF2B5EF4-FFF2-40B4-BE49-F238E27FC236}">
                <a16:creationId xmlns:a16="http://schemas.microsoft.com/office/drawing/2014/main" id="{287FAC42-779C-4C3E-904C-B52A3D23F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026" y="5287455"/>
            <a:ext cx="873289" cy="873289"/>
          </a:xfrm>
          <a:prstGeom prst="rect">
            <a:avLst/>
          </a:prstGeom>
        </p:spPr>
      </p:pic>
    </p:spTree>
    <p:extLst>
      <p:ext uri="{BB962C8B-B14F-4D97-AF65-F5344CB8AC3E}">
        <p14:creationId xmlns:p14="http://schemas.microsoft.com/office/powerpoint/2010/main" val="186264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COMPUTED</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2246769"/>
          </a:xfrm>
          <a:prstGeom prst="rect">
            <a:avLst/>
          </a:prstGeom>
          <a:noFill/>
        </p:spPr>
        <p:txBody>
          <a:bodyPr wrap="square" rtlCol="0">
            <a:spAutoFit/>
          </a:bodyPr>
          <a:lstStyle/>
          <a:p>
            <a:r>
              <a:rPr lang="en-US" sz="2800" dirty="0">
                <a:solidFill>
                  <a:schemeClr val="bg1"/>
                </a:solidFill>
              </a:rPr>
              <a:t>Computed values can be used to derive information from other observables.</a:t>
            </a:r>
          </a:p>
          <a:p>
            <a:endParaRPr lang="en-US" sz="2800" dirty="0">
              <a:solidFill>
                <a:schemeClr val="bg1"/>
              </a:solidFill>
            </a:endParaRPr>
          </a:p>
          <a:p>
            <a:r>
              <a:rPr lang="en-US" sz="2800" dirty="0">
                <a:solidFill>
                  <a:schemeClr val="bg1"/>
                </a:solidFill>
              </a:rPr>
              <a:t>They evaluate lazily, caching their output and only recomputing if one of the underlying observables has changed.</a:t>
            </a:r>
          </a:p>
        </p:txBody>
      </p:sp>
      <p:sp>
        <p:nvSpPr>
          <p:cNvPr id="5" name="TextBox 4">
            <a:extLst>
              <a:ext uri="{FF2B5EF4-FFF2-40B4-BE49-F238E27FC236}">
                <a16:creationId xmlns:a16="http://schemas.microsoft.com/office/drawing/2014/main" id="{495C2583-D196-4C49-827C-93D5ADBB3AEC}"/>
              </a:ext>
            </a:extLst>
          </p:cNvPr>
          <p:cNvSpPr txBox="1"/>
          <p:nvPr/>
        </p:nvSpPr>
        <p:spPr>
          <a:xfrm>
            <a:off x="4703189" y="4982189"/>
            <a:ext cx="3563333" cy="461665"/>
          </a:xfrm>
          <a:prstGeom prst="rect">
            <a:avLst/>
          </a:prstGeom>
          <a:noFill/>
        </p:spPr>
        <p:txBody>
          <a:bodyPr wrap="square" rtlCol="0">
            <a:spAutoFit/>
          </a:bodyPr>
          <a:lstStyle/>
          <a:p>
            <a:r>
              <a:rPr lang="en-US" sz="2400" dirty="0">
                <a:solidFill>
                  <a:schemeClr val="bg1"/>
                </a:solidFill>
                <a:hlinkClick r:id="rId4"/>
              </a:rPr>
              <a:t>MORE DETAILS</a:t>
            </a:r>
            <a:endParaRPr lang="en-US" sz="2400" dirty="0">
              <a:solidFill>
                <a:schemeClr val="bg1"/>
              </a:solidFill>
            </a:endParaRPr>
          </a:p>
        </p:txBody>
      </p:sp>
      <p:pic>
        <p:nvPicPr>
          <p:cNvPr id="6" name="Picture 5">
            <a:extLst>
              <a:ext uri="{FF2B5EF4-FFF2-40B4-BE49-F238E27FC236}">
                <a16:creationId xmlns:a16="http://schemas.microsoft.com/office/drawing/2014/main" id="{287FAC42-779C-4C3E-904C-B52A3D23F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026" y="5287455"/>
            <a:ext cx="873289" cy="873289"/>
          </a:xfrm>
          <a:prstGeom prst="rect">
            <a:avLst/>
          </a:prstGeom>
        </p:spPr>
      </p:pic>
    </p:spTree>
    <p:extLst>
      <p:ext uri="{BB962C8B-B14F-4D97-AF65-F5344CB8AC3E}">
        <p14:creationId xmlns:p14="http://schemas.microsoft.com/office/powerpoint/2010/main" val="1978751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autorun</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1815882"/>
          </a:xfrm>
          <a:prstGeom prst="rect">
            <a:avLst/>
          </a:prstGeom>
          <a:noFill/>
        </p:spPr>
        <p:txBody>
          <a:bodyPr wrap="square" rtlCol="0">
            <a:spAutoFit/>
          </a:bodyPr>
          <a:lstStyle/>
          <a:p>
            <a:r>
              <a:rPr lang="en-US" sz="2800" dirty="0">
                <a:solidFill>
                  <a:schemeClr val="bg1"/>
                </a:solidFill>
              </a:rPr>
              <a:t>The autorun function accepts one function that should run every time anything it observes changes. It also runs once when you create the autorun itself. It only responds to changes in observable state, things you have annotated observable or computed.</a:t>
            </a:r>
          </a:p>
        </p:txBody>
      </p:sp>
      <p:sp>
        <p:nvSpPr>
          <p:cNvPr id="5" name="TextBox 4">
            <a:extLst>
              <a:ext uri="{FF2B5EF4-FFF2-40B4-BE49-F238E27FC236}">
                <a16:creationId xmlns:a16="http://schemas.microsoft.com/office/drawing/2014/main" id="{495C2583-D196-4C49-827C-93D5ADBB3AEC}"/>
              </a:ext>
            </a:extLst>
          </p:cNvPr>
          <p:cNvSpPr txBox="1"/>
          <p:nvPr/>
        </p:nvSpPr>
        <p:spPr>
          <a:xfrm>
            <a:off x="4703189" y="4982189"/>
            <a:ext cx="3563333" cy="461665"/>
          </a:xfrm>
          <a:prstGeom prst="rect">
            <a:avLst/>
          </a:prstGeom>
          <a:noFill/>
        </p:spPr>
        <p:txBody>
          <a:bodyPr wrap="square" rtlCol="0">
            <a:spAutoFit/>
          </a:bodyPr>
          <a:lstStyle/>
          <a:p>
            <a:r>
              <a:rPr lang="en-US" sz="2400" dirty="0">
                <a:solidFill>
                  <a:schemeClr val="bg1"/>
                </a:solidFill>
                <a:hlinkClick r:id="rId4"/>
              </a:rPr>
              <a:t>MORE DETAILS</a:t>
            </a:r>
            <a:endParaRPr lang="en-US" sz="2400" dirty="0">
              <a:solidFill>
                <a:schemeClr val="bg1"/>
              </a:solidFill>
            </a:endParaRPr>
          </a:p>
        </p:txBody>
      </p:sp>
      <p:pic>
        <p:nvPicPr>
          <p:cNvPr id="6" name="Picture 5">
            <a:extLst>
              <a:ext uri="{FF2B5EF4-FFF2-40B4-BE49-F238E27FC236}">
                <a16:creationId xmlns:a16="http://schemas.microsoft.com/office/drawing/2014/main" id="{287FAC42-779C-4C3E-904C-B52A3D23F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026" y="5287455"/>
            <a:ext cx="873289" cy="873289"/>
          </a:xfrm>
          <a:prstGeom prst="rect">
            <a:avLst/>
          </a:prstGeom>
        </p:spPr>
      </p:pic>
    </p:spTree>
    <p:extLst>
      <p:ext uri="{BB962C8B-B14F-4D97-AF65-F5344CB8AC3E}">
        <p14:creationId xmlns:p14="http://schemas.microsoft.com/office/powerpoint/2010/main" val="2384702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a:xfrm>
            <a:off x="3531124" y="2353254"/>
            <a:ext cx="2564876" cy="2440446"/>
          </a:xfrm>
        </p:spPr>
        <p:txBody>
          <a:bodyPr>
            <a:noAutofit/>
          </a:bodyPr>
          <a:lstStyle/>
          <a:p>
            <a:pPr algn="ctr"/>
            <a:r>
              <a:rPr lang="en-US" sz="21500" dirty="0">
                <a:solidFill>
                  <a:srgbClr val="00B0F0"/>
                </a:solidFill>
              </a:rPr>
              <a:t>Q</a:t>
            </a:r>
            <a:endParaRPr lang="en-US" sz="21500" dirty="0">
              <a:solidFill>
                <a:srgbClr val="FFC000"/>
              </a:solidFill>
            </a:endParaRP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9" name="Title 1">
            <a:extLst>
              <a:ext uri="{FF2B5EF4-FFF2-40B4-BE49-F238E27FC236}">
                <a16:creationId xmlns:a16="http://schemas.microsoft.com/office/drawing/2014/main" id="{074900D4-FF91-4639-BC8B-5B793A0EC11E}"/>
              </a:ext>
            </a:extLst>
          </p:cNvPr>
          <p:cNvSpPr txBox="1">
            <a:spLocks/>
          </p:cNvSpPr>
          <p:nvPr/>
        </p:nvSpPr>
        <p:spPr>
          <a:xfrm>
            <a:off x="5759777" y="2513680"/>
            <a:ext cx="3446282" cy="287517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500" dirty="0">
                <a:solidFill>
                  <a:srgbClr val="FFC000"/>
                </a:solidFill>
              </a:rPr>
              <a:t>A</a:t>
            </a:r>
          </a:p>
        </p:txBody>
      </p:sp>
      <p:sp>
        <p:nvSpPr>
          <p:cNvPr id="4" name="TextBox 3">
            <a:extLst>
              <a:ext uri="{FF2B5EF4-FFF2-40B4-BE49-F238E27FC236}">
                <a16:creationId xmlns:a16="http://schemas.microsoft.com/office/drawing/2014/main" id="{D29FD8EA-8034-4D5C-82E7-6F5199097FD3}"/>
              </a:ext>
            </a:extLst>
          </p:cNvPr>
          <p:cNvSpPr txBox="1"/>
          <p:nvPr/>
        </p:nvSpPr>
        <p:spPr>
          <a:xfrm>
            <a:off x="5953143" y="3573477"/>
            <a:ext cx="604653" cy="830997"/>
          </a:xfrm>
          <a:prstGeom prst="rect">
            <a:avLst/>
          </a:prstGeom>
          <a:noFill/>
        </p:spPr>
        <p:txBody>
          <a:bodyPr wrap="none" rtlCol="0">
            <a:spAutoFit/>
          </a:bodyPr>
          <a:lstStyle/>
          <a:p>
            <a:r>
              <a:rPr lang="en-US" sz="4800" dirty="0">
                <a:solidFill>
                  <a:schemeClr val="bg1"/>
                </a:solidFill>
              </a:rPr>
              <a:t>&amp;</a:t>
            </a:r>
          </a:p>
        </p:txBody>
      </p:sp>
    </p:spTree>
    <p:extLst>
      <p:ext uri="{BB962C8B-B14F-4D97-AF65-F5344CB8AC3E}">
        <p14:creationId xmlns:p14="http://schemas.microsoft.com/office/powerpoint/2010/main" val="3035369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graphicFrame>
        <p:nvGraphicFramePr>
          <p:cNvPr id="11" name="Nomogramă 10">
            <a:extLst>
              <a:ext uri="{FF2B5EF4-FFF2-40B4-BE49-F238E27FC236}">
                <a16:creationId xmlns:a16="http://schemas.microsoft.com/office/drawing/2014/main" id="{F7EE28E8-DD0F-44B3-AF5A-902C97085236}"/>
              </a:ext>
            </a:extLst>
          </p:cNvPr>
          <p:cNvGraphicFramePr/>
          <p:nvPr>
            <p:extLst>
              <p:ext uri="{D42A27DB-BD31-4B8C-83A1-F6EECF244321}">
                <p14:modId xmlns:p14="http://schemas.microsoft.com/office/powerpoint/2010/main" val="3245671229"/>
              </p:ext>
            </p:extLst>
          </p:nvPr>
        </p:nvGraphicFramePr>
        <p:xfrm>
          <a:off x="5588402" y="1771835"/>
          <a:ext cx="4791075"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2" name="Group 11">
            <a:extLst>
              <a:ext uri="{FF2B5EF4-FFF2-40B4-BE49-F238E27FC236}">
                <a16:creationId xmlns:a16="http://schemas.microsoft.com/office/drawing/2014/main" id="{FE287701-7E76-4DE0-9017-520425DFCFCF}"/>
              </a:ext>
            </a:extLst>
          </p:cNvPr>
          <p:cNvGrpSpPr/>
          <p:nvPr/>
        </p:nvGrpSpPr>
        <p:grpSpPr>
          <a:xfrm>
            <a:off x="1180276" y="2106100"/>
            <a:ext cx="3336234" cy="3450338"/>
            <a:chOff x="1180276" y="2106100"/>
            <a:chExt cx="3336234" cy="3450338"/>
          </a:xfrm>
        </p:grpSpPr>
        <p:sp>
          <p:nvSpPr>
            <p:cNvPr id="13" name="CasetăText 13">
              <a:extLst>
                <a:ext uri="{FF2B5EF4-FFF2-40B4-BE49-F238E27FC236}">
                  <a16:creationId xmlns:a16="http://schemas.microsoft.com/office/drawing/2014/main" id="{1FF9EDC2-60E2-4CEC-BD5B-8246D0A8C975}"/>
                </a:ext>
              </a:extLst>
            </p:cNvPr>
            <p:cNvSpPr txBox="1"/>
            <p:nvPr/>
          </p:nvSpPr>
          <p:spPr>
            <a:xfrm>
              <a:off x="1180276" y="5187106"/>
              <a:ext cx="3336234" cy="369332"/>
            </a:xfrm>
            <a:prstGeom prst="rect">
              <a:avLst/>
            </a:prstGeom>
            <a:noFill/>
          </p:spPr>
          <p:txBody>
            <a:bodyPr wrap="none" rtlCol="0">
              <a:spAutoFit/>
            </a:bodyPr>
            <a:lstStyle/>
            <a:p>
              <a:r>
                <a:rPr lang="en-US" dirty="0">
                  <a:hlinkClick r:id="rId9"/>
                </a:rPr>
                <a:t>http://bit.ly/peak</a:t>
              </a:r>
              <a:r>
                <a:rPr lang="ro-RO" dirty="0">
                  <a:hlinkClick r:id="rId9"/>
                </a:rPr>
                <a:t>it003</a:t>
              </a:r>
              <a:r>
                <a:rPr lang="en-US" dirty="0">
                  <a:hlinkClick r:id="rId9"/>
                </a:rPr>
                <a:t>-feedback</a:t>
              </a:r>
              <a:r>
                <a:rPr lang="ro-RO" dirty="0"/>
                <a:t> </a:t>
              </a:r>
              <a:r>
                <a:rPr lang="en-US" dirty="0"/>
                <a:t> </a:t>
              </a:r>
            </a:p>
          </p:txBody>
        </p:sp>
        <p:pic>
          <p:nvPicPr>
            <p:cNvPr id="14" name="Picture 2">
              <a:extLst>
                <a:ext uri="{FF2B5EF4-FFF2-40B4-BE49-F238E27FC236}">
                  <a16:creationId xmlns:a16="http://schemas.microsoft.com/office/drawing/2014/main" id="{A19072D2-4F49-4F80-802C-86E5B4FB1B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7890" y="2106100"/>
              <a:ext cx="3081006" cy="3081006"/>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CD5EBA13-F73E-443C-9375-0C7928457263}"/>
              </a:ext>
            </a:extLst>
          </p:cNvPr>
          <p:cNvSpPr txBox="1"/>
          <p:nvPr/>
        </p:nvSpPr>
        <p:spPr>
          <a:xfrm>
            <a:off x="1792389" y="1459769"/>
            <a:ext cx="2130840" cy="646331"/>
          </a:xfrm>
          <a:prstGeom prst="rect">
            <a:avLst/>
          </a:prstGeom>
          <a:noFill/>
        </p:spPr>
        <p:txBody>
          <a:bodyPr wrap="none" rtlCol="0">
            <a:spAutoFit/>
          </a:bodyPr>
          <a:lstStyle/>
          <a:p>
            <a:r>
              <a:rPr lang="en-US" sz="3600" dirty="0">
                <a:solidFill>
                  <a:schemeClr val="bg1"/>
                </a:solidFill>
              </a:rPr>
              <a:t>FEEDBACK</a:t>
            </a:r>
          </a:p>
        </p:txBody>
      </p:sp>
    </p:spTree>
    <p:extLst>
      <p:ext uri="{BB962C8B-B14F-4D97-AF65-F5344CB8AC3E}">
        <p14:creationId xmlns:p14="http://schemas.microsoft.com/office/powerpoint/2010/main" val="400486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E85A39-47AB-4D15-9D74-2E36E2BDBF40}"/>
              </a:ext>
            </a:extLst>
          </p:cNvPr>
          <p:cNvSpPr>
            <a:spLocks noGrp="1"/>
          </p:cNvSpPr>
          <p:nvPr>
            <p:ph type="ctrTitle"/>
          </p:nvPr>
        </p:nvSpPr>
        <p:spPr/>
        <p:txBody>
          <a:bodyPr/>
          <a:lstStyle/>
          <a:p>
            <a:endParaRPr lang="en-US"/>
          </a:p>
        </p:txBody>
      </p:sp>
      <p:pic>
        <p:nvPicPr>
          <p:cNvPr id="8" name="Picture 7">
            <a:extLst>
              <a:ext uri="{FF2B5EF4-FFF2-40B4-BE49-F238E27FC236}">
                <a16:creationId xmlns:a16="http://schemas.microsoft.com/office/drawing/2014/main" id="{ECCF900F-84ED-496C-9E98-05AE5EDDA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498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4997BD3-921E-4203-8628-39FC31FE9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98741"/>
            <a:ext cx="12284015" cy="8189343"/>
          </a:xfrm>
          <a:prstGeom prst="rect">
            <a:avLst/>
          </a:prstGeom>
        </p:spPr>
      </p:pic>
      <p:pic>
        <p:nvPicPr>
          <p:cNvPr id="5" name="Picture 4">
            <a:extLst>
              <a:ext uri="{FF2B5EF4-FFF2-40B4-BE49-F238E27FC236}">
                <a16:creationId xmlns:a16="http://schemas.microsoft.com/office/drawing/2014/main" id="{8D1C8E9E-2146-4576-995D-ED63E84BB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7" name="Picture 6">
            <a:extLst>
              <a:ext uri="{FF2B5EF4-FFF2-40B4-BE49-F238E27FC236}">
                <a16:creationId xmlns:a16="http://schemas.microsoft.com/office/drawing/2014/main" id="{4773CE08-24F8-47D3-B717-B49F91438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11" name="Picture 10">
            <a:extLst>
              <a:ext uri="{FF2B5EF4-FFF2-40B4-BE49-F238E27FC236}">
                <a16:creationId xmlns:a16="http://schemas.microsoft.com/office/drawing/2014/main" id="{7B80EDFE-3A13-4D5F-9C68-E31630AB25D2}"/>
              </a:ext>
            </a:extLst>
          </p:cNvPr>
          <p:cNvPicPr>
            <a:picLocks noChangeAspect="1"/>
          </p:cNvPicPr>
          <p:nvPr/>
        </p:nvPicPr>
        <p:blipFill>
          <a:blip r:embed="rId5"/>
          <a:stretch>
            <a:fillRect/>
          </a:stretch>
        </p:blipFill>
        <p:spPr>
          <a:xfrm>
            <a:off x="8046729" y="1632839"/>
            <a:ext cx="3411253" cy="4240283"/>
          </a:xfrm>
          <a:prstGeom prst="rect">
            <a:avLst/>
          </a:prstGeom>
        </p:spPr>
      </p:pic>
      <p:sp>
        <p:nvSpPr>
          <p:cNvPr id="2" name="Title 1">
            <a:extLst>
              <a:ext uri="{FF2B5EF4-FFF2-40B4-BE49-F238E27FC236}">
                <a16:creationId xmlns:a16="http://schemas.microsoft.com/office/drawing/2014/main" id="{0BF556FA-5BEC-44DA-83BE-F3B43A91383B}"/>
              </a:ext>
            </a:extLst>
          </p:cNvPr>
          <p:cNvSpPr>
            <a:spLocks noGrp="1"/>
          </p:cNvSpPr>
          <p:nvPr>
            <p:ph type="ctrTitle"/>
          </p:nvPr>
        </p:nvSpPr>
        <p:spPr>
          <a:xfrm>
            <a:off x="1531185" y="174166"/>
            <a:ext cx="9144000" cy="941524"/>
          </a:xfrm>
          <a:noFill/>
        </p:spPr>
        <p:txBody>
          <a:bodyPr>
            <a:noAutofit/>
          </a:bodyPr>
          <a:lstStyle/>
          <a:p>
            <a:r>
              <a:rPr lang="en-US" sz="4800" dirty="0">
                <a:solidFill>
                  <a:schemeClr val="bg1"/>
                </a:solidFill>
              </a:rPr>
              <a:t>Who am I?</a:t>
            </a:r>
          </a:p>
        </p:txBody>
      </p:sp>
      <p:sp>
        <p:nvSpPr>
          <p:cNvPr id="12" name="TextBox 11">
            <a:extLst>
              <a:ext uri="{FF2B5EF4-FFF2-40B4-BE49-F238E27FC236}">
                <a16:creationId xmlns:a16="http://schemas.microsoft.com/office/drawing/2014/main" id="{BC82B3F3-D242-4602-BB31-0A3482E33480}"/>
              </a:ext>
            </a:extLst>
          </p:cNvPr>
          <p:cNvSpPr txBox="1"/>
          <p:nvPr/>
        </p:nvSpPr>
        <p:spPr>
          <a:xfrm>
            <a:off x="389547" y="1718138"/>
            <a:ext cx="7511450" cy="4154984"/>
          </a:xfrm>
          <a:prstGeom prst="rect">
            <a:avLst/>
          </a:prstGeom>
          <a:noFill/>
        </p:spPr>
        <p:txBody>
          <a:bodyPr wrap="square" rtlCol="0">
            <a:spAutoFit/>
          </a:bodyPr>
          <a:lstStyle/>
          <a:p>
            <a:r>
              <a:rPr lang="en-US" sz="2400" dirty="0">
                <a:solidFill>
                  <a:schemeClr val="bg1"/>
                </a:solidFill>
              </a:rPr>
              <a:t>                                                           I don't know exactly</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In 2010, I started working like freelancer in web and graphic design.</a:t>
            </a:r>
          </a:p>
          <a:p>
            <a:pPr marL="342900" indent="-342900">
              <a:buFont typeface="Arial" panose="020B0604020202020204" pitchFamily="34" charset="0"/>
              <a:buChar char="•"/>
            </a:pPr>
            <a:r>
              <a:rPr lang="en-US" sz="2400" dirty="0">
                <a:solidFill>
                  <a:schemeClr val="bg1"/>
                </a:solidFill>
              </a:rPr>
              <a:t>In 2014 I got a job like Full-Stack Developer (C#, .NET, </a:t>
            </a:r>
            <a:r>
              <a:rPr lang="en-US" sz="2400" dirty="0" err="1">
                <a:solidFill>
                  <a:schemeClr val="bg1"/>
                </a:solidFill>
              </a:rPr>
              <a:t>Javascript</a:t>
            </a:r>
            <a:r>
              <a:rPr lang="en-US" sz="2400" dirty="0">
                <a:solidFill>
                  <a:schemeClr val="bg1"/>
                </a:solidFill>
              </a:rPr>
              <a:t> </a:t>
            </a:r>
            <a:r>
              <a:rPr lang="en-US" sz="2400" dirty="0" err="1">
                <a:solidFill>
                  <a:schemeClr val="bg1"/>
                </a:solidFill>
              </a:rPr>
              <a:t>etc</a:t>
            </a:r>
            <a:r>
              <a:rPr lang="en-US" sz="2400" dirty="0">
                <a:solidFill>
                  <a:schemeClr val="bg1"/>
                </a:solidFill>
              </a:rPr>
              <a:t>)</a:t>
            </a:r>
          </a:p>
          <a:p>
            <a:pPr marL="342900" indent="-342900">
              <a:buFont typeface="Arial" panose="020B0604020202020204" pitchFamily="34" charset="0"/>
              <a:buChar char="•"/>
            </a:pPr>
            <a:r>
              <a:rPr lang="en-US" sz="2400" dirty="0">
                <a:solidFill>
                  <a:schemeClr val="bg1"/>
                </a:solidFill>
              </a:rPr>
              <a:t>Starting with 2016, I was focused more on the </a:t>
            </a:r>
            <a:r>
              <a:rPr lang="en-US" sz="2400" dirty="0" err="1">
                <a:solidFill>
                  <a:schemeClr val="bg1"/>
                </a:solidFill>
              </a:rPr>
              <a:t>FrontEnd</a:t>
            </a:r>
            <a:r>
              <a:rPr lang="en-US" sz="2400" dirty="0">
                <a:solidFill>
                  <a:schemeClr val="bg1"/>
                </a:solidFill>
              </a:rPr>
              <a:t> side. </a:t>
            </a:r>
          </a:p>
          <a:p>
            <a:pPr marL="342900" indent="-342900">
              <a:buFont typeface="Arial" panose="020B0604020202020204" pitchFamily="34" charset="0"/>
              <a:buChar char="•"/>
            </a:pPr>
            <a:r>
              <a:rPr lang="en-US" sz="2400" dirty="0">
                <a:solidFill>
                  <a:schemeClr val="bg1"/>
                </a:solidFill>
              </a:rPr>
              <a:t>Today I work like </a:t>
            </a:r>
            <a:r>
              <a:rPr lang="en-US" sz="2400" dirty="0" err="1">
                <a:solidFill>
                  <a:schemeClr val="bg1"/>
                </a:solidFill>
              </a:rPr>
              <a:t>FrondEnd</a:t>
            </a:r>
            <a:r>
              <a:rPr lang="en-US" sz="2400" dirty="0">
                <a:solidFill>
                  <a:schemeClr val="bg1"/>
                </a:solidFill>
              </a:rPr>
              <a:t> developer in an application where we have React + Redux, React + </a:t>
            </a:r>
            <a:r>
              <a:rPr lang="en-US" sz="2400" dirty="0" err="1">
                <a:solidFill>
                  <a:schemeClr val="bg1"/>
                </a:solidFill>
              </a:rPr>
              <a:t>ContextAPI</a:t>
            </a:r>
            <a:r>
              <a:rPr lang="en-US" sz="2400" dirty="0">
                <a:solidFill>
                  <a:schemeClr val="bg1"/>
                </a:solidFill>
              </a:rPr>
              <a:t>, React + </a:t>
            </a:r>
            <a:r>
              <a:rPr lang="en-US" sz="2400" dirty="0" err="1">
                <a:solidFill>
                  <a:schemeClr val="bg1"/>
                </a:solidFill>
              </a:rPr>
              <a:t>MobX</a:t>
            </a:r>
            <a:r>
              <a:rPr lang="en-US" sz="2400" dirty="0">
                <a:solidFill>
                  <a:schemeClr val="bg1"/>
                </a:solidFill>
              </a:rPr>
              <a:t> </a:t>
            </a:r>
          </a:p>
        </p:txBody>
      </p:sp>
      <p:pic>
        <p:nvPicPr>
          <p:cNvPr id="14" name="Picture 13">
            <a:extLst>
              <a:ext uri="{FF2B5EF4-FFF2-40B4-BE49-F238E27FC236}">
                <a16:creationId xmlns:a16="http://schemas.microsoft.com/office/drawing/2014/main" id="{5116A363-9F32-4987-ADDB-D08343683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7723" y="1571735"/>
            <a:ext cx="705389" cy="705389"/>
          </a:xfrm>
          <a:prstGeom prst="rect">
            <a:avLst/>
          </a:prstGeom>
        </p:spPr>
      </p:pic>
    </p:spTree>
    <p:extLst>
      <p:ext uri="{BB962C8B-B14F-4D97-AF65-F5344CB8AC3E}">
        <p14:creationId xmlns:p14="http://schemas.microsoft.com/office/powerpoint/2010/main" val="390006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56FA-5BEC-44DA-83BE-F3B43A91383B}"/>
              </a:ext>
            </a:extLst>
          </p:cNvPr>
          <p:cNvSpPr>
            <a:spLocks noGrp="1"/>
          </p:cNvSpPr>
          <p:nvPr>
            <p:ph type="ctrTitle"/>
          </p:nvPr>
        </p:nvSpPr>
        <p:spPr>
          <a:xfrm>
            <a:off x="1363745" y="188536"/>
            <a:ext cx="9144000" cy="2387600"/>
          </a:xfrm>
          <a:noFill/>
        </p:spPr>
        <p:txBody>
          <a:bodyPr>
            <a:noAutofit/>
          </a:bodyPr>
          <a:lstStyle/>
          <a:p>
            <a:r>
              <a:rPr lang="en-US" sz="4800" dirty="0">
                <a:solidFill>
                  <a:schemeClr val="bg1"/>
                </a:solidFill>
              </a:rPr>
              <a:t>Agenda:</a:t>
            </a:r>
            <a:br>
              <a:rPr lang="en-US" sz="4800" dirty="0">
                <a:solidFill>
                  <a:schemeClr val="bg1"/>
                </a:solidFill>
              </a:rPr>
            </a:br>
            <a:endParaRPr lang="en-US" sz="4800" dirty="0">
              <a:solidFill>
                <a:schemeClr val="bg1"/>
              </a:solidFill>
            </a:endParaRPr>
          </a:p>
        </p:txBody>
      </p:sp>
      <p:pic>
        <p:nvPicPr>
          <p:cNvPr id="5" name="Picture 4">
            <a:extLst>
              <a:ext uri="{FF2B5EF4-FFF2-40B4-BE49-F238E27FC236}">
                <a16:creationId xmlns:a16="http://schemas.microsoft.com/office/drawing/2014/main" id="{8D1C8E9E-2146-4576-995D-ED63E84B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7" name="Picture 6">
            <a:extLst>
              <a:ext uri="{FF2B5EF4-FFF2-40B4-BE49-F238E27FC236}">
                <a16:creationId xmlns:a16="http://schemas.microsoft.com/office/drawing/2014/main" id="{4773CE08-24F8-47D3-B717-B49F91438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73125EA2-C34B-4C21-9920-3BB56416214B}"/>
              </a:ext>
            </a:extLst>
          </p:cNvPr>
          <p:cNvSpPr txBox="1"/>
          <p:nvPr/>
        </p:nvSpPr>
        <p:spPr>
          <a:xfrm>
            <a:off x="2931735" y="2818614"/>
            <a:ext cx="768913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React app (using lifting state up concept)</a:t>
            </a:r>
          </a:p>
          <a:p>
            <a:pPr marL="285750" indent="-285750">
              <a:buFont typeface="Arial" panose="020B0604020202020204" pitchFamily="34" charset="0"/>
              <a:buChar char="•"/>
            </a:pPr>
            <a:r>
              <a:rPr lang="en-US" sz="2800" dirty="0">
                <a:solidFill>
                  <a:schemeClr val="bg1"/>
                </a:solidFill>
              </a:rPr>
              <a:t>installing and configuring the </a:t>
            </a:r>
            <a:r>
              <a:rPr lang="en-US" sz="2800" dirty="0" err="1">
                <a:solidFill>
                  <a:schemeClr val="bg1"/>
                </a:solidFill>
              </a:rPr>
              <a:t>MobX</a:t>
            </a: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migration of the app to use </a:t>
            </a:r>
            <a:r>
              <a:rPr lang="en-US" sz="2800" dirty="0" err="1">
                <a:solidFill>
                  <a:schemeClr val="bg1"/>
                </a:solidFill>
              </a:rPr>
              <a:t>MobX</a:t>
            </a: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Q&amp;A</a:t>
            </a:r>
          </a:p>
        </p:txBody>
      </p:sp>
    </p:spTree>
    <p:extLst>
      <p:ext uri="{BB962C8B-B14F-4D97-AF65-F5344CB8AC3E}">
        <p14:creationId xmlns:p14="http://schemas.microsoft.com/office/powerpoint/2010/main" val="366598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00B0F0"/>
                </a:solidFill>
              </a:rPr>
              <a:t>What do you expect from this course?</a:t>
            </a:r>
          </a:p>
        </p:txBody>
      </p:sp>
      <p:pic>
        <p:nvPicPr>
          <p:cNvPr id="6" name="Picture 5">
            <a:extLst>
              <a:ext uri="{FF2B5EF4-FFF2-40B4-BE49-F238E27FC236}">
                <a16:creationId xmlns:a16="http://schemas.microsoft.com/office/drawing/2014/main" id="{092F62E5-78D7-4E76-A43E-89A6D29D6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519910">
            <a:off x="5102064" y="3565198"/>
            <a:ext cx="557163" cy="557163"/>
          </a:xfrm>
          <a:prstGeom prst="rect">
            <a:avLst/>
          </a:prstGeom>
        </p:spPr>
      </p:pic>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13" name="Picture 12">
            <a:extLst>
              <a:ext uri="{FF2B5EF4-FFF2-40B4-BE49-F238E27FC236}">
                <a16:creationId xmlns:a16="http://schemas.microsoft.com/office/drawing/2014/main" id="{345AEBB0-6FEA-4B8D-B4A0-3E514E854D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6722" y="2282056"/>
            <a:ext cx="3519537" cy="3519537"/>
          </a:xfrm>
          <a:prstGeom prst="rect">
            <a:avLst/>
          </a:prstGeom>
        </p:spPr>
      </p:pic>
      <p:sp>
        <p:nvSpPr>
          <p:cNvPr id="14" name="TextBox 13">
            <a:extLst>
              <a:ext uri="{FF2B5EF4-FFF2-40B4-BE49-F238E27FC236}">
                <a16:creationId xmlns:a16="http://schemas.microsoft.com/office/drawing/2014/main" id="{E3D4EA28-37B0-4A66-99D5-9D48FBA3F06B}"/>
              </a:ext>
            </a:extLst>
          </p:cNvPr>
          <p:cNvSpPr txBox="1"/>
          <p:nvPr/>
        </p:nvSpPr>
        <p:spPr>
          <a:xfrm>
            <a:off x="1545812" y="3294570"/>
            <a:ext cx="4379725" cy="1569660"/>
          </a:xfrm>
          <a:prstGeom prst="rect">
            <a:avLst/>
          </a:prstGeom>
          <a:noFill/>
        </p:spPr>
        <p:txBody>
          <a:bodyPr wrap="none" rtlCol="0">
            <a:spAutoFit/>
          </a:bodyPr>
          <a:lstStyle/>
          <a:p>
            <a:r>
              <a:rPr lang="en-US" sz="4800" dirty="0">
                <a:solidFill>
                  <a:schemeClr val="bg1"/>
                </a:solidFill>
                <a:hlinkClick r:id="rId6">
                  <a:extLst>
                    <a:ext uri="{A12FA001-AC4F-418D-AE19-62706E023703}">
                      <ahyp:hlinkClr xmlns:ahyp="http://schemas.microsoft.com/office/drawing/2018/hyperlinkcolor" val="tx"/>
                    </a:ext>
                  </a:extLst>
                </a:hlinkClick>
              </a:rPr>
              <a:t>www.menti.ro</a:t>
            </a:r>
            <a:r>
              <a:rPr lang="en-US" sz="4800" dirty="0">
                <a:solidFill>
                  <a:schemeClr val="bg1"/>
                </a:solidFill>
              </a:rPr>
              <a:t> </a:t>
            </a:r>
          </a:p>
          <a:p>
            <a:r>
              <a:rPr lang="en-US" sz="4800" dirty="0">
                <a:solidFill>
                  <a:schemeClr val="bg1"/>
                </a:solidFill>
              </a:rPr>
              <a:t>Code: 87 20 86 6</a:t>
            </a:r>
          </a:p>
        </p:txBody>
      </p:sp>
    </p:spTree>
    <p:extLst>
      <p:ext uri="{BB962C8B-B14F-4D97-AF65-F5344CB8AC3E}">
        <p14:creationId xmlns:p14="http://schemas.microsoft.com/office/powerpoint/2010/main" val="99227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00B0F0"/>
                </a:solidFill>
              </a:rPr>
              <a:t>What React is?</a:t>
            </a: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2141537"/>
            <a:ext cx="10515600" cy="4351338"/>
          </a:xfrm>
        </p:spPr>
        <p:txBody>
          <a:bodyPr>
            <a:normAutofit/>
          </a:bodyPr>
          <a:lstStyle/>
          <a:p>
            <a:pPr marL="0" indent="0" algn="ctr">
              <a:buNone/>
            </a:pPr>
            <a:r>
              <a:rPr lang="en-US" sz="3200" dirty="0">
                <a:solidFill>
                  <a:schemeClr val="bg1"/>
                </a:solidFill>
              </a:rPr>
              <a:t>React is a declarative, efficient, and flexible JavaScript library for building user interfaces.</a:t>
            </a:r>
          </a:p>
          <a:p>
            <a:pPr marL="0" indent="0" algn="ctr">
              <a:buNone/>
            </a:pPr>
            <a:endParaRPr lang="en-US" sz="3200" dirty="0">
              <a:solidFill>
                <a:schemeClr val="bg1"/>
              </a:solidFill>
            </a:endParaRPr>
          </a:p>
          <a:p>
            <a:pPr marL="0" indent="0" algn="ctr">
              <a:buNone/>
            </a:pPr>
            <a:r>
              <a:rPr lang="en-US" sz="3200" dirty="0">
                <a:solidFill>
                  <a:schemeClr val="bg1"/>
                </a:solidFill>
              </a:rPr>
              <a:t>It lets you compose complex </a:t>
            </a:r>
            <a:r>
              <a:rPr lang="en-US" sz="3200" dirty="0" err="1">
                <a:solidFill>
                  <a:schemeClr val="bg1"/>
                </a:solidFill>
              </a:rPr>
              <a:t>Uis</a:t>
            </a:r>
            <a:r>
              <a:rPr lang="en-US" sz="3200" dirty="0">
                <a:solidFill>
                  <a:schemeClr val="bg1"/>
                </a:solidFill>
              </a:rPr>
              <a:t> from small and isolated pieces of code called “components”.</a:t>
            </a:r>
          </a:p>
        </p:txBody>
      </p:sp>
      <p:sp>
        <p:nvSpPr>
          <p:cNvPr id="4" name="TextBox 3">
            <a:extLst>
              <a:ext uri="{FF2B5EF4-FFF2-40B4-BE49-F238E27FC236}">
                <a16:creationId xmlns:a16="http://schemas.microsoft.com/office/drawing/2014/main" id="{D25B6812-8D1D-4404-B2A1-1E909DDFD35F}"/>
              </a:ext>
            </a:extLst>
          </p:cNvPr>
          <p:cNvSpPr txBox="1"/>
          <p:nvPr/>
        </p:nvSpPr>
        <p:spPr>
          <a:xfrm>
            <a:off x="4647414" y="5510089"/>
            <a:ext cx="2422689" cy="461665"/>
          </a:xfrm>
          <a:prstGeom prst="rect">
            <a:avLst/>
          </a:prstGeom>
          <a:noFill/>
        </p:spPr>
        <p:txBody>
          <a:bodyPr wrap="square" rtlCol="0">
            <a:spAutoFit/>
          </a:bodyPr>
          <a:lstStyle/>
          <a:p>
            <a:r>
              <a:rPr lang="en-US" sz="2400" dirty="0">
                <a:solidFill>
                  <a:schemeClr val="bg1"/>
                </a:solidFill>
                <a:hlinkClick r:id="rId2"/>
              </a:rPr>
              <a:t>More about React</a:t>
            </a:r>
            <a:endParaRPr lang="en-US" sz="2400" dirty="0">
              <a:solidFill>
                <a:schemeClr val="bg1"/>
              </a:solidFill>
            </a:endParaRPr>
          </a:p>
        </p:txBody>
      </p:sp>
      <p:pic>
        <p:nvPicPr>
          <p:cNvPr id="6" name="Picture 5">
            <a:extLst>
              <a:ext uri="{FF2B5EF4-FFF2-40B4-BE49-F238E27FC236}">
                <a16:creationId xmlns:a16="http://schemas.microsoft.com/office/drawing/2014/main" id="{092F62E5-78D7-4E76-A43E-89A6D29D6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824" y="5730515"/>
            <a:ext cx="873289" cy="873289"/>
          </a:xfrm>
          <a:prstGeom prst="rect">
            <a:avLst/>
          </a:prstGeom>
        </p:spPr>
      </p:pic>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Tree>
    <p:extLst>
      <p:ext uri="{BB962C8B-B14F-4D97-AF65-F5344CB8AC3E}">
        <p14:creationId xmlns:p14="http://schemas.microsoft.com/office/powerpoint/2010/main" val="415316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a:solidFill>
                  <a:srgbClr val="00B0F0"/>
                </a:solidFill>
              </a:rPr>
              <a:t>Installation </a:t>
            </a:r>
            <a:r>
              <a:rPr lang="en-US" sz="4800" dirty="0">
                <a:solidFill>
                  <a:srgbClr val="00B0F0"/>
                </a:solidFill>
              </a:rPr>
              <a:t>of the create-react-app</a:t>
            </a: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2141537"/>
            <a:ext cx="10515600" cy="4351338"/>
          </a:xfrm>
        </p:spPr>
        <p:txBody>
          <a:bodyPr>
            <a:normAutofit/>
          </a:bodyPr>
          <a:lstStyle/>
          <a:p>
            <a:r>
              <a:rPr lang="en-US" dirty="0" err="1">
                <a:solidFill>
                  <a:schemeClr val="bg1"/>
                </a:solidFill>
              </a:rPr>
              <a:t>npm</a:t>
            </a:r>
            <a:r>
              <a:rPr lang="en-US" dirty="0">
                <a:solidFill>
                  <a:schemeClr val="bg1"/>
                </a:solidFill>
              </a:rPr>
              <a:t> install create-react-app –g</a:t>
            </a:r>
          </a:p>
          <a:p>
            <a:r>
              <a:rPr lang="en-US" dirty="0">
                <a:solidFill>
                  <a:schemeClr val="bg1"/>
                </a:solidFill>
              </a:rPr>
              <a:t>create-react-app cars</a:t>
            </a:r>
          </a:p>
          <a:p>
            <a:r>
              <a:rPr lang="en-US" dirty="0" err="1">
                <a:solidFill>
                  <a:schemeClr val="bg1"/>
                </a:solidFill>
              </a:rPr>
              <a:t>npm</a:t>
            </a:r>
            <a:r>
              <a:rPr lang="en-US" dirty="0">
                <a:solidFill>
                  <a:schemeClr val="bg1"/>
                </a:solidFill>
              </a:rPr>
              <a:t> run eject</a:t>
            </a:r>
          </a:p>
          <a:p>
            <a:r>
              <a:rPr lang="en-US" dirty="0" err="1">
                <a:solidFill>
                  <a:schemeClr val="bg1"/>
                </a:solidFill>
              </a:rPr>
              <a:t>npm</a:t>
            </a:r>
            <a:r>
              <a:rPr lang="en-US" dirty="0">
                <a:solidFill>
                  <a:schemeClr val="bg1"/>
                </a:solidFill>
              </a:rPr>
              <a:t> install --save-dev @babel/plugin-proposal-class-properties</a:t>
            </a:r>
          </a:p>
        </p:txBody>
      </p:sp>
      <p:sp>
        <p:nvSpPr>
          <p:cNvPr id="4" name="TextBox 3">
            <a:extLst>
              <a:ext uri="{FF2B5EF4-FFF2-40B4-BE49-F238E27FC236}">
                <a16:creationId xmlns:a16="http://schemas.microsoft.com/office/drawing/2014/main" id="{D25B6812-8D1D-4404-B2A1-1E909DDFD35F}"/>
              </a:ext>
            </a:extLst>
          </p:cNvPr>
          <p:cNvSpPr txBox="1"/>
          <p:nvPr/>
        </p:nvSpPr>
        <p:spPr>
          <a:xfrm>
            <a:off x="4647414" y="5510089"/>
            <a:ext cx="6561056" cy="461665"/>
          </a:xfrm>
          <a:prstGeom prst="rect">
            <a:avLst/>
          </a:prstGeom>
          <a:noFill/>
        </p:spPr>
        <p:txBody>
          <a:bodyPr wrap="square" rtlCol="0">
            <a:spAutoFit/>
          </a:bodyPr>
          <a:lstStyle/>
          <a:p>
            <a:r>
              <a:rPr lang="en-US" sz="2400" dirty="0">
                <a:solidFill>
                  <a:schemeClr val="bg1"/>
                </a:solidFill>
                <a:hlinkClick r:id="rId2"/>
              </a:rPr>
              <a:t>More about React</a:t>
            </a:r>
            <a:endParaRPr lang="en-US" sz="2400" dirty="0">
              <a:solidFill>
                <a:schemeClr val="bg1"/>
              </a:solidFill>
            </a:endParaRPr>
          </a:p>
        </p:txBody>
      </p:sp>
      <p:pic>
        <p:nvPicPr>
          <p:cNvPr id="6" name="Picture 5">
            <a:extLst>
              <a:ext uri="{FF2B5EF4-FFF2-40B4-BE49-F238E27FC236}">
                <a16:creationId xmlns:a16="http://schemas.microsoft.com/office/drawing/2014/main" id="{092F62E5-78D7-4E76-A43E-89A6D29D6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824" y="5730515"/>
            <a:ext cx="873289" cy="873289"/>
          </a:xfrm>
          <a:prstGeom prst="rect">
            <a:avLst/>
          </a:prstGeom>
        </p:spPr>
      </p:pic>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Tree>
    <p:extLst>
      <p:ext uri="{BB962C8B-B14F-4D97-AF65-F5344CB8AC3E}">
        <p14:creationId xmlns:p14="http://schemas.microsoft.com/office/powerpoint/2010/main" val="309973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err="1">
                <a:solidFill>
                  <a:srgbClr val="00B0F0"/>
                </a:solidFill>
              </a:rPr>
              <a:t>Instalation</a:t>
            </a:r>
            <a:r>
              <a:rPr lang="en-US" sz="4800" dirty="0">
                <a:solidFill>
                  <a:srgbClr val="00B0F0"/>
                </a:solidFill>
              </a:rPr>
              <a:t> of the create-react-app</a:t>
            </a: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1881647"/>
            <a:ext cx="10515600" cy="4351338"/>
          </a:xfrm>
        </p:spPr>
        <p:txBody>
          <a:bodyPr>
            <a:normAutofit fontScale="85000" lnSpcReduction="20000"/>
          </a:bodyPr>
          <a:lstStyle/>
          <a:p>
            <a:r>
              <a:rPr lang="en-US" b="1" dirty="0">
                <a:solidFill>
                  <a:schemeClr val="bg1"/>
                </a:solidFill>
              </a:rPr>
              <a:t>Create “.</a:t>
            </a:r>
            <a:r>
              <a:rPr lang="en-US" b="1" dirty="0" err="1">
                <a:solidFill>
                  <a:schemeClr val="bg1"/>
                </a:solidFill>
              </a:rPr>
              <a:t>babelrc</a:t>
            </a:r>
            <a:r>
              <a:rPr lang="en-US" b="1" dirty="0">
                <a:solidFill>
                  <a:schemeClr val="bg1"/>
                </a:solidFill>
              </a:rPr>
              <a:t>” and add:</a:t>
            </a:r>
          </a:p>
          <a:p>
            <a:pPr marL="0" indent="0">
              <a:buNone/>
            </a:pP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"presets"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"react-app"</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"plugins"</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"@babel/plugin-proposal-class-properties"</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"loose"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Tree>
    <p:extLst>
      <p:ext uri="{BB962C8B-B14F-4D97-AF65-F5344CB8AC3E}">
        <p14:creationId xmlns:p14="http://schemas.microsoft.com/office/powerpoint/2010/main" val="212144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What </a:t>
            </a:r>
            <a:r>
              <a:rPr lang="en-US" sz="4800" dirty="0" err="1">
                <a:solidFill>
                  <a:srgbClr val="FFC000"/>
                </a:solidFill>
              </a:rPr>
              <a:t>MobX</a:t>
            </a:r>
            <a:r>
              <a:rPr lang="en-US" sz="4800" dirty="0">
                <a:solidFill>
                  <a:srgbClr val="FFC000"/>
                </a:solidFill>
              </a:rPr>
              <a:t> is?</a:t>
            </a: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2141537"/>
            <a:ext cx="10515600" cy="4351338"/>
          </a:xfrm>
        </p:spPr>
        <p:txBody>
          <a:bodyPr>
            <a:normAutofit/>
          </a:bodyPr>
          <a:lstStyle/>
          <a:p>
            <a:pPr marL="0" indent="0" algn="ctr">
              <a:buNone/>
            </a:pPr>
            <a:r>
              <a:rPr lang="en-US" dirty="0" err="1">
                <a:solidFill>
                  <a:schemeClr val="bg1"/>
                </a:solidFill>
              </a:rPr>
              <a:t>MobX</a:t>
            </a:r>
            <a:r>
              <a:rPr lang="en-US" dirty="0">
                <a:solidFill>
                  <a:schemeClr val="bg1"/>
                </a:solidFill>
              </a:rPr>
              <a:t> is a tested library that makes state management simple and scalable by transparently applying functional reactive programming.</a:t>
            </a:r>
            <a:endParaRPr lang="en-US" sz="5400" dirty="0">
              <a:solidFill>
                <a:schemeClr val="bg1"/>
              </a:solidFill>
            </a:endParaRP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7" name="Picture 6">
            <a:extLst>
              <a:ext uri="{FF2B5EF4-FFF2-40B4-BE49-F238E27FC236}">
                <a16:creationId xmlns:a16="http://schemas.microsoft.com/office/drawing/2014/main" id="{ABC77C47-6A98-4F40-B69E-D8A43301E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716" y="3775630"/>
            <a:ext cx="8986886" cy="1940854"/>
          </a:xfrm>
          <a:prstGeom prst="rect">
            <a:avLst/>
          </a:prstGeom>
        </p:spPr>
      </p:pic>
    </p:spTree>
    <p:extLst>
      <p:ext uri="{BB962C8B-B14F-4D97-AF65-F5344CB8AC3E}">
        <p14:creationId xmlns:p14="http://schemas.microsoft.com/office/powerpoint/2010/main" val="144438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614</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Consolas</vt:lpstr>
      <vt:lpstr>Office Theme</vt:lpstr>
      <vt:lpstr>React + MobX Morar Ioan Adrian</vt:lpstr>
      <vt:lpstr>PowerPoint Presentation</vt:lpstr>
      <vt:lpstr>Who am I?</vt:lpstr>
      <vt:lpstr>Agenda: </vt:lpstr>
      <vt:lpstr>What do you expect from this course?</vt:lpstr>
      <vt:lpstr>What React is?</vt:lpstr>
      <vt:lpstr>Installation of the create-react-app</vt:lpstr>
      <vt:lpstr>Instalation of the create-react-app</vt:lpstr>
      <vt:lpstr>What MobX is?</vt:lpstr>
      <vt:lpstr>Instalation</vt:lpstr>
      <vt:lpstr>The core idea</vt:lpstr>
      <vt:lpstr>STORE</vt:lpstr>
      <vt:lpstr>STORE</vt:lpstr>
      <vt:lpstr>OBSERVABLE</vt:lpstr>
      <vt:lpstr>ACTIONS</vt:lpstr>
      <vt:lpstr>COMPUTED</vt:lpstr>
      <vt:lpstr>autorun</vt:lpstr>
      <vt:lpstr>Q</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MobX Morar Ioan Adrian</dc:title>
  <dc:creator>Ionut Morar</dc:creator>
  <cp:lastModifiedBy>Ionut Morar</cp:lastModifiedBy>
  <cp:revision>21</cp:revision>
  <dcterms:created xsi:type="dcterms:W3CDTF">2020-10-17T12:01:32Z</dcterms:created>
  <dcterms:modified xsi:type="dcterms:W3CDTF">2020-10-17T18:36:44Z</dcterms:modified>
</cp:coreProperties>
</file>