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Montserrat"/>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Montserrat-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9bc607860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9bc607860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989bbdf78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989bbdf78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03a4e08f8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03a4e08f8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703a4e08f8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03a4e08f8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703a4e08f8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03a4e08f8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703a4e08f8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03a4e08f8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703a4e08f8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03a4e08f8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703a4e08f8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03a4e08f8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703a4e08f8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03a4e08f8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703a4e08f8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703a4e08f8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0a2674d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0a2674d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703a4e08f8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03a4e08f8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703a4e08f8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703a4e08f8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703a4e08f8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03a4e08f8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703a4e08f8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703a4e08f8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703a4e08f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03a4e08f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03a4e08f8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03a4e08f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703a4e08f8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03a4e08f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989bbdf78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989bbdf78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bc607860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bc607860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9bc607860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9bc607860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9bc607860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9bc607860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Amazon Web Services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Asia</a:t>
            </a:r>
            <a:endParaRPr/>
          </a:p>
        </p:txBody>
      </p:sp>
      <p:pic>
        <p:nvPicPr>
          <p:cNvPr id="187" name="Google Shape;187;p22"/>
          <p:cNvPicPr preferRelativeResize="0"/>
          <p:nvPr/>
        </p:nvPicPr>
        <p:blipFill>
          <a:blip r:embed="rId3">
            <a:alphaModFix/>
          </a:blip>
          <a:stretch>
            <a:fillRect/>
          </a:stretch>
        </p:blipFill>
        <p:spPr>
          <a:xfrm>
            <a:off x="2490825" y="806325"/>
            <a:ext cx="4162351" cy="4272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Magic Quadrant for Cloud Infrastructure as a Service, Worldwide (2020)</a:t>
            </a:r>
            <a:endParaRPr/>
          </a:p>
        </p:txBody>
      </p:sp>
      <p:pic>
        <p:nvPicPr>
          <p:cNvPr id="193" name="Google Shape;193;p23"/>
          <p:cNvPicPr preferRelativeResize="0"/>
          <p:nvPr/>
        </p:nvPicPr>
        <p:blipFill>
          <a:blip r:embed="rId3">
            <a:alphaModFix/>
          </a:blip>
          <a:stretch>
            <a:fillRect/>
          </a:stretch>
        </p:blipFill>
        <p:spPr>
          <a:xfrm>
            <a:off x="3060163" y="1307850"/>
            <a:ext cx="3513579" cy="3530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a:t>
            </a:r>
            <a:endParaRPr/>
          </a:p>
        </p:txBody>
      </p:sp>
      <p:pic>
        <p:nvPicPr>
          <p:cNvPr id="199" name="Google Shape;199;p24"/>
          <p:cNvPicPr preferRelativeResize="0"/>
          <p:nvPr/>
        </p:nvPicPr>
        <p:blipFill>
          <a:blip r:embed="rId3">
            <a:alphaModFix/>
          </a:blip>
          <a:stretch>
            <a:fillRect/>
          </a:stretch>
        </p:blipFill>
        <p:spPr>
          <a:xfrm>
            <a:off x="1297500" y="998000"/>
            <a:ext cx="7038899" cy="39607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a:t>
            </a:r>
            <a:endParaRPr/>
          </a:p>
        </p:txBody>
      </p:sp>
      <p:pic>
        <p:nvPicPr>
          <p:cNvPr id="205" name="Google Shape;205;p25"/>
          <p:cNvPicPr preferRelativeResize="0"/>
          <p:nvPr/>
        </p:nvPicPr>
        <p:blipFill>
          <a:blip r:embed="rId3">
            <a:alphaModFix/>
          </a:blip>
          <a:stretch>
            <a:fillRect/>
          </a:stretch>
        </p:blipFill>
        <p:spPr>
          <a:xfrm>
            <a:off x="1297500" y="998025"/>
            <a:ext cx="7038899" cy="396076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a:t>
            </a:r>
            <a:endParaRPr/>
          </a:p>
        </p:txBody>
      </p:sp>
      <p:pic>
        <p:nvPicPr>
          <p:cNvPr id="211" name="Google Shape;211;p26"/>
          <p:cNvPicPr preferRelativeResize="0"/>
          <p:nvPr/>
        </p:nvPicPr>
        <p:blipFill>
          <a:blip r:embed="rId3">
            <a:alphaModFix/>
          </a:blip>
          <a:stretch>
            <a:fillRect/>
          </a:stretch>
        </p:blipFill>
        <p:spPr>
          <a:xfrm>
            <a:off x="1297500" y="998000"/>
            <a:ext cx="7038899" cy="396076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a:t>
            </a:r>
            <a:endParaRPr/>
          </a:p>
        </p:txBody>
      </p:sp>
      <p:pic>
        <p:nvPicPr>
          <p:cNvPr id="217" name="Google Shape;217;p27"/>
          <p:cNvPicPr preferRelativeResize="0"/>
          <p:nvPr/>
        </p:nvPicPr>
        <p:blipFill>
          <a:blip r:embed="rId3">
            <a:alphaModFix/>
          </a:blip>
          <a:stretch>
            <a:fillRect/>
          </a:stretch>
        </p:blipFill>
        <p:spPr>
          <a:xfrm>
            <a:off x="1297500" y="998000"/>
            <a:ext cx="7038899" cy="39607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a:t>
            </a:r>
            <a:endParaRPr/>
          </a:p>
        </p:txBody>
      </p:sp>
      <p:pic>
        <p:nvPicPr>
          <p:cNvPr id="223" name="Google Shape;223;p28"/>
          <p:cNvPicPr preferRelativeResize="0"/>
          <p:nvPr/>
        </p:nvPicPr>
        <p:blipFill>
          <a:blip r:embed="rId3">
            <a:alphaModFix/>
          </a:blip>
          <a:stretch>
            <a:fillRect/>
          </a:stretch>
        </p:blipFill>
        <p:spPr>
          <a:xfrm>
            <a:off x="1297500" y="998000"/>
            <a:ext cx="7038899" cy="396076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a:t>
            </a:r>
            <a:endParaRPr/>
          </a:p>
        </p:txBody>
      </p:sp>
      <p:pic>
        <p:nvPicPr>
          <p:cNvPr id="229" name="Google Shape;229;p29"/>
          <p:cNvPicPr preferRelativeResize="0"/>
          <p:nvPr/>
        </p:nvPicPr>
        <p:blipFill>
          <a:blip r:embed="rId3">
            <a:alphaModFix/>
          </a:blip>
          <a:stretch>
            <a:fillRect/>
          </a:stretch>
        </p:blipFill>
        <p:spPr>
          <a:xfrm>
            <a:off x="1297500" y="998000"/>
            <a:ext cx="7038899" cy="396076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a:t>
            </a:r>
            <a:endParaRPr/>
          </a:p>
        </p:txBody>
      </p:sp>
      <p:pic>
        <p:nvPicPr>
          <p:cNvPr id="235" name="Google Shape;235;p30"/>
          <p:cNvPicPr preferRelativeResize="0"/>
          <p:nvPr/>
        </p:nvPicPr>
        <p:blipFill>
          <a:blip r:embed="rId3">
            <a:alphaModFix/>
          </a:blip>
          <a:stretch>
            <a:fillRect/>
          </a:stretch>
        </p:blipFill>
        <p:spPr>
          <a:xfrm>
            <a:off x="1297500" y="998000"/>
            <a:ext cx="7038899" cy="396076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a:t>
            </a:r>
            <a:endParaRPr/>
          </a:p>
        </p:txBody>
      </p:sp>
      <p:pic>
        <p:nvPicPr>
          <p:cNvPr id="241" name="Google Shape;241;p31"/>
          <p:cNvPicPr preferRelativeResize="0"/>
          <p:nvPr/>
        </p:nvPicPr>
        <p:blipFill>
          <a:blip r:embed="rId3">
            <a:alphaModFix/>
          </a:blip>
          <a:stretch>
            <a:fillRect/>
          </a:stretch>
        </p:blipFill>
        <p:spPr>
          <a:xfrm>
            <a:off x="1297500" y="998000"/>
            <a:ext cx="7038899" cy="396076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141" name="Google Shape;141;p14"/>
          <p:cNvSpPr txBox="1"/>
          <p:nvPr/>
        </p:nvSpPr>
        <p:spPr>
          <a:xfrm>
            <a:off x="1338600" y="2009300"/>
            <a:ext cx="6956700" cy="15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Publicly launched on March 19, 2006, AWS offered Simple Storage Service (S3) and Elastic Compute Cloud (EC2), with Simple Queue Service (SQS) following soon after. By 2009, S3 and EC2 were launched in Europe, the Elastic Block Store (EBS) was made public, and a powerful content delivery network (CDN), Amazon CloudFront, all became formal parts of AWS offering.</a:t>
            </a:r>
            <a:endParaRPr>
              <a:solidFill>
                <a:srgbClr val="FFFFFF"/>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a:t>
            </a:r>
            <a:endParaRPr/>
          </a:p>
        </p:txBody>
      </p:sp>
      <p:pic>
        <p:nvPicPr>
          <p:cNvPr id="247" name="Google Shape;247;p32"/>
          <p:cNvPicPr preferRelativeResize="0"/>
          <p:nvPr/>
        </p:nvPicPr>
        <p:blipFill>
          <a:blip r:embed="rId3">
            <a:alphaModFix/>
          </a:blip>
          <a:stretch>
            <a:fillRect/>
          </a:stretch>
        </p:blipFill>
        <p:spPr>
          <a:xfrm>
            <a:off x="1297500" y="998025"/>
            <a:ext cx="7038899" cy="396076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a:t>
            </a:r>
            <a:endParaRPr/>
          </a:p>
        </p:txBody>
      </p:sp>
      <p:pic>
        <p:nvPicPr>
          <p:cNvPr id="253" name="Google Shape;253;p33"/>
          <p:cNvPicPr preferRelativeResize="0"/>
          <p:nvPr/>
        </p:nvPicPr>
        <p:blipFill>
          <a:blip r:embed="rId3">
            <a:alphaModFix/>
          </a:blip>
          <a:stretch>
            <a:fillRect/>
          </a:stretch>
        </p:blipFill>
        <p:spPr>
          <a:xfrm>
            <a:off x="1297500" y="998000"/>
            <a:ext cx="7038899" cy="396076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a:t>
            </a:r>
            <a:endParaRPr/>
          </a:p>
        </p:txBody>
      </p:sp>
      <p:pic>
        <p:nvPicPr>
          <p:cNvPr id="259" name="Google Shape;259;p34"/>
          <p:cNvPicPr preferRelativeResize="0"/>
          <p:nvPr/>
        </p:nvPicPr>
        <p:blipFill>
          <a:blip r:embed="rId3">
            <a:alphaModFix/>
          </a:blip>
          <a:stretch>
            <a:fillRect/>
          </a:stretch>
        </p:blipFill>
        <p:spPr>
          <a:xfrm>
            <a:off x="1297500" y="998000"/>
            <a:ext cx="7038899" cy="396076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a:t>
            </a:r>
            <a:endParaRPr/>
          </a:p>
        </p:txBody>
      </p:sp>
      <p:pic>
        <p:nvPicPr>
          <p:cNvPr id="265" name="Google Shape;265;p35"/>
          <p:cNvPicPr preferRelativeResize="0"/>
          <p:nvPr/>
        </p:nvPicPr>
        <p:blipFill>
          <a:blip r:embed="rId3">
            <a:alphaModFix/>
          </a:blip>
          <a:stretch>
            <a:fillRect/>
          </a:stretch>
        </p:blipFill>
        <p:spPr>
          <a:xfrm>
            <a:off x="2229575" y="668375"/>
            <a:ext cx="5174750" cy="42420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15"/>
          <p:cNvPicPr preferRelativeResize="0"/>
          <p:nvPr/>
        </p:nvPicPr>
        <p:blipFill>
          <a:blip r:embed="rId3">
            <a:alphaModFix/>
          </a:blip>
          <a:stretch>
            <a:fillRect/>
          </a:stretch>
        </p:blipFill>
        <p:spPr>
          <a:xfrm>
            <a:off x="1531738" y="586850"/>
            <a:ext cx="7057426" cy="39698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16"/>
          <p:cNvPicPr preferRelativeResize="0"/>
          <p:nvPr/>
        </p:nvPicPr>
        <p:blipFill>
          <a:blip r:embed="rId3">
            <a:alphaModFix/>
          </a:blip>
          <a:stretch>
            <a:fillRect/>
          </a:stretch>
        </p:blipFill>
        <p:spPr>
          <a:xfrm>
            <a:off x="1531950" y="581025"/>
            <a:ext cx="7071700" cy="39778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Global Infrastructure Map</a:t>
            </a:r>
            <a:endParaRPr/>
          </a:p>
        </p:txBody>
      </p:sp>
      <p:pic>
        <p:nvPicPr>
          <p:cNvPr id="157" name="Google Shape;157;p17"/>
          <p:cNvPicPr preferRelativeResize="0"/>
          <p:nvPr/>
        </p:nvPicPr>
        <p:blipFill>
          <a:blip r:embed="rId3">
            <a:alphaModFix/>
          </a:blip>
          <a:stretch>
            <a:fillRect/>
          </a:stretch>
        </p:blipFill>
        <p:spPr>
          <a:xfrm>
            <a:off x="1334925" y="1112425"/>
            <a:ext cx="6474140" cy="3530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Summary</a:t>
            </a:r>
            <a:endParaRPr/>
          </a:p>
        </p:txBody>
      </p:sp>
      <p:sp>
        <p:nvSpPr>
          <p:cNvPr id="163" name="Google Shape;163;p18"/>
          <p:cNvSpPr txBox="1"/>
          <p:nvPr/>
        </p:nvSpPr>
        <p:spPr>
          <a:xfrm>
            <a:off x="1297500" y="1783650"/>
            <a:ext cx="3216900" cy="15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Regions - 24</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Availability Zones - 77</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Points of Presence - 216</a:t>
            </a:r>
            <a:endParaRPr>
              <a:solidFill>
                <a:srgbClr val="FFFF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North America</a:t>
            </a:r>
            <a:endParaRPr/>
          </a:p>
        </p:txBody>
      </p:sp>
      <p:pic>
        <p:nvPicPr>
          <p:cNvPr id="169" name="Google Shape;169;p19"/>
          <p:cNvPicPr preferRelativeResize="0"/>
          <p:nvPr/>
        </p:nvPicPr>
        <p:blipFill>
          <a:blip r:embed="rId3">
            <a:alphaModFix/>
          </a:blip>
          <a:stretch>
            <a:fillRect/>
          </a:stretch>
        </p:blipFill>
        <p:spPr>
          <a:xfrm>
            <a:off x="2525975" y="911550"/>
            <a:ext cx="4092051" cy="41407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South America</a:t>
            </a:r>
            <a:endParaRPr/>
          </a:p>
        </p:txBody>
      </p:sp>
      <p:pic>
        <p:nvPicPr>
          <p:cNvPr id="175" name="Google Shape;175;p20"/>
          <p:cNvPicPr preferRelativeResize="0"/>
          <p:nvPr/>
        </p:nvPicPr>
        <p:blipFill>
          <a:blip r:embed="rId3">
            <a:alphaModFix/>
          </a:blip>
          <a:stretch>
            <a:fillRect/>
          </a:stretch>
        </p:blipFill>
        <p:spPr>
          <a:xfrm>
            <a:off x="2666600" y="902525"/>
            <a:ext cx="3810800" cy="4156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Europe / Middle East / Africa</a:t>
            </a:r>
            <a:endParaRPr/>
          </a:p>
        </p:txBody>
      </p:sp>
      <p:pic>
        <p:nvPicPr>
          <p:cNvPr id="181" name="Google Shape;181;p21"/>
          <p:cNvPicPr preferRelativeResize="0"/>
          <p:nvPr/>
        </p:nvPicPr>
        <p:blipFill>
          <a:blip r:embed="rId3">
            <a:alphaModFix/>
          </a:blip>
          <a:stretch>
            <a:fillRect/>
          </a:stretch>
        </p:blipFill>
        <p:spPr>
          <a:xfrm>
            <a:off x="3114875" y="912600"/>
            <a:ext cx="2961125" cy="4141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