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2" r:id="rId5"/>
    <p:sldId id="260" r:id="rId6"/>
    <p:sldId id="263" r:id="rId7"/>
    <p:sldId id="264" r:id="rId8"/>
    <p:sldId id="268" r:id="rId9"/>
    <p:sldId id="266" r:id="rId10"/>
    <p:sldId id="267" r:id="rId11"/>
    <p:sldId id="265"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67568" autoAdjust="0"/>
  </p:normalViewPr>
  <p:slideViewPr>
    <p:cSldViewPr snapToGrid="0">
      <p:cViewPr varScale="1">
        <p:scale>
          <a:sx n="56" d="100"/>
          <a:sy n="56" d="100"/>
        </p:scale>
        <p:origin x="917" y="4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85" d="100"/>
          <a:sy n="85"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C5593-7AC8-4AC9-B52C-0428AC4CD398}"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92634-71A8-429A-9F21-87BF92137F21}" type="slidenum">
              <a:rPr lang="en-US" smtClean="0"/>
              <a:t>‹#›</a:t>
            </a:fld>
            <a:endParaRPr lang="en-US"/>
          </a:p>
        </p:txBody>
      </p:sp>
    </p:spTree>
    <p:extLst>
      <p:ext uri="{BB962C8B-B14F-4D97-AF65-F5344CB8AC3E}">
        <p14:creationId xmlns:p14="http://schemas.microsoft.com/office/powerpoint/2010/main" val="14087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MMORPGs" TargetMode="External"/><Relationship Id="rId3" Type="http://schemas.openxmlformats.org/officeDocument/2006/relationships/hyperlink" Target="https://en.wikipedia.org/wiki/Microsoft" TargetMode="External"/><Relationship Id="rId7" Type="http://schemas.openxmlformats.org/officeDocument/2006/relationships/hyperlink" Target="https://en.wikipedia.org/wiki/Clan_(computer_gamin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MMORPG" TargetMode="External"/><Relationship Id="rId5" Type="http://schemas.openxmlformats.org/officeDocument/2006/relationships/hyperlink" Target="https://en.wikipedia.org/wiki/Gamerscore" TargetMode="External"/><Relationship Id="rId4" Type="http://schemas.openxmlformats.org/officeDocument/2006/relationships/hyperlink" Target="https://en.wikipedia.org/wiki/Xbox_Liv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people to introduce</a:t>
            </a:r>
            <a:r>
              <a:rPr lang="en-US" baseline="0" dirty="0" smtClean="0"/>
              <a:t> themselves, where they are from, what they hope to </a:t>
            </a:r>
            <a:r>
              <a:rPr lang="en-US" baseline="0" dirty="0" smtClean="0"/>
              <a:t>accomplish. Afterwards, form alliances/teams</a:t>
            </a:r>
            <a:endParaRPr lang="en-US" dirty="0"/>
          </a:p>
        </p:txBody>
      </p:sp>
      <p:sp>
        <p:nvSpPr>
          <p:cNvPr id="4" name="Slide Number Placeholder 3"/>
          <p:cNvSpPr>
            <a:spLocks noGrp="1"/>
          </p:cNvSpPr>
          <p:nvPr>
            <p:ph type="sldNum" sz="quarter" idx="10"/>
          </p:nvPr>
        </p:nvSpPr>
        <p:spPr/>
        <p:txBody>
          <a:bodyPr/>
          <a:lstStyle/>
          <a:p>
            <a:fld id="{09892634-71A8-429A-9F21-87BF92137F21}" type="slidenum">
              <a:rPr lang="en-US" smtClean="0"/>
              <a:t>2</a:t>
            </a:fld>
            <a:endParaRPr lang="en-US"/>
          </a:p>
        </p:txBody>
      </p:sp>
    </p:spTree>
    <p:extLst>
      <p:ext uri="{BB962C8B-B14F-4D97-AF65-F5344CB8AC3E}">
        <p14:creationId xmlns:p14="http://schemas.microsoft.com/office/powerpoint/2010/main" val="711505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GAMIFICATION FOLLOW-UPS </a:t>
            </a:r>
            <a:r>
              <a:rPr lang="en-US" sz="1200" b="1" i="1" kern="1200" cap="all" dirty="0" smtClean="0">
                <a:solidFill>
                  <a:schemeClr val="tx1"/>
                </a:solidFill>
                <a:effectLst/>
                <a:latin typeface="+mn-lt"/>
                <a:ea typeface="+mn-ea"/>
                <a:cs typeface="+mn-cs"/>
              </a:rPr>
              <a:t>(5 MINUTES)</a:t>
            </a:r>
            <a:endParaRPr lang="en-US" sz="1200" b="1" i="0" kern="1200" cap="all"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Run and measure before and after games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Inspect and adapt game</a:t>
            </a:r>
          </a:p>
        </p:txBody>
      </p:sp>
      <p:sp>
        <p:nvSpPr>
          <p:cNvPr id="4" name="Slide Number Placeholder 3"/>
          <p:cNvSpPr>
            <a:spLocks noGrp="1"/>
          </p:cNvSpPr>
          <p:nvPr>
            <p:ph type="sldNum" sz="quarter" idx="10"/>
          </p:nvPr>
        </p:nvSpPr>
        <p:spPr/>
        <p:txBody>
          <a:bodyPr/>
          <a:lstStyle/>
          <a:p>
            <a:fld id="{09892634-71A8-429A-9F21-87BF92137F21}" type="slidenum">
              <a:rPr lang="en-US" smtClean="0"/>
              <a:t>12</a:t>
            </a:fld>
            <a:endParaRPr lang="en-US"/>
          </a:p>
        </p:txBody>
      </p:sp>
    </p:spTree>
    <p:extLst>
      <p:ext uri="{BB962C8B-B14F-4D97-AF65-F5344CB8AC3E}">
        <p14:creationId xmlns:p14="http://schemas.microsoft.com/office/powerpoint/2010/main" val="346425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GAMIFICATION PITFALLS </a:t>
            </a:r>
            <a:r>
              <a:rPr lang="en-US" sz="1200" b="1" i="1" kern="1200" cap="all" dirty="0" smtClean="0">
                <a:solidFill>
                  <a:schemeClr val="tx1"/>
                </a:solidFill>
                <a:effectLst/>
                <a:latin typeface="+mn-lt"/>
                <a:ea typeface="+mn-ea"/>
                <a:cs typeface="+mn-cs"/>
              </a:rPr>
              <a:t>(5 MINUTES)</a:t>
            </a:r>
            <a:endParaRPr lang="en-US" sz="1200" b="1" i="0" kern="1200" cap="all"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Game didn’t fit problem</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Too complicated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Players aren’t engaged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Management not supportive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892634-71A8-429A-9F21-87BF92137F21}" type="slidenum">
              <a:rPr lang="en-US" smtClean="0"/>
              <a:t>13</a:t>
            </a:fld>
            <a:endParaRPr lang="en-US"/>
          </a:p>
        </p:txBody>
      </p:sp>
    </p:spTree>
    <p:extLst>
      <p:ext uri="{BB962C8B-B14F-4D97-AF65-F5344CB8AC3E}">
        <p14:creationId xmlns:p14="http://schemas.microsoft.com/office/powerpoint/2010/main" val="330708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Questions?</a:t>
            </a:r>
          </a:p>
        </p:txBody>
      </p:sp>
      <p:sp>
        <p:nvSpPr>
          <p:cNvPr id="4" name="Slide Number Placeholder 3"/>
          <p:cNvSpPr>
            <a:spLocks noGrp="1"/>
          </p:cNvSpPr>
          <p:nvPr>
            <p:ph type="sldNum" sz="quarter" idx="10"/>
          </p:nvPr>
        </p:nvSpPr>
        <p:spPr/>
        <p:txBody>
          <a:bodyPr/>
          <a:lstStyle/>
          <a:p>
            <a:fld id="{09892634-71A8-429A-9F21-87BF92137F21}" type="slidenum">
              <a:rPr lang="en-US" smtClean="0"/>
              <a:t>14</a:t>
            </a:fld>
            <a:endParaRPr lang="en-US"/>
          </a:p>
        </p:txBody>
      </p:sp>
    </p:spTree>
    <p:extLst>
      <p:ext uri="{BB962C8B-B14F-4D97-AF65-F5344CB8AC3E}">
        <p14:creationId xmlns:p14="http://schemas.microsoft.com/office/powerpoint/2010/main" val="145150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Game qualities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(Game 1 – Write and Share – team members write down the game qualities as they are covered, then each takes a turn talking about what one quality means) (5 minutes)</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Voluntary participation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Way to receive feedback on play</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Goal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Set of rules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892634-71A8-429A-9F21-87BF92137F21}" type="slidenum">
              <a:rPr lang="en-US" smtClean="0"/>
              <a:t>4</a:t>
            </a:fld>
            <a:endParaRPr lang="en-US"/>
          </a:p>
        </p:txBody>
      </p:sp>
    </p:spTree>
    <p:extLst>
      <p:ext uri="{BB962C8B-B14F-4D97-AF65-F5344CB8AC3E}">
        <p14:creationId xmlns:p14="http://schemas.microsoft.com/office/powerpoint/2010/main" val="236086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Game types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(Game 2 – Say and Repeat – team members repeat each type 3 times as it is covered, then all together at the end) (5 minutes)</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Competitive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Cooperative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Finite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Infinite</a:t>
            </a:r>
          </a:p>
          <a:p>
            <a:endParaRPr lang="en-US" dirty="0"/>
          </a:p>
        </p:txBody>
      </p:sp>
      <p:sp>
        <p:nvSpPr>
          <p:cNvPr id="4" name="Slide Number Placeholder 3"/>
          <p:cNvSpPr>
            <a:spLocks noGrp="1"/>
          </p:cNvSpPr>
          <p:nvPr>
            <p:ph type="sldNum" sz="quarter" idx="10"/>
          </p:nvPr>
        </p:nvSpPr>
        <p:spPr/>
        <p:txBody>
          <a:bodyPr/>
          <a:lstStyle/>
          <a:p>
            <a:fld id="{09892634-71A8-429A-9F21-87BF92137F21}" type="slidenum">
              <a:rPr lang="en-US" smtClean="0"/>
              <a:t>5</a:t>
            </a:fld>
            <a:endParaRPr lang="en-US"/>
          </a:p>
        </p:txBody>
      </p:sp>
    </p:spTree>
    <p:extLst>
      <p:ext uri="{BB962C8B-B14F-4D97-AF65-F5344CB8AC3E}">
        <p14:creationId xmlns:p14="http://schemas.microsoft.com/office/powerpoint/2010/main" val="97855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Game types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(Game 2 – Say and Repeat – team members repeat each type 3 times as it is covered, then all together at the end) (5 minutes)</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Competitive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Cooperative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Finite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Infinite</a:t>
            </a:r>
          </a:p>
          <a:p>
            <a:endParaRPr lang="en-US" dirty="0"/>
          </a:p>
        </p:txBody>
      </p:sp>
      <p:sp>
        <p:nvSpPr>
          <p:cNvPr id="4" name="Slide Number Placeholder 3"/>
          <p:cNvSpPr>
            <a:spLocks noGrp="1"/>
          </p:cNvSpPr>
          <p:nvPr>
            <p:ph type="sldNum" sz="quarter" idx="10"/>
          </p:nvPr>
        </p:nvSpPr>
        <p:spPr/>
        <p:txBody>
          <a:bodyPr/>
          <a:lstStyle/>
          <a:p>
            <a:fld id="{09892634-71A8-429A-9F21-87BF92137F21}" type="slidenum">
              <a:rPr lang="en-US" smtClean="0"/>
              <a:t>6</a:t>
            </a:fld>
            <a:endParaRPr lang="en-US"/>
          </a:p>
        </p:txBody>
      </p:sp>
    </p:spTree>
    <p:extLst>
      <p:ext uri="{BB962C8B-B14F-4D97-AF65-F5344CB8AC3E}">
        <p14:creationId xmlns:p14="http://schemas.microsoft.com/office/powerpoint/2010/main" val="3910053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Game 3 – team members decide what problem their new game will solve and what behaviors they want their players to have afterwards) (10 minutes)</a:t>
            </a:r>
            <a:endParaRPr lang="en-US" dirty="0"/>
          </a:p>
        </p:txBody>
      </p:sp>
      <p:sp>
        <p:nvSpPr>
          <p:cNvPr id="4" name="Slide Number Placeholder 3"/>
          <p:cNvSpPr>
            <a:spLocks noGrp="1"/>
          </p:cNvSpPr>
          <p:nvPr>
            <p:ph type="sldNum" sz="quarter" idx="10"/>
          </p:nvPr>
        </p:nvSpPr>
        <p:spPr/>
        <p:txBody>
          <a:bodyPr/>
          <a:lstStyle/>
          <a:p>
            <a:fld id="{09892634-71A8-429A-9F21-87BF92137F21}" type="slidenum">
              <a:rPr lang="en-US" smtClean="0"/>
              <a:t>7</a:t>
            </a:fld>
            <a:endParaRPr lang="en-US"/>
          </a:p>
        </p:txBody>
      </p:sp>
    </p:spTree>
    <p:extLst>
      <p:ext uri="{BB962C8B-B14F-4D97-AF65-F5344CB8AC3E}">
        <p14:creationId xmlns:p14="http://schemas.microsoft.com/office/powerpoint/2010/main" val="191078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Player personalities</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892634-71A8-429A-9F21-87BF92137F21}" type="slidenum">
              <a:rPr lang="en-US" smtClean="0"/>
              <a:t>8</a:t>
            </a:fld>
            <a:endParaRPr lang="en-US"/>
          </a:p>
        </p:txBody>
      </p:sp>
    </p:spTree>
    <p:extLst>
      <p:ext uri="{BB962C8B-B14F-4D97-AF65-F5344CB8AC3E}">
        <p14:creationId xmlns:p14="http://schemas.microsoft.com/office/powerpoint/2010/main" val="204643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Player personalities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(Remind yourself that not all players are the same. Otherwise, you’ll have disastrous results.)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892634-71A8-429A-9F21-87BF92137F21}" type="slidenum">
              <a:rPr lang="en-US" smtClean="0"/>
              <a:t>9</a:t>
            </a:fld>
            <a:endParaRPr lang="en-US"/>
          </a:p>
        </p:txBody>
      </p:sp>
    </p:spTree>
    <p:extLst>
      <p:ext uri="{BB962C8B-B14F-4D97-AF65-F5344CB8AC3E}">
        <p14:creationId xmlns:p14="http://schemas.microsoft.com/office/powerpoint/2010/main" val="3736495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Player personalities</a:t>
            </a:r>
            <a:r>
              <a:rPr lang="en-US" sz="1200" b="0" i="1" kern="1200" dirty="0" smtClean="0">
                <a:solidFill>
                  <a:schemeClr val="tx1"/>
                </a:solidFill>
                <a:effectLst/>
                <a:latin typeface="+mn-lt"/>
                <a:ea typeface="+mn-ea"/>
                <a:cs typeface="+mn-cs"/>
              </a:rPr>
              <a:t>(Game 4 – Define your Game Personality – team members decide which game personality they are. At the end, each type will stand together.) Based on the Bartle taxonomy of player types for multiplayer games (10 minutes)</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Killer (Politician/"Den Mothers", </a:t>
            </a:r>
            <a:r>
              <a:rPr lang="en-US" sz="1200" b="1" i="0" kern="1200" dirty="0" err="1" smtClean="0">
                <a:solidFill>
                  <a:schemeClr val="tx1"/>
                </a:solidFill>
                <a:effectLst/>
                <a:latin typeface="+mn-lt"/>
                <a:ea typeface="+mn-ea"/>
                <a:cs typeface="+mn-cs"/>
              </a:rPr>
              <a:t>Griefer</a:t>
            </a:r>
            <a:r>
              <a:rPr lang="en-US" sz="1200" b="1" i="0" kern="1200" dirty="0" smtClean="0">
                <a:solidFill>
                  <a:schemeClr val="tx1"/>
                </a:solidFill>
                <a:effectLst/>
                <a:latin typeface="+mn-lt"/>
                <a:ea typeface="+mn-ea"/>
                <a:cs typeface="+mn-cs"/>
              </a:rPr>
              <a:t> (one who brings grief)</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Causing mayhem among computer-controlled people and things may be fun to the Killer, but nothing amounts to the joy of pitting one's skills against an actual player-controlled opponent. For most, the joy of being a Killer results from a friendly competitive spirit. They're in it for the sport, trying to read their opponent's moves and generally acting with honor. </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For others, it's more about power and the ability to hurt others or the thrill of the hunt. One such example is "</a:t>
            </a:r>
            <a:r>
              <a:rPr lang="en-US" sz="1200" b="0" i="0" kern="1200" dirty="0" err="1" smtClean="0">
                <a:solidFill>
                  <a:schemeClr val="tx1"/>
                </a:solidFill>
                <a:effectLst/>
                <a:latin typeface="+mn-lt"/>
                <a:ea typeface="+mn-ea"/>
                <a:cs typeface="+mn-cs"/>
              </a:rPr>
              <a:t>ganking</a:t>
            </a:r>
            <a:r>
              <a:rPr lang="en-US" sz="1200" b="0" i="0" kern="1200" dirty="0" smtClean="0">
                <a:solidFill>
                  <a:schemeClr val="tx1"/>
                </a:solidFill>
                <a:effectLst/>
                <a:latin typeface="+mn-lt"/>
                <a:ea typeface="+mn-ea"/>
                <a:cs typeface="+mn-cs"/>
              </a:rPr>
              <a:t>" or "owning", a process where the Killer takes their strong character to a place where inexperienced or weaker characters reside, and proceeds to kill them repeatedly. Once a killer finds a weaker character it becomes increasingly enjoyable to "Hunt" this character, stalking him through different zones. Repeatedly stalking and killing a weaker player adds a thrill of a certain type well described in the short story </a:t>
            </a:r>
            <a:r>
              <a:rPr lang="en-US" sz="1200" b="0" i="1" kern="1200" dirty="0" smtClean="0">
                <a:solidFill>
                  <a:schemeClr val="tx1"/>
                </a:solidFill>
                <a:effectLst/>
                <a:latin typeface="+mn-lt"/>
                <a:ea typeface="+mn-ea"/>
                <a:cs typeface="+mn-cs"/>
              </a:rPr>
              <a:t>The Most Dangerous Game</a:t>
            </a:r>
            <a:r>
              <a:rPr lang="en-US" sz="1200" b="0" i="0" kern="1200" dirty="0" smtClean="0">
                <a:solidFill>
                  <a:schemeClr val="tx1"/>
                </a:solidFill>
                <a:effectLst/>
                <a:latin typeface="+mn-lt"/>
                <a:ea typeface="+mn-ea"/>
                <a:cs typeface="+mn-cs"/>
              </a:rPr>
              <a:t>. Once stronger enemy players arrive to help, the Killer either waits patiently or stealthily sneaks somewhere else to repeat the process. These Killers love to have the notoriety of being someone that should be watched out for, or even better, someone to be "Killed on Sight".</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In other contexts, Killers are also active in the social and economic sides of a multiplayer game. Market control appeals strongly to Killers, many of whom have a natural talent for reading markets (likely an extension of their common aptitude for sizing up strengths and weaknesses, vital to their play style). Social Killers tend to be online community leaders—or trolls. Many make the mistake of thinking Killers are antisocial or without friends, but this isn't too often the case. Even the more hostile and aggressive Killers can inspire a sort of hero-worship by less-talented Killers or Achievers; and some Killers are nice people who simply thrive on competition. In either case, a bored Killer can be a threat to the community, as their natural drive to compete and sometimes (or frequently) abrasive attitude will push them to stir up trouble even when they don't really mean to.</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Achiever (Planner, Opportunist)</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One of the appeals of online gaming to the Achiever is that he or she has the opportunity to show off their skill and hold elite status to others. They value (or despise) the competition from other Achievers, and look to the Socializers to give them praise. As they achieve more, they are no longer easy targets of the Killers and may enjoy their new position on the food chain. These gamers also tend to like seeing their user names at the top of scoreboards and ladder systems. Many games cater to these players by offering special titles or exclusive mounts or other in-game items to those that place in the top of the competitive ladder. </a:t>
            </a:r>
            <a:r>
              <a:rPr lang="en-US" sz="1200" b="0" i="0" u="none" strike="noStrike" kern="1200" dirty="0" smtClean="0">
                <a:solidFill>
                  <a:schemeClr val="tx1"/>
                </a:solidFill>
                <a:effectLst/>
                <a:latin typeface="+mn-lt"/>
                <a:ea typeface="+mn-ea"/>
                <a:cs typeface="+mn-cs"/>
                <a:hlinkClick r:id="rId3" tooltip="Microsoft"/>
              </a:rPr>
              <a:t>Microsoft</a:t>
            </a:r>
            <a:r>
              <a:rPr lang="en-US" sz="1200" b="0" i="0" kern="1200" dirty="0" smtClean="0">
                <a:solidFill>
                  <a:schemeClr val="tx1"/>
                </a:solidFill>
                <a:effectLst/>
                <a:latin typeface="+mn-lt"/>
                <a:ea typeface="+mn-ea"/>
                <a:cs typeface="+mn-cs"/>
              </a:rPr>
              <a:t>'s </a:t>
            </a:r>
            <a:r>
              <a:rPr lang="en-US" sz="1200" b="0" i="0" u="none" strike="noStrike" kern="1200" dirty="0" smtClean="0">
                <a:solidFill>
                  <a:schemeClr val="tx1"/>
                </a:solidFill>
                <a:effectLst/>
                <a:latin typeface="+mn-lt"/>
                <a:ea typeface="+mn-ea"/>
                <a:cs typeface="+mn-cs"/>
                <a:hlinkClick r:id="rId4" tooltip="Xbox Live"/>
              </a:rPr>
              <a:t>Xbox Live</a:t>
            </a:r>
            <a:r>
              <a:rPr lang="en-US" sz="1200" b="0" i="0" kern="1200" dirty="0" smtClean="0">
                <a:solidFill>
                  <a:schemeClr val="tx1"/>
                </a:solidFill>
                <a:effectLst/>
                <a:latin typeface="+mn-lt"/>
                <a:ea typeface="+mn-ea"/>
                <a:cs typeface="+mn-cs"/>
              </a:rPr>
              <a:t> utilizes the </a:t>
            </a:r>
            <a:r>
              <a:rPr lang="en-US" sz="1200" b="0" i="0" u="none" strike="noStrike" kern="1200" dirty="0" smtClean="0">
                <a:solidFill>
                  <a:schemeClr val="tx1"/>
                </a:solidFill>
                <a:effectLst/>
                <a:latin typeface="+mn-lt"/>
                <a:ea typeface="+mn-ea"/>
                <a:cs typeface="+mn-cs"/>
                <a:hlinkClick r:id="rId5" tooltip="Gamerscore"/>
              </a:rPr>
              <a:t>Gamerscore</a:t>
            </a:r>
            <a:r>
              <a:rPr lang="en-US" sz="1200" b="0" i="0" kern="1200" dirty="0" smtClean="0">
                <a:solidFill>
                  <a:schemeClr val="tx1"/>
                </a:solidFill>
                <a:effectLst/>
                <a:latin typeface="+mn-lt"/>
                <a:ea typeface="+mn-ea"/>
                <a:cs typeface="+mn-cs"/>
              </a:rPr>
              <a:t> to reward Achievers, who can get points by completing difficult "Achievements" in the various games they purchase. They can, in turn, compare themselves to other gamers from around the world.</a:t>
            </a:r>
          </a:p>
          <a:p>
            <a:pPr marL="628650" lvl="1"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In many ways, the Achiever is the style of play most targeted by the </a:t>
            </a:r>
            <a:r>
              <a:rPr lang="en-US" sz="1200" b="0" i="0" u="none" strike="noStrike" kern="1200" dirty="0" smtClean="0">
                <a:solidFill>
                  <a:schemeClr val="tx1"/>
                </a:solidFill>
                <a:effectLst/>
                <a:latin typeface="+mn-lt"/>
                <a:ea typeface="+mn-ea"/>
                <a:cs typeface="+mn-cs"/>
                <a:hlinkClick r:id="rId6" tooltip="MMORPG"/>
              </a:rPr>
              <a:t>MMORPG</a:t>
            </a:r>
            <a:r>
              <a:rPr lang="en-US" sz="1200" b="0" i="0" kern="1200" dirty="0" smtClean="0">
                <a:solidFill>
                  <a:schemeClr val="tx1"/>
                </a:solidFill>
                <a:effectLst/>
                <a:latin typeface="+mn-lt"/>
                <a:ea typeface="+mn-ea"/>
                <a:cs typeface="+mn-cs"/>
              </a:rPr>
              <a:t> genre. In many successful MMOs, there is always </a:t>
            </a:r>
            <a:r>
              <a:rPr lang="en-US" sz="1200" b="0" i="1" kern="1200" dirty="0" smtClean="0">
                <a:solidFill>
                  <a:schemeClr val="tx1"/>
                </a:solidFill>
                <a:effectLst/>
                <a:latin typeface="+mn-lt"/>
                <a:ea typeface="+mn-ea"/>
                <a:cs typeface="+mn-cs"/>
              </a:rPr>
              <a:t>something</a:t>
            </a:r>
            <a:r>
              <a:rPr lang="en-US" sz="1200" b="0" i="0" kern="1200" dirty="0" smtClean="0">
                <a:solidFill>
                  <a:schemeClr val="tx1"/>
                </a:solidFill>
                <a:effectLst/>
                <a:latin typeface="+mn-lt"/>
                <a:ea typeface="+mn-ea"/>
                <a:cs typeface="+mn-cs"/>
              </a:rPr>
              <a:t> else to achieve; even when the character has reached the highest level, as there are usually rare items to obtain and objectives that were bypassed the first time around. Since Achievers can sometimes set very obscure goals for themselves, especially if they feel like they'll be (among) the first to achieve them, they may spend long periods of time engaging in a repetitive action in order to get one more award.</a:t>
            </a:r>
          </a:p>
          <a:p>
            <a:pPr marL="628650" lvl="1"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Socializer (Networker, Friend)</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The online environment is very appealing to the Socializer, as it provides near limitless potential for new relationships. Socializers start filling up their friend lists as soon as they start meeting people, and get to know them better through private messages and sometimes even voice chat. They take full advantage of the ability to join </a:t>
            </a:r>
            <a:r>
              <a:rPr lang="en-US" sz="1200" b="0" i="0" u="none" strike="noStrike" kern="1200" dirty="0" smtClean="0">
                <a:solidFill>
                  <a:schemeClr val="tx1"/>
                </a:solidFill>
                <a:effectLst/>
                <a:latin typeface="+mn-lt"/>
                <a:ea typeface="+mn-ea"/>
                <a:cs typeface="+mn-cs"/>
                <a:hlinkClick r:id="rId7" tooltip="Clan (computer gaming)"/>
              </a:rPr>
              <a:t>guilds</a:t>
            </a:r>
            <a:r>
              <a:rPr lang="en-US" sz="1200" b="0" i="0" kern="1200" dirty="0" smtClean="0">
                <a:solidFill>
                  <a:schemeClr val="tx1"/>
                </a:solidFill>
                <a:effectLst/>
                <a:latin typeface="+mn-lt"/>
                <a:ea typeface="+mn-ea"/>
                <a:cs typeface="+mn-cs"/>
              </a:rPr>
              <a:t> or kinships in many online games, and form fast friendships and try to help other people out. They are compatible with just about everyone; even Killers will often get along with the more respectable Socializers (or simply know better than to pick a fight that the Socializer's friends will get involved in), and the more dramatic Socializers thrive symbiotically on the chaos created by some Killers. Eventually, they will most likely be a well-known name on their particular server, either for the services they provide, or for the drama they are involved in.</a:t>
            </a: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Explorer (Scientist, Hacker)</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The Explorer benefits much the same way as the Achiever does in the massively multi-player environment, as they are surrounded by people who will benefit from their wisdom. They often meet other Explorers and can swap experiences, and most often, Socializers do not mind listening either. Interaction with Killers is usually (though not always) negative, as hostile Killers would interfere with exploration. Most mainstream </a:t>
            </a:r>
            <a:r>
              <a:rPr lang="en-US" sz="1200" b="0" i="0" u="none" strike="noStrike" kern="1200" dirty="0" smtClean="0">
                <a:solidFill>
                  <a:schemeClr val="tx1"/>
                </a:solidFill>
                <a:effectLst/>
                <a:latin typeface="+mn-lt"/>
                <a:ea typeface="+mn-ea"/>
                <a:cs typeface="+mn-cs"/>
                <a:hlinkClick r:id="rId8" tooltip="MMORPGs"/>
              </a:rPr>
              <a:t>MMORPGs</a:t>
            </a:r>
            <a:r>
              <a:rPr lang="en-US" sz="1200" b="0" i="0" kern="1200" dirty="0" smtClean="0">
                <a:solidFill>
                  <a:schemeClr val="tx1"/>
                </a:solidFill>
                <a:effectLst/>
                <a:latin typeface="+mn-lt"/>
                <a:ea typeface="+mn-ea"/>
                <a:cs typeface="+mn-cs"/>
              </a:rPr>
              <a:t> offer Explorers plenty of lore and rich characters to delve into. However, Explorers will often quickly become bored with any particular MMORPG when they feel it has become a chore to play, with only more of the same ahead. This is of course true to some extent of all gamers, but Explorers can be notoriously fickle, abandoning a popular game within mere weeks while spending months or years delving deeply into a less-popular 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892634-71A8-429A-9F21-87BF92137F21}" type="slidenum">
              <a:rPr lang="en-US" smtClean="0"/>
              <a:t>10</a:t>
            </a:fld>
            <a:endParaRPr lang="en-US"/>
          </a:p>
        </p:txBody>
      </p:sp>
    </p:spTree>
    <p:extLst>
      <p:ext uri="{BB962C8B-B14F-4D97-AF65-F5344CB8AC3E}">
        <p14:creationId xmlns:p14="http://schemas.microsoft.com/office/powerpoint/2010/main" val="1641634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TEAM REVEL OF NEW GAME </a:t>
            </a:r>
            <a:r>
              <a:rPr lang="en-US" sz="1200" b="1" i="1" kern="1200" cap="all" dirty="0" smtClean="0">
                <a:solidFill>
                  <a:schemeClr val="tx1"/>
                </a:solidFill>
                <a:effectLst/>
                <a:latin typeface="+mn-lt"/>
                <a:ea typeface="+mn-ea"/>
                <a:cs typeface="+mn-cs"/>
              </a:rPr>
              <a:t>(20 - 30 MINUTES, DEPENDING ON SIZE)</a:t>
            </a:r>
            <a:endParaRPr lang="en-US" sz="1200" b="1" i="0" kern="1200" cap="all"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team revels their new game *(3-5 minutes each)*</a:t>
            </a:r>
          </a:p>
          <a:p>
            <a:r>
              <a:rPr lang="en-US" sz="1200" b="0" i="0" kern="1200" dirty="0" smtClean="0">
                <a:solidFill>
                  <a:schemeClr val="tx1"/>
                </a:solidFill>
                <a:effectLst/>
                <a:latin typeface="+mn-lt"/>
                <a:ea typeface="+mn-ea"/>
                <a:cs typeface="+mn-cs"/>
              </a:rPr>
              <a:t>Outside participants may ask questions and pose ideas *(2-5 minutes each)*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892634-71A8-429A-9F21-87BF92137F21}" type="slidenum">
              <a:rPr lang="en-US" smtClean="0"/>
              <a:t>11</a:t>
            </a:fld>
            <a:endParaRPr lang="en-US"/>
          </a:p>
        </p:txBody>
      </p:sp>
    </p:spTree>
    <p:extLst>
      <p:ext uri="{BB962C8B-B14F-4D97-AF65-F5344CB8AC3E}">
        <p14:creationId xmlns:p14="http://schemas.microsoft.com/office/powerpoint/2010/main" val="2734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347B14-3D05-4473-98DD-CEFD3FBCC66B}"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50128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47B14-3D05-4473-98DD-CEFD3FBCC66B}"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26145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47B14-3D05-4473-98DD-CEFD3FBCC66B}"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242388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Blackadder ITC" panose="04020505051007020D02" pitchFamily="82"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47B14-3D05-4473-98DD-CEFD3FBCC66B}"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9485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347B14-3D05-4473-98DD-CEFD3FBCC66B}" type="datetimeFigureOut">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232906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347B14-3D05-4473-98DD-CEFD3FBCC66B}"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211405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347B14-3D05-4473-98DD-CEFD3FBCC66B}" type="datetimeFigureOut">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106419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347B14-3D05-4473-98DD-CEFD3FBCC66B}" type="datetimeFigureOut">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325246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7B14-3D05-4473-98DD-CEFD3FBCC66B}" type="datetimeFigureOut">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151931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347B14-3D05-4473-98DD-CEFD3FBCC66B}"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238321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347B14-3D05-4473-98DD-CEFD3FBCC66B}" type="datetimeFigureOut">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26627-0F9E-4FC1-8516-20FA1D0F9269}" type="slidenum">
              <a:rPr lang="en-US" smtClean="0"/>
              <a:t>‹#›</a:t>
            </a:fld>
            <a:endParaRPr lang="en-US"/>
          </a:p>
        </p:txBody>
      </p:sp>
    </p:spTree>
    <p:extLst>
      <p:ext uri="{BB962C8B-B14F-4D97-AF65-F5344CB8AC3E}">
        <p14:creationId xmlns:p14="http://schemas.microsoft.com/office/powerpoint/2010/main" val="218579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47B14-3D05-4473-98DD-CEFD3FBCC66B}" type="datetimeFigureOut">
              <a:rPr lang="en-US" smtClean="0"/>
              <a:t>5/31/2018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26627-0F9E-4FC1-8516-20FA1D0F9269}" type="slidenum">
              <a:rPr lang="en-US" smtClean="0"/>
              <a:t>‹#›</a:t>
            </a:fld>
            <a:endParaRPr lang="en-US"/>
          </a:p>
        </p:txBody>
      </p:sp>
    </p:spTree>
    <p:extLst>
      <p:ext uri="{BB962C8B-B14F-4D97-AF65-F5344CB8AC3E}">
        <p14:creationId xmlns:p14="http://schemas.microsoft.com/office/powerpoint/2010/main" val="67223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8891" y="5341083"/>
            <a:ext cx="6634252" cy="1354217"/>
          </a:xfrm>
          <a:prstGeom prst="rect">
            <a:avLst/>
          </a:prstGeom>
          <a:noFill/>
        </p:spPr>
        <p:txBody>
          <a:bodyPr wrap="none" lIns="91440" tIns="45720" rIns="91440" bIns="45720">
            <a:spAutoFit/>
          </a:bodyPr>
          <a:lstStyle/>
          <a:p>
            <a:pPr algn="ctr"/>
            <a:r>
              <a:rPr lang="en-US" sz="5400" b="1" cap="none" spc="0" dirty="0" smtClean="0">
                <a:ln w="0"/>
                <a:solidFill>
                  <a:srgbClr val="FF0000"/>
                </a:solidFill>
              </a:rPr>
              <a:t>Cass Van Gelder</a:t>
            </a:r>
          </a:p>
          <a:p>
            <a:pPr algn="ctr"/>
            <a:r>
              <a:rPr lang="en-US" sz="2800" b="1" dirty="0" smtClean="0">
                <a:ln w="0"/>
              </a:rPr>
              <a:t>Scrum Master, CSM, CSPO, CSP-SM, CSP-PO</a:t>
            </a:r>
            <a:endParaRPr lang="en-US" sz="2800" b="1" cap="none" spc="0" dirty="0">
              <a:ln w="0"/>
              <a:solidFill>
                <a:schemeClr val="tx1"/>
              </a:solidFill>
            </a:endParaRPr>
          </a:p>
        </p:txBody>
      </p:sp>
      <p:grpSp>
        <p:nvGrpSpPr>
          <p:cNvPr id="8" name="Group 7"/>
          <p:cNvGrpSpPr/>
          <p:nvPr/>
        </p:nvGrpSpPr>
        <p:grpSpPr>
          <a:xfrm>
            <a:off x="2012561" y="-34303"/>
            <a:ext cx="8155151" cy="5553881"/>
            <a:chOff x="2012561" y="-34303"/>
            <a:chExt cx="8155151" cy="555388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108" t="83899" r="1593" b="4097"/>
            <a:stretch/>
          </p:blipFill>
          <p:spPr>
            <a:xfrm>
              <a:off x="2347546" y="4659923"/>
              <a:ext cx="7788233" cy="859655"/>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8104" t="8420" r="-1" b="15183"/>
            <a:stretch/>
          </p:blipFill>
          <p:spPr>
            <a:xfrm>
              <a:off x="2012561" y="-34303"/>
              <a:ext cx="8155151" cy="4694226"/>
            </a:xfrm>
            <a:prstGeom prst="rect">
              <a:avLst/>
            </a:prstGeom>
          </p:spPr>
        </p:pic>
      </p:grpSp>
    </p:spTree>
    <p:extLst>
      <p:ext uri="{BB962C8B-B14F-4D97-AF65-F5344CB8AC3E}">
        <p14:creationId xmlns:p14="http://schemas.microsoft.com/office/powerpoint/2010/main" val="2505785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413" t="5255" r="17926" b="26074"/>
          <a:stretch/>
        </p:blipFill>
        <p:spPr>
          <a:xfrm>
            <a:off x="1" y="-29029"/>
            <a:ext cx="6096000" cy="3458029"/>
          </a:xfrm>
          <a:prstGeom prst="rect">
            <a:avLst/>
          </a:prstGeom>
        </p:spPr>
      </p:pic>
      <p:sp>
        <p:nvSpPr>
          <p:cNvPr id="6" name="TextBox 5"/>
          <p:cNvSpPr txBox="1"/>
          <p:nvPr/>
        </p:nvSpPr>
        <p:spPr>
          <a:xfrm>
            <a:off x="187604" y="138490"/>
            <a:ext cx="1936749" cy="400110"/>
          </a:xfrm>
          <a:prstGeom prst="rect">
            <a:avLst/>
          </a:prstGeom>
          <a:noFill/>
        </p:spPr>
        <p:txBody>
          <a:bodyPr wrap="none" rtlCol="0">
            <a:spAutoFit/>
          </a:bodyPr>
          <a:lstStyle/>
          <a:p>
            <a:r>
              <a:rPr lang="en-US" sz="2000" b="1" dirty="0" smtClean="0">
                <a:latin typeface="Blackadder ITC" panose="04020505051007020D02" pitchFamily="82" charset="0"/>
              </a:rPr>
              <a:t>Player </a:t>
            </a:r>
            <a:r>
              <a:rPr lang="en-US" sz="2000" b="1" dirty="0" smtClean="0">
                <a:solidFill>
                  <a:srgbClr val="C00000"/>
                </a:solidFill>
                <a:latin typeface="Blackadder ITC" panose="04020505051007020D02" pitchFamily="82" charset="0"/>
              </a:rPr>
              <a:t>Personalities</a:t>
            </a:r>
            <a:endParaRPr lang="en-US" sz="2000" dirty="0">
              <a:solidFill>
                <a:srgbClr val="C00000"/>
              </a:solidFill>
              <a:latin typeface="Blackadder ITC" panose="04020505051007020D02" pitchFamily="82" charset="0"/>
            </a:endParaRPr>
          </a:p>
        </p:txBody>
      </p:sp>
      <p:sp>
        <p:nvSpPr>
          <p:cNvPr id="7" name="TextBox 6"/>
          <p:cNvSpPr txBox="1"/>
          <p:nvPr/>
        </p:nvSpPr>
        <p:spPr>
          <a:xfrm>
            <a:off x="187604" y="6154057"/>
            <a:ext cx="3252282" cy="369332"/>
          </a:xfrm>
          <a:prstGeom prst="rect">
            <a:avLst/>
          </a:prstGeom>
          <a:noFill/>
        </p:spPr>
        <p:txBody>
          <a:bodyPr wrap="square" rtlCol="0">
            <a:spAutoFit/>
          </a:bodyPr>
          <a:lstStyle/>
          <a:p>
            <a:r>
              <a:rPr lang="en-US" b="1" dirty="0" smtClean="0">
                <a:solidFill>
                  <a:schemeClr val="bg1"/>
                </a:solidFill>
              </a:rPr>
              <a:t>To Be on the Iron Throne, Duh?</a:t>
            </a:r>
            <a:endParaRPr lang="en-US" b="1" dirty="0">
              <a:solidFill>
                <a:schemeClr val="bg1"/>
              </a:solidFill>
            </a:endParaRPr>
          </a:p>
        </p:txBody>
      </p:sp>
      <p:sp>
        <p:nvSpPr>
          <p:cNvPr id="10" name="TextBox 9"/>
          <p:cNvSpPr txBox="1"/>
          <p:nvPr/>
        </p:nvSpPr>
        <p:spPr>
          <a:xfrm>
            <a:off x="4165599" y="6154057"/>
            <a:ext cx="7852229" cy="369332"/>
          </a:xfrm>
          <a:prstGeom prst="rect">
            <a:avLst/>
          </a:prstGeom>
          <a:noFill/>
        </p:spPr>
        <p:txBody>
          <a:bodyPr wrap="square" rtlCol="0">
            <a:spAutoFit/>
          </a:bodyPr>
          <a:lstStyle/>
          <a:p>
            <a:r>
              <a:rPr lang="en-US" b="1" dirty="0" smtClean="0">
                <a:solidFill>
                  <a:schemeClr val="bg1"/>
                </a:solidFill>
              </a:rPr>
              <a:t>Don’t Ask Me … I Know Nothing.	         To have More Wine than I Can Drink.</a:t>
            </a:r>
            <a:endParaRPr lang="en-US" b="1" dirty="0">
              <a:solidFill>
                <a:schemeClr val="bg1"/>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b="25092"/>
          <a:stretch/>
        </p:blipFill>
        <p:spPr>
          <a:xfrm>
            <a:off x="6096000" y="-2467"/>
            <a:ext cx="6096000" cy="3427838"/>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18999" t="4724" r="15531" b="37982"/>
          <a:stretch/>
        </p:blipFill>
        <p:spPr>
          <a:xfrm>
            <a:off x="-1" y="3408218"/>
            <a:ext cx="6101541" cy="3474720"/>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5714" r="31554" b="28424"/>
          <a:stretch/>
        </p:blipFill>
        <p:spPr>
          <a:xfrm>
            <a:off x="6084916" y="3408219"/>
            <a:ext cx="6084917" cy="3474720"/>
          </a:xfrm>
          <a:prstGeom prst="rect">
            <a:avLst/>
          </a:prstGeom>
        </p:spPr>
      </p:pic>
      <p:sp>
        <p:nvSpPr>
          <p:cNvPr id="4" name="TextBox 3"/>
          <p:cNvSpPr txBox="1"/>
          <p:nvPr/>
        </p:nvSpPr>
        <p:spPr>
          <a:xfrm>
            <a:off x="351078" y="2044928"/>
            <a:ext cx="2078182" cy="830997"/>
          </a:xfrm>
          <a:prstGeom prst="rect">
            <a:avLst/>
          </a:prstGeom>
          <a:solidFill>
            <a:schemeClr val="tx1"/>
          </a:solidFill>
        </p:spPr>
        <p:txBody>
          <a:bodyPr wrap="square" rtlCol="0">
            <a:spAutoFit/>
          </a:bodyPr>
          <a:lstStyle/>
          <a:p>
            <a:pPr algn="ctr"/>
            <a:r>
              <a:rPr lang="en-US" sz="4800" b="1" dirty="0" smtClean="0">
                <a:solidFill>
                  <a:schemeClr val="bg1"/>
                </a:solidFill>
              </a:rPr>
              <a:t>Killers</a:t>
            </a:r>
            <a:endParaRPr lang="en-US" sz="4800" b="1" dirty="0">
              <a:solidFill>
                <a:schemeClr val="bg1"/>
              </a:solidFill>
            </a:endParaRPr>
          </a:p>
        </p:txBody>
      </p:sp>
      <p:sp>
        <p:nvSpPr>
          <p:cNvPr id="11" name="TextBox 10"/>
          <p:cNvSpPr txBox="1"/>
          <p:nvPr/>
        </p:nvSpPr>
        <p:spPr>
          <a:xfrm>
            <a:off x="6384174" y="2044928"/>
            <a:ext cx="2743200" cy="830997"/>
          </a:xfrm>
          <a:prstGeom prst="rect">
            <a:avLst/>
          </a:prstGeom>
          <a:solidFill>
            <a:schemeClr val="tx1"/>
          </a:solidFill>
        </p:spPr>
        <p:txBody>
          <a:bodyPr wrap="square" rtlCol="0">
            <a:spAutoFit/>
          </a:bodyPr>
          <a:lstStyle/>
          <a:p>
            <a:pPr algn="ctr"/>
            <a:r>
              <a:rPr lang="en-US" sz="4800" b="1" dirty="0" smtClean="0">
                <a:solidFill>
                  <a:schemeClr val="bg1"/>
                </a:solidFill>
              </a:rPr>
              <a:t>Achievers</a:t>
            </a:r>
            <a:endParaRPr lang="en-US" sz="4800" b="1" dirty="0">
              <a:solidFill>
                <a:schemeClr val="bg1"/>
              </a:solidFill>
            </a:endParaRPr>
          </a:p>
        </p:txBody>
      </p:sp>
      <p:sp>
        <p:nvSpPr>
          <p:cNvPr id="15" name="TextBox 14"/>
          <p:cNvSpPr txBox="1"/>
          <p:nvPr/>
        </p:nvSpPr>
        <p:spPr>
          <a:xfrm>
            <a:off x="351078" y="5646699"/>
            <a:ext cx="3022690" cy="830997"/>
          </a:xfrm>
          <a:prstGeom prst="rect">
            <a:avLst/>
          </a:prstGeom>
          <a:solidFill>
            <a:schemeClr val="tx1"/>
          </a:solidFill>
        </p:spPr>
        <p:txBody>
          <a:bodyPr wrap="square" rtlCol="0">
            <a:spAutoFit/>
          </a:bodyPr>
          <a:lstStyle/>
          <a:p>
            <a:pPr algn="ctr"/>
            <a:r>
              <a:rPr lang="en-US" sz="4800" b="1" dirty="0" smtClean="0">
                <a:solidFill>
                  <a:schemeClr val="bg1"/>
                </a:solidFill>
              </a:rPr>
              <a:t>Socializers</a:t>
            </a:r>
            <a:endParaRPr lang="en-US" sz="4800" b="1" dirty="0">
              <a:solidFill>
                <a:schemeClr val="bg1"/>
              </a:solidFill>
            </a:endParaRPr>
          </a:p>
        </p:txBody>
      </p:sp>
      <p:sp>
        <p:nvSpPr>
          <p:cNvPr id="17" name="TextBox 16"/>
          <p:cNvSpPr txBox="1"/>
          <p:nvPr/>
        </p:nvSpPr>
        <p:spPr>
          <a:xfrm>
            <a:off x="6452619" y="5646698"/>
            <a:ext cx="2743200" cy="830997"/>
          </a:xfrm>
          <a:prstGeom prst="rect">
            <a:avLst/>
          </a:prstGeom>
          <a:solidFill>
            <a:schemeClr val="tx1"/>
          </a:solidFill>
        </p:spPr>
        <p:txBody>
          <a:bodyPr wrap="square" rtlCol="0">
            <a:spAutoFit/>
          </a:bodyPr>
          <a:lstStyle/>
          <a:p>
            <a:pPr algn="ctr"/>
            <a:r>
              <a:rPr lang="en-US" sz="4800" b="1" dirty="0" smtClean="0">
                <a:solidFill>
                  <a:schemeClr val="bg1"/>
                </a:solidFill>
              </a:rPr>
              <a:t>Explorers</a:t>
            </a:r>
            <a:endParaRPr lang="en-US" sz="4800" b="1" dirty="0">
              <a:solidFill>
                <a:schemeClr val="bg1"/>
              </a:solidFill>
            </a:endParaRPr>
          </a:p>
        </p:txBody>
      </p:sp>
    </p:spTree>
    <p:extLst>
      <p:ext uri="{BB962C8B-B14F-4D97-AF65-F5344CB8AC3E}">
        <p14:creationId xmlns:p14="http://schemas.microsoft.com/office/powerpoint/2010/main" val="327689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5"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70000"/>
            <a:ext cx="12192000" cy="8128000"/>
          </a:xfrm>
          <a:prstGeom prst="rect">
            <a:avLst/>
          </a:prstGeom>
        </p:spPr>
      </p:pic>
      <p:grpSp>
        <p:nvGrpSpPr>
          <p:cNvPr id="16" name="Group 15"/>
          <p:cNvGrpSpPr/>
          <p:nvPr/>
        </p:nvGrpSpPr>
        <p:grpSpPr>
          <a:xfrm>
            <a:off x="1371601" y="3308464"/>
            <a:ext cx="9334500" cy="837158"/>
            <a:chOff x="1276351" y="3308464"/>
            <a:chExt cx="9334500" cy="837158"/>
          </a:xfrm>
        </p:grpSpPr>
        <p:sp>
          <p:nvSpPr>
            <p:cNvPr id="11" name="Rectangle 10"/>
            <p:cNvSpPr/>
            <p:nvPr/>
          </p:nvSpPr>
          <p:spPr>
            <a:xfrm>
              <a:off x="1276351" y="3429000"/>
              <a:ext cx="9334500" cy="6442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26159" t="56091" r="54477" b="33682"/>
            <a:stretch/>
          </p:blipFill>
          <p:spPr>
            <a:xfrm>
              <a:off x="6876704" y="3308464"/>
              <a:ext cx="2360815" cy="83127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55887" t="56296" r="16841" b="34295"/>
            <a:stretch/>
          </p:blipFill>
          <p:spPr>
            <a:xfrm>
              <a:off x="2121822" y="3341715"/>
              <a:ext cx="3325093" cy="764772"/>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4841" t="56705" r="43432" b="33885"/>
            <a:stretch/>
          </p:blipFill>
          <p:spPr>
            <a:xfrm>
              <a:off x="5474624" y="3358251"/>
              <a:ext cx="1429789" cy="764771"/>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82886" t="58761" r="14250" b="33477"/>
            <a:stretch/>
          </p:blipFill>
          <p:spPr>
            <a:xfrm>
              <a:off x="9126247" y="3514725"/>
              <a:ext cx="349135" cy="630897"/>
            </a:xfrm>
            <a:prstGeom prst="rect">
              <a:avLst/>
            </a:prstGeom>
          </p:spPr>
        </p:pic>
      </p:grpSp>
    </p:spTree>
    <p:extLst>
      <p:ext uri="{BB962C8B-B14F-4D97-AF65-F5344CB8AC3E}">
        <p14:creationId xmlns:p14="http://schemas.microsoft.com/office/powerpoint/2010/main" val="3865010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43500" cy="6858000"/>
          </a:xfrm>
          <a:prstGeom prst="rect">
            <a:avLst/>
          </a:prstGeom>
        </p:spPr>
      </p:pic>
      <p:sp>
        <p:nvSpPr>
          <p:cNvPr id="10" name="TextBox 9"/>
          <p:cNvSpPr txBox="1"/>
          <p:nvPr/>
        </p:nvSpPr>
        <p:spPr>
          <a:xfrm>
            <a:off x="5143500" y="2214940"/>
            <a:ext cx="6954148" cy="1384995"/>
          </a:xfrm>
          <a:prstGeom prst="rect">
            <a:avLst/>
          </a:prstGeom>
          <a:noFill/>
        </p:spPr>
        <p:txBody>
          <a:bodyPr wrap="none" rtlCol="0">
            <a:spAutoFit/>
          </a:bodyPr>
          <a:lstStyle/>
          <a:p>
            <a:r>
              <a:rPr lang="en-US" sz="8400" dirty="0" smtClean="0">
                <a:latin typeface="Blackadder ITC" panose="04020505051007020D02" pitchFamily="82" charset="0"/>
              </a:rPr>
              <a:t>The Next Chapter</a:t>
            </a:r>
            <a:endParaRPr lang="en-US" sz="8400" dirty="0">
              <a:latin typeface="Blackadder ITC" panose="04020505051007020D02" pitchFamily="82" charset="0"/>
            </a:endParaRPr>
          </a:p>
        </p:txBody>
      </p:sp>
    </p:spTree>
    <p:extLst>
      <p:ext uri="{BB962C8B-B14F-4D97-AF65-F5344CB8AC3E}">
        <p14:creationId xmlns:p14="http://schemas.microsoft.com/office/powerpoint/2010/main" val="3266698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28" t="11962" r="18711" b="7507"/>
          <a:stretch/>
        </p:blipFill>
        <p:spPr>
          <a:xfrm>
            <a:off x="0" y="-19050"/>
            <a:ext cx="12230100" cy="6819900"/>
          </a:xfrm>
          <a:prstGeom prst="rect">
            <a:avLst/>
          </a:prstGeom>
        </p:spPr>
      </p:pic>
      <p:sp>
        <p:nvSpPr>
          <p:cNvPr id="2" name="TextBox 1"/>
          <p:cNvSpPr txBox="1"/>
          <p:nvPr/>
        </p:nvSpPr>
        <p:spPr>
          <a:xfrm>
            <a:off x="1847850" y="209550"/>
            <a:ext cx="3229154" cy="1446550"/>
          </a:xfrm>
          <a:prstGeom prst="rect">
            <a:avLst/>
          </a:prstGeom>
          <a:noFill/>
        </p:spPr>
        <p:txBody>
          <a:bodyPr wrap="none" rtlCol="0">
            <a:spAutoFit/>
          </a:bodyPr>
          <a:lstStyle/>
          <a:p>
            <a:r>
              <a:rPr lang="en-US" sz="8800" dirty="0" smtClean="0">
                <a:solidFill>
                  <a:schemeClr val="bg1"/>
                </a:solidFill>
                <a:latin typeface="Blackadder ITC" panose="04020505051007020D02" pitchFamily="82" charset="0"/>
              </a:rPr>
              <a:t>Pitfalls</a:t>
            </a:r>
            <a:endParaRPr lang="en-US" sz="8800" dirty="0">
              <a:solidFill>
                <a:schemeClr val="bg1"/>
              </a:solidFill>
              <a:latin typeface="Blackadder ITC" panose="04020505051007020D02" pitchFamily="82" charset="0"/>
            </a:endParaRPr>
          </a:p>
        </p:txBody>
      </p:sp>
    </p:spTree>
    <p:extLst>
      <p:ext uri="{BB962C8B-B14F-4D97-AF65-F5344CB8AC3E}">
        <p14:creationId xmlns:p14="http://schemas.microsoft.com/office/powerpoint/2010/main" val="3490602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7" y="-19050"/>
            <a:ext cx="12124266" cy="6819900"/>
          </a:xfrm>
          <a:prstGeom prst="rect">
            <a:avLst/>
          </a:prstGeom>
        </p:spPr>
      </p:pic>
      <p:sp>
        <p:nvSpPr>
          <p:cNvPr id="2" name="TextBox 1"/>
          <p:cNvSpPr txBox="1"/>
          <p:nvPr/>
        </p:nvSpPr>
        <p:spPr>
          <a:xfrm>
            <a:off x="1847850" y="209550"/>
            <a:ext cx="4812536" cy="1446550"/>
          </a:xfrm>
          <a:prstGeom prst="rect">
            <a:avLst/>
          </a:prstGeom>
          <a:noFill/>
        </p:spPr>
        <p:txBody>
          <a:bodyPr wrap="none" rtlCol="0">
            <a:spAutoFit/>
          </a:bodyPr>
          <a:lstStyle/>
          <a:p>
            <a:r>
              <a:rPr lang="en-US" sz="8800" dirty="0" smtClean="0">
                <a:solidFill>
                  <a:schemeClr val="bg1"/>
                </a:solidFill>
                <a:latin typeface="Blackadder ITC" panose="04020505051007020D02" pitchFamily="82" charset="0"/>
              </a:rPr>
              <a:t>Questions?</a:t>
            </a:r>
            <a:endParaRPr lang="en-US" sz="8800" dirty="0">
              <a:solidFill>
                <a:schemeClr val="bg1"/>
              </a:solidFill>
              <a:latin typeface="Blackadder ITC" panose="04020505051007020D02" pitchFamily="82" charset="0"/>
            </a:endParaRPr>
          </a:p>
        </p:txBody>
      </p:sp>
    </p:spTree>
    <p:extLst>
      <p:ext uri="{BB962C8B-B14F-4D97-AF65-F5344CB8AC3E}">
        <p14:creationId xmlns:p14="http://schemas.microsoft.com/office/powerpoint/2010/main" val="3490155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 y="5666537"/>
            <a:ext cx="4786888" cy="707886"/>
          </a:xfrm>
          <a:prstGeom prst="rect">
            <a:avLst/>
          </a:prstGeom>
          <a:noFill/>
        </p:spPr>
        <p:txBody>
          <a:bodyPr wrap="none" lIns="91440" tIns="45720" rIns="91440" bIns="45720">
            <a:spAutoFit/>
          </a:bodyPr>
          <a:lstStyle/>
          <a:p>
            <a:r>
              <a:rPr lang="en-US" sz="2000" b="1" cap="none" spc="0" dirty="0" smtClean="0">
                <a:ln w="0"/>
                <a:solidFill>
                  <a:srgbClr val="FF0000"/>
                </a:solidFill>
              </a:rPr>
              <a:t>Cass Van Gelder</a:t>
            </a:r>
          </a:p>
          <a:p>
            <a:r>
              <a:rPr lang="en-US" sz="2000" b="1" dirty="0" smtClean="0">
                <a:ln w="0"/>
              </a:rPr>
              <a:t>Scrum Master, CSM, CSPO, CSP-SM, CSP-PO</a:t>
            </a:r>
            <a:endParaRPr lang="en-US" sz="2000" b="1" cap="none" spc="0" dirty="0">
              <a:ln w="0"/>
              <a:solidFill>
                <a:schemeClr val="tx1"/>
              </a:solidFill>
            </a:endParaRPr>
          </a:p>
        </p:txBody>
      </p:sp>
      <p:grpSp>
        <p:nvGrpSpPr>
          <p:cNvPr id="8" name="Group 7"/>
          <p:cNvGrpSpPr/>
          <p:nvPr/>
        </p:nvGrpSpPr>
        <p:grpSpPr>
          <a:xfrm>
            <a:off x="2012561" y="-34303"/>
            <a:ext cx="8155151" cy="5553881"/>
            <a:chOff x="2012561" y="-34303"/>
            <a:chExt cx="8155151" cy="555388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108" t="83899" r="1593" b="4097"/>
            <a:stretch/>
          </p:blipFill>
          <p:spPr>
            <a:xfrm>
              <a:off x="2347546" y="4659923"/>
              <a:ext cx="7788233" cy="859655"/>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8104" t="8420" r="-1" b="15183"/>
            <a:stretch/>
          </p:blipFill>
          <p:spPr>
            <a:xfrm>
              <a:off x="2012561" y="-34303"/>
              <a:ext cx="8155151" cy="4694226"/>
            </a:xfrm>
            <a:prstGeom prst="rect">
              <a:avLst/>
            </a:prstGeom>
          </p:spPr>
        </p:pic>
      </p:grpSp>
      <p:sp>
        <p:nvSpPr>
          <p:cNvPr id="3" name="Rectangle 2"/>
          <p:cNvSpPr/>
          <p:nvPr/>
        </p:nvSpPr>
        <p:spPr>
          <a:xfrm>
            <a:off x="6975490" y="5666537"/>
            <a:ext cx="3803092" cy="646331"/>
          </a:xfrm>
          <a:prstGeom prst="rect">
            <a:avLst/>
          </a:prstGeom>
        </p:spPr>
        <p:txBody>
          <a:bodyPr wrap="none">
            <a:spAutoFit/>
          </a:bodyPr>
          <a:lstStyle/>
          <a:p>
            <a:r>
              <a:rPr lang="en-US" dirty="0" smtClean="0"/>
              <a:t>Email:</a:t>
            </a:r>
            <a:r>
              <a:rPr lang="en-US" b="1" dirty="0" smtClean="0"/>
              <a:t> AgileIsMyName.O@gmail.com</a:t>
            </a:r>
          </a:p>
          <a:p>
            <a:r>
              <a:rPr lang="en-US" dirty="0" smtClean="0"/>
              <a:t>Twitter: </a:t>
            </a:r>
            <a:r>
              <a:rPr lang="en-US" b="1" dirty="0" smtClean="0"/>
              <a:t>@</a:t>
            </a:r>
            <a:r>
              <a:rPr lang="en-US" b="1" dirty="0" err="1" smtClean="0"/>
              <a:t>AgileIsMyName_O</a:t>
            </a:r>
            <a:endParaRPr lang="en-US" b="1" dirty="0"/>
          </a:p>
        </p:txBody>
      </p:sp>
    </p:spTree>
    <p:extLst>
      <p:ext uri="{BB962C8B-B14F-4D97-AF65-F5344CB8AC3E}">
        <p14:creationId xmlns:p14="http://schemas.microsoft.com/office/powerpoint/2010/main" val="1651140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183" y="0"/>
            <a:ext cx="8492113" cy="6793691"/>
          </a:xfrm>
        </p:spPr>
      </p:pic>
    </p:spTree>
    <p:extLst>
      <p:ext uri="{BB962C8B-B14F-4D97-AF65-F5344CB8AC3E}">
        <p14:creationId xmlns:p14="http://schemas.microsoft.com/office/powerpoint/2010/main" val="523321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53" r="-1802" b="1"/>
          <a:stretch/>
        </p:blipFill>
        <p:spPr>
          <a:xfrm>
            <a:off x="0" y="-150124"/>
            <a:ext cx="12419463" cy="7008124"/>
          </a:xfrm>
          <a:prstGeom prst="rect">
            <a:avLst/>
          </a:prstGeom>
        </p:spPr>
      </p:pic>
      <p:sp>
        <p:nvSpPr>
          <p:cNvPr id="2" name="Title 1"/>
          <p:cNvSpPr>
            <a:spLocks noGrp="1"/>
          </p:cNvSpPr>
          <p:nvPr>
            <p:ph type="title"/>
          </p:nvPr>
        </p:nvSpPr>
        <p:spPr>
          <a:xfrm>
            <a:off x="2179178" y="365125"/>
            <a:ext cx="9174622" cy="1325563"/>
          </a:xfrm>
        </p:spPr>
        <p:txBody>
          <a:bodyPr>
            <a:normAutofit/>
          </a:bodyPr>
          <a:lstStyle/>
          <a:p>
            <a:pPr algn="l"/>
            <a:r>
              <a:rPr lang="en-US" sz="7200" dirty="0" smtClean="0">
                <a:solidFill>
                  <a:schemeClr val="bg1"/>
                </a:solidFill>
              </a:rPr>
              <a:t>Who Are You?</a:t>
            </a:r>
            <a:endParaRPr lang="en-US" sz="7200" dirty="0">
              <a:solidFill>
                <a:schemeClr val="bg1"/>
              </a:solidFill>
            </a:endParaRPr>
          </a:p>
        </p:txBody>
      </p:sp>
    </p:spTree>
    <p:extLst>
      <p:ext uri="{BB962C8B-B14F-4D97-AF65-F5344CB8AC3E}">
        <p14:creationId xmlns:p14="http://schemas.microsoft.com/office/powerpoint/2010/main" val="3154962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1" t="24152" r="-162" b="19683"/>
          <a:stretch/>
        </p:blipFill>
        <p:spPr>
          <a:xfrm>
            <a:off x="-31173" y="10391"/>
            <a:ext cx="12223173" cy="6847609"/>
          </a:xfrm>
          <a:prstGeom prst="rect">
            <a:avLst/>
          </a:prstGeom>
        </p:spPr>
      </p:pic>
      <p:sp>
        <p:nvSpPr>
          <p:cNvPr id="2" name="Title 1"/>
          <p:cNvSpPr>
            <a:spLocks noGrp="1"/>
          </p:cNvSpPr>
          <p:nvPr>
            <p:ph type="title"/>
          </p:nvPr>
        </p:nvSpPr>
        <p:spPr>
          <a:xfrm>
            <a:off x="79899" y="2651195"/>
            <a:ext cx="9154391" cy="696191"/>
          </a:xfrm>
        </p:spPr>
        <p:txBody>
          <a:bodyPr>
            <a:normAutofit fontScale="90000"/>
          </a:bodyPr>
          <a:lstStyle/>
          <a:p>
            <a:pPr algn="l"/>
            <a:r>
              <a:rPr lang="en-US" sz="8000" b="1" dirty="0" smtClean="0">
                <a:solidFill>
                  <a:schemeClr val="bg1"/>
                </a:solidFill>
                <a:effectLst>
                  <a:outerShdw blurRad="38100" dist="38100" dir="2700000" algn="tl">
                    <a:srgbClr val="000000">
                      <a:alpha val="43137"/>
                    </a:srgbClr>
                  </a:outerShdw>
                </a:effectLst>
              </a:rPr>
              <a:t>Ye </a:t>
            </a:r>
            <a:r>
              <a:rPr lang="en-US" sz="8000" b="1" dirty="0" err="1" smtClean="0">
                <a:solidFill>
                  <a:schemeClr val="bg1"/>
                </a:solidFill>
                <a:effectLst>
                  <a:outerShdw blurRad="38100" dist="38100" dir="2700000" algn="tl">
                    <a:srgbClr val="000000">
                      <a:alpha val="43137"/>
                    </a:srgbClr>
                  </a:outerShdw>
                </a:effectLst>
              </a:rPr>
              <a:t>Olde</a:t>
            </a:r>
            <a:r>
              <a:rPr lang="en-US" sz="8000" b="1" dirty="0" smtClean="0">
                <a:solidFill>
                  <a:schemeClr val="bg1"/>
                </a:solidFill>
                <a:effectLst>
                  <a:outerShdw blurRad="38100" dist="38100" dir="2700000" algn="tl">
                    <a:srgbClr val="000000">
                      <a:alpha val="43137"/>
                    </a:srgbClr>
                  </a:outerShdw>
                </a:effectLst>
              </a:rPr>
              <a:t> Qualities of </a:t>
            </a:r>
            <a:endParaRPr lang="en-US" sz="14500" b="1" dirty="0">
              <a:solidFill>
                <a:srgbClr val="C00000"/>
              </a:solidFill>
              <a:effectLst>
                <a:outerShdw blurRad="38100" dist="38100" dir="2700000" algn="tl">
                  <a:srgbClr val="000000">
                    <a:alpha val="43137"/>
                  </a:srgbClr>
                </a:outerShdw>
              </a:effectLst>
            </a:endParaRPr>
          </a:p>
        </p:txBody>
      </p:sp>
      <p:grpSp>
        <p:nvGrpSpPr>
          <p:cNvPr id="7" name="Group 6"/>
          <p:cNvGrpSpPr/>
          <p:nvPr/>
        </p:nvGrpSpPr>
        <p:grpSpPr>
          <a:xfrm>
            <a:off x="3891652" y="2778346"/>
            <a:ext cx="6237300" cy="3209844"/>
            <a:chOff x="1633084" y="3008434"/>
            <a:chExt cx="6237300" cy="3209844"/>
          </a:xfrm>
        </p:grpSpPr>
        <p:sp>
          <p:nvSpPr>
            <p:cNvPr id="6" name="TextBox 5"/>
            <p:cNvSpPr txBox="1"/>
            <p:nvPr/>
          </p:nvSpPr>
          <p:spPr>
            <a:xfrm>
              <a:off x="1676060" y="3048179"/>
              <a:ext cx="6194324" cy="3170099"/>
            </a:xfrm>
            <a:prstGeom prst="rect">
              <a:avLst/>
            </a:prstGeom>
            <a:noFill/>
          </p:spPr>
          <p:txBody>
            <a:bodyPr wrap="none" rtlCol="0">
              <a:spAutoFit/>
            </a:bodyPr>
            <a:lstStyle/>
            <a:p>
              <a:r>
                <a:rPr lang="en-US" sz="20000" b="1" dirty="0" smtClean="0">
                  <a:solidFill>
                    <a:schemeClr val="bg1"/>
                  </a:solidFill>
                  <a:effectLst>
                    <a:outerShdw blurRad="38100" dist="38100" dir="2700000" algn="tl">
                      <a:srgbClr val="000000">
                        <a:alpha val="43137"/>
                      </a:srgbClr>
                    </a:outerShdw>
                  </a:effectLst>
                  <a:latin typeface="Blackadder ITC" panose="04020505051007020D02" pitchFamily="82" charset="0"/>
                </a:rPr>
                <a:t>Games</a:t>
              </a:r>
              <a:endParaRPr lang="en-US" sz="20000" dirty="0">
                <a:solidFill>
                  <a:schemeClr val="bg1"/>
                </a:solidFill>
                <a:latin typeface="Blackadder ITC" panose="04020505051007020D02" pitchFamily="82" charset="0"/>
              </a:endParaRPr>
            </a:p>
          </p:txBody>
        </p:sp>
        <p:sp>
          <p:nvSpPr>
            <p:cNvPr id="5" name="TextBox 4"/>
            <p:cNvSpPr txBox="1"/>
            <p:nvPr/>
          </p:nvSpPr>
          <p:spPr>
            <a:xfrm>
              <a:off x="1633084" y="3008434"/>
              <a:ext cx="6194324" cy="3170099"/>
            </a:xfrm>
            <a:prstGeom prst="rect">
              <a:avLst/>
            </a:prstGeom>
            <a:noFill/>
          </p:spPr>
          <p:txBody>
            <a:bodyPr wrap="none" rtlCol="0">
              <a:spAutoFit/>
            </a:bodyPr>
            <a:lstStyle/>
            <a:p>
              <a:r>
                <a:rPr lang="en-US" sz="20000" b="1" dirty="0" smtClean="0">
                  <a:solidFill>
                    <a:srgbClr val="C00000"/>
                  </a:solidFill>
                  <a:latin typeface="Blackadder ITC" panose="04020505051007020D02" pitchFamily="82" charset="0"/>
                </a:rPr>
                <a:t>Games</a:t>
              </a:r>
              <a:endParaRPr lang="en-US" sz="20000" dirty="0">
                <a:solidFill>
                  <a:srgbClr val="C00000"/>
                </a:solidFill>
                <a:latin typeface="Blackadder ITC" panose="04020505051007020D02" pitchFamily="82" charset="0"/>
              </a:endParaRPr>
            </a:p>
          </p:txBody>
        </p:sp>
      </p:grpSp>
    </p:spTree>
    <p:extLst>
      <p:ext uri="{BB962C8B-B14F-4D97-AF65-F5344CB8AC3E}">
        <p14:creationId xmlns:p14="http://schemas.microsoft.com/office/powerpoint/2010/main" val="368047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0287" y="-2104572"/>
            <a:ext cx="1097280" cy="10261601"/>
          </a:xfrm>
          <a:prstGeom prst="rect">
            <a:avLst/>
          </a:prstGeom>
          <a:blipFill dpi="0" rotWithShape="1">
            <a:blip r:embed="rId3">
              <a:alphaModFix amt="92000"/>
            </a:blip>
            <a:srcRect/>
            <a:stretch>
              <a:fillRect l="4802" r="-10382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1277257" y="317"/>
            <a:ext cx="10076543" cy="1325563"/>
          </a:xfrm>
        </p:spPr>
        <p:txBody>
          <a:bodyPr/>
          <a:lstStyle/>
          <a:p>
            <a:pPr algn="l"/>
            <a:r>
              <a:rPr lang="en-US" dirty="0" smtClean="0"/>
              <a:t>Ye </a:t>
            </a:r>
            <a:r>
              <a:rPr lang="en-US" dirty="0" err="1" smtClean="0"/>
              <a:t>Olde</a:t>
            </a:r>
            <a:r>
              <a:rPr lang="en-US" dirty="0" smtClean="0"/>
              <a:t> Qualities of Games</a:t>
            </a:r>
            <a:endParaRPr lang="en-US" dirty="0"/>
          </a:p>
        </p:txBody>
      </p:sp>
      <p:sp>
        <p:nvSpPr>
          <p:cNvPr id="10" name="Content Placeholder 2"/>
          <p:cNvSpPr>
            <a:spLocks noGrp="1"/>
          </p:cNvSpPr>
          <p:nvPr>
            <p:ph idx="1"/>
          </p:nvPr>
        </p:nvSpPr>
        <p:spPr>
          <a:xfrm>
            <a:off x="1277257" y="1825625"/>
            <a:ext cx="10076543" cy="4351338"/>
          </a:xfrm>
        </p:spPr>
        <p:txBody>
          <a:bodyPr>
            <a:normAutofit/>
          </a:bodyPr>
          <a:lstStyle/>
          <a:p>
            <a:r>
              <a:rPr lang="en-US" sz="4400" dirty="0"/>
              <a:t>Voluntary participation</a:t>
            </a:r>
          </a:p>
          <a:p>
            <a:r>
              <a:rPr lang="en-US" sz="4400" dirty="0"/>
              <a:t>Way to receive feedback on play</a:t>
            </a:r>
          </a:p>
          <a:p>
            <a:r>
              <a:rPr lang="en-US" sz="4400" dirty="0"/>
              <a:t>Goal</a:t>
            </a:r>
          </a:p>
          <a:p>
            <a:r>
              <a:rPr lang="en-US" sz="4400" dirty="0"/>
              <a:t>Set of </a:t>
            </a:r>
            <a:r>
              <a:rPr lang="en-US" sz="4400" dirty="0" smtClean="0"/>
              <a:t>rules</a:t>
            </a:r>
            <a:endParaRPr lang="en-US" sz="4400" dirty="0"/>
          </a:p>
        </p:txBody>
      </p:sp>
    </p:spTree>
    <p:extLst>
      <p:ext uri="{BB962C8B-B14F-4D97-AF65-F5344CB8AC3E}">
        <p14:creationId xmlns:p14="http://schemas.microsoft.com/office/powerpoint/2010/main" val="191785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641"/>
            <a:ext cx="12223173" cy="6426715"/>
          </a:xfrm>
          <a:prstGeom prst="rect">
            <a:avLst/>
          </a:prstGeom>
        </p:spPr>
      </p:pic>
      <p:sp>
        <p:nvSpPr>
          <p:cNvPr id="2" name="Title 1"/>
          <p:cNvSpPr>
            <a:spLocks noGrp="1"/>
          </p:cNvSpPr>
          <p:nvPr>
            <p:ph type="title"/>
          </p:nvPr>
        </p:nvSpPr>
        <p:spPr>
          <a:xfrm>
            <a:off x="1740023" y="3080904"/>
            <a:ext cx="9154391" cy="696191"/>
          </a:xfrm>
        </p:spPr>
        <p:txBody>
          <a:bodyPr>
            <a:normAutofit fontScale="90000"/>
          </a:bodyPr>
          <a:lstStyle/>
          <a:p>
            <a:pPr algn="l"/>
            <a:r>
              <a:rPr lang="en-US" sz="8000" b="1" dirty="0" smtClean="0">
                <a:solidFill>
                  <a:schemeClr val="bg1"/>
                </a:solidFill>
                <a:effectLst>
                  <a:outerShdw blurRad="38100" dist="38100" dir="2700000" algn="tl">
                    <a:srgbClr val="000000">
                      <a:alpha val="43137"/>
                    </a:srgbClr>
                  </a:outerShdw>
                </a:effectLst>
              </a:rPr>
              <a:t>Types of </a:t>
            </a:r>
            <a:endParaRPr lang="en-US" sz="14500" b="1" dirty="0">
              <a:solidFill>
                <a:srgbClr val="C00000"/>
              </a:solidFill>
              <a:effectLst>
                <a:outerShdw blurRad="38100" dist="38100" dir="2700000" algn="tl">
                  <a:srgbClr val="000000">
                    <a:alpha val="43137"/>
                  </a:srgbClr>
                </a:outerShdw>
              </a:effectLst>
            </a:endParaRPr>
          </a:p>
        </p:txBody>
      </p:sp>
      <p:grpSp>
        <p:nvGrpSpPr>
          <p:cNvPr id="9" name="Group 8"/>
          <p:cNvGrpSpPr/>
          <p:nvPr/>
        </p:nvGrpSpPr>
        <p:grpSpPr>
          <a:xfrm>
            <a:off x="4510214" y="2102876"/>
            <a:ext cx="6237300" cy="3209844"/>
            <a:chOff x="2790821" y="2449872"/>
            <a:chExt cx="6237300" cy="3209844"/>
          </a:xfrm>
        </p:grpSpPr>
        <p:sp>
          <p:nvSpPr>
            <p:cNvPr id="6" name="TextBox 5"/>
            <p:cNvSpPr txBox="1"/>
            <p:nvPr/>
          </p:nvSpPr>
          <p:spPr>
            <a:xfrm>
              <a:off x="2833797" y="2489617"/>
              <a:ext cx="6194324" cy="3170099"/>
            </a:xfrm>
            <a:prstGeom prst="rect">
              <a:avLst/>
            </a:prstGeom>
            <a:noFill/>
          </p:spPr>
          <p:txBody>
            <a:bodyPr wrap="none" rtlCol="0">
              <a:spAutoFit/>
            </a:bodyPr>
            <a:lstStyle/>
            <a:p>
              <a:r>
                <a:rPr lang="en-US" sz="20000" b="1" dirty="0" smtClean="0">
                  <a:solidFill>
                    <a:schemeClr val="bg1"/>
                  </a:solidFill>
                  <a:effectLst>
                    <a:outerShdw blurRad="38100" dist="38100" dir="2700000" algn="tl">
                      <a:srgbClr val="000000">
                        <a:alpha val="43137"/>
                      </a:srgbClr>
                    </a:outerShdw>
                  </a:effectLst>
                  <a:latin typeface="Blackadder ITC" panose="04020505051007020D02" pitchFamily="82" charset="0"/>
                </a:rPr>
                <a:t>Games</a:t>
              </a:r>
              <a:endParaRPr lang="en-US" sz="20000" dirty="0">
                <a:solidFill>
                  <a:schemeClr val="bg1"/>
                </a:solidFill>
                <a:latin typeface="Blackadder ITC" panose="04020505051007020D02" pitchFamily="82" charset="0"/>
              </a:endParaRPr>
            </a:p>
          </p:txBody>
        </p:sp>
        <p:sp>
          <p:nvSpPr>
            <p:cNvPr id="5" name="TextBox 4"/>
            <p:cNvSpPr txBox="1"/>
            <p:nvPr/>
          </p:nvSpPr>
          <p:spPr>
            <a:xfrm>
              <a:off x="2790821" y="2449872"/>
              <a:ext cx="6194324" cy="3170099"/>
            </a:xfrm>
            <a:prstGeom prst="rect">
              <a:avLst/>
            </a:prstGeom>
            <a:noFill/>
          </p:spPr>
          <p:txBody>
            <a:bodyPr wrap="none" rtlCol="0">
              <a:spAutoFit/>
            </a:bodyPr>
            <a:lstStyle/>
            <a:p>
              <a:r>
                <a:rPr lang="en-US" sz="20000" b="1" dirty="0" smtClean="0">
                  <a:solidFill>
                    <a:srgbClr val="C00000"/>
                  </a:solidFill>
                  <a:latin typeface="Blackadder ITC" panose="04020505051007020D02" pitchFamily="82" charset="0"/>
                </a:rPr>
                <a:t>Games</a:t>
              </a:r>
              <a:endParaRPr lang="en-US" sz="20000" dirty="0">
                <a:solidFill>
                  <a:srgbClr val="C00000"/>
                </a:solidFill>
                <a:latin typeface="Blackadder ITC" panose="04020505051007020D02" pitchFamily="82" charset="0"/>
              </a:endParaRPr>
            </a:p>
          </p:txBody>
        </p:sp>
      </p:grpSp>
    </p:spTree>
    <p:extLst>
      <p:ext uri="{BB962C8B-B14F-4D97-AF65-F5344CB8AC3E}">
        <p14:creationId xmlns:p14="http://schemas.microsoft.com/office/powerpoint/2010/main" val="150843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7400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86582"/>
          <a:stretch/>
        </p:blipFill>
        <p:spPr>
          <a:xfrm>
            <a:off x="1" y="215641"/>
            <a:ext cx="1640114" cy="6426715"/>
          </a:xfrm>
          <a:prstGeom prst="rect">
            <a:avLst/>
          </a:prstGeom>
        </p:spPr>
      </p:pic>
      <p:sp>
        <p:nvSpPr>
          <p:cNvPr id="10" name="Title 1"/>
          <p:cNvSpPr txBox="1">
            <a:spLocks/>
          </p:cNvSpPr>
          <p:nvPr/>
        </p:nvSpPr>
        <p:spPr>
          <a:xfrm>
            <a:off x="2028616" y="0"/>
            <a:ext cx="9118092"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Blackadder ITC" panose="04020505051007020D02" pitchFamily="82" charset="0"/>
                <a:ea typeface="+mj-ea"/>
                <a:cs typeface="+mj-cs"/>
              </a:defRPr>
            </a:lvl1pPr>
          </a:lstStyle>
          <a:p>
            <a:pPr algn="l"/>
            <a:r>
              <a:rPr lang="en-US" dirty="0" smtClean="0"/>
              <a:t>Types of Games</a:t>
            </a:r>
            <a:endParaRPr lang="en-US" dirty="0"/>
          </a:p>
        </p:txBody>
      </p:sp>
      <p:sp>
        <p:nvSpPr>
          <p:cNvPr id="11" name="Content Placeholder 2"/>
          <p:cNvSpPr>
            <a:spLocks noGrp="1"/>
          </p:cNvSpPr>
          <p:nvPr>
            <p:ph idx="1"/>
          </p:nvPr>
        </p:nvSpPr>
        <p:spPr>
          <a:xfrm>
            <a:off x="2028616" y="1886857"/>
            <a:ext cx="4880184" cy="3207657"/>
          </a:xfrm>
        </p:spPr>
        <p:txBody>
          <a:bodyPr>
            <a:normAutofit/>
          </a:bodyPr>
          <a:lstStyle/>
          <a:p>
            <a:r>
              <a:rPr lang="en-US" sz="4400" dirty="0"/>
              <a:t>Competitive</a:t>
            </a:r>
          </a:p>
          <a:p>
            <a:r>
              <a:rPr lang="en-US" sz="4400" dirty="0"/>
              <a:t>Cooperative</a:t>
            </a:r>
          </a:p>
          <a:p>
            <a:r>
              <a:rPr lang="en-US" sz="4400" dirty="0"/>
              <a:t>Finite</a:t>
            </a:r>
          </a:p>
          <a:p>
            <a:r>
              <a:rPr lang="en-US" sz="4400" dirty="0"/>
              <a:t>Infinite</a:t>
            </a:r>
          </a:p>
        </p:txBody>
      </p:sp>
    </p:spTree>
    <p:extLst>
      <p:ext uri="{BB962C8B-B14F-4D97-AF65-F5344CB8AC3E}">
        <p14:creationId xmlns:p14="http://schemas.microsoft.com/office/powerpoint/2010/main" val="250728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137" t="-26869" r="122" b="43055"/>
          <a:stretch/>
        </p:blipFill>
        <p:spPr>
          <a:xfrm>
            <a:off x="14514" y="203195"/>
            <a:ext cx="12192000" cy="6691091"/>
          </a:xfrm>
          <a:prstGeom prst="rect">
            <a:avLst/>
          </a:prstGeom>
        </p:spPr>
      </p:pic>
      <p:sp>
        <p:nvSpPr>
          <p:cNvPr id="6" name="TextBox 5"/>
          <p:cNvSpPr txBox="1"/>
          <p:nvPr/>
        </p:nvSpPr>
        <p:spPr>
          <a:xfrm>
            <a:off x="187604" y="138490"/>
            <a:ext cx="5421677" cy="1569660"/>
          </a:xfrm>
          <a:prstGeom prst="rect">
            <a:avLst/>
          </a:prstGeom>
          <a:noFill/>
        </p:spPr>
        <p:txBody>
          <a:bodyPr wrap="none" rtlCol="0">
            <a:spAutoFit/>
          </a:bodyPr>
          <a:lstStyle/>
          <a:p>
            <a:r>
              <a:rPr lang="en-US" sz="9600" b="1" dirty="0" smtClean="0">
                <a:latin typeface="Blackadder ITC" panose="04020505051007020D02" pitchFamily="82" charset="0"/>
              </a:rPr>
              <a:t>Game </a:t>
            </a:r>
            <a:r>
              <a:rPr lang="en-US" sz="9600" b="1" dirty="0" smtClean="0">
                <a:solidFill>
                  <a:srgbClr val="C00000"/>
                </a:solidFill>
                <a:latin typeface="Blackadder ITC" panose="04020505051007020D02" pitchFamily="82" charset="0"/>
              </a:rPr>
              <a:t>Goals</a:t>
            </a:r>
            <a:endParaRPr lang="en-US" sz="9600" dirty="0">
              <a:solidFill>
                <a:srgbClr val="C00000"/>
              </a:solidFill>
              <a:latin typeface="Blackadder ITC" panose="04020505051007020D02" pitchFamily="82" charset="0"/>
            </a:endParaRPr>
          </a:p>
        </p:txBody>
      </p:sp>
      <p:sp>
        <p:nvSpPr>
          <p:cNvPr id="7" name="TextBox 6"/>
          <p:cNvSpPr txBox="1"/>
          <p:nvPr/>
        </p:nvSpPr>
        <p:spPr>
          <a:xfrm>
            <a:off x="303716" y="6154057"/>
            <a:ext cx="3252282" cy="369332"/>
          </a:xfrm>
          <a:prstGeom prst="rect">
            <a:avLst/>
          </a:prstGeom>
          <a:noFill/>
        </p:spPr>
        <p:txBody>
          <a:bodyPr wrap="square" rtlCol="0">
            <a:spAutoFit/>
          </a:bodyPr>
          <a:lstStyle/>
          <a:p>
            <a:r>
              <a:rPr lang="en-US" b="1" dirty="0" smtClean="0">
                <a:solidFill>
                  <a:schemeClr val="bg1"/>
                </a:solidFill>
              </a:rPr>
              <a:t>To Be on the Iron Throne, Duh?</a:t>
            </a:r>
            <a:endParaRPr lang="en-US" b="1" dirty="0">
              <a:solidFill>
                <a:schemeClr val="bg1"/>
              </a:solidFill>
            </a:endParaRPr>
          </a:p>
        </p:txBody>
      </p:sp>
      <p:sp>
        <p:nvSpPr>
          <p:cNvPr id="10" name="TextBox 9"/>
          <p:cNvSpPr txBox="1"/>
          <p:nvPr/>
        </p:nvSpPr>
        <p:spPr>
          <a:xfrm>
            <a:off x="4165599" y="6154057"/>
            <a:ext cx="7852229" cy="369332"/>
          </a:xfrm>
          <a:prstGeom prst="rect">
            <a:avLst/>
          </a:prstGeom>
          <a:noFill/>
        </p:spPr>
        <p:txBody>
          <a:bodyPr wrap="square" rtlCol="0">
            <a:spAutoFit/>
          </a:bodyPr>
          <a:lstStyle/>
          <a:p>
            <a:r>
              <a:rPr lang="en-US" b="1" dirty="0" smtClean="0">
                <a:solidFill>
                  <a:schemeClr val="bg1"/>
                </a:solidFill>
              </a:rPr>
              <a:t>Don’t Ask Me … I Know Nothing.	         To have More Wine than I Can Drink.</a:t>
            </a:r>
            <a:endParaRPr lang="en-US" b="1" dirty="0">
              <a:solidFill>
                <a:schemeClr val="bg1"/>
              </a:solidFill>
            </a:endParaRPr>
          </a:p>
        </p:txBody>
      </p:sp>
    </p:spTree>
    <p:extLst>
      <p:ext uri="{BB962C8B-B14F-4D97-AF65-F5344CB8AC3E}">
        <p14:creationId xmlns:p14="http://schemas.microsoft.com/office/powerpoint/2010/main" val="398809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29" r="12017"/>
          <a:stretch/>
        </p:blipFill>
        <p:spPr>
          <a:xfrm>
            <a:off x="3106057" y="1335314"/>
            <a:ext cx="2989942" cy="2113643"/>
          </a:xfrm>
          <a:prstGeom prst="rect">
            <a:avLst/>
          </a:prstGeom>
        </p:spPr>
      </p:pic>
      <p:sp>
        <p:nvSpPr>
          <p:cNvPr id="6" name="TextBox 5"/>
          <p:cNvSpPr txBox="1"/>
          <p:nvPr/>
        </p:nvSpPr>
        <p:spPr>
          <a:xfrm>
            <a:off x="187604" y="138490"/>
            <a:ext cx="8582799" cy="1569660"/>
          </a:xfrm>
          <a:prstGeom prst="rect">
            <a:avLst/>
          </a:prstGeom>
          <a:noFill/>
        </p:spPr>
        <p:txBody>
          <a:bodyPr wrap="none" rtlCol="0">
            <a:spAutoFit/>
          </a:bodyPr>
          <a:lstStyle/>
          <a:p>
            <a:r>
              <a:rPr lang="en-US" sz="9600" b="1" dirty="0" smtClean="0">
                <a:latin typeface="Blackadder ITC" panose="04020505051007020D02" pitchFamily="82" charset="0"/>
              </a:rPr>
              <a:t>Player </a:t>
            </a:r>
            <a:r>
              <a:rPr lang="en-US" sz="9600" b="1" dirty="0" smtClean="0">
                <a:solidFill>
                  <a:srgbClr val="C00000"/>
                </a:solidFill>
                <a:latin typeface="Blackadder ITC" panose="04020505051007020D02" pitchFamily="82" charset="0"/>
              </a:rPr>
              <a:t>Personalities</a:t>
            </a:r>
            <a:endParaRPr lang="en-US" sz="9600" dirty="0">
              <a:solidFill>
                <a:srgbClr val="C00000"/>
              </a:solidFill>
              <a:latin typeface="Blackadder ITC" panose="04020505051007020D02" pitchFamily="82" charset="0"/>
            </a:endParaRPr>
          </a:p>
        </p:txBody>
      </p:sp>
      <p:sp>
        <p:nvSpPr>
          <p:cNvPr id="7" name="TextBox 6"/>
          <p:cNvSpPr txBox="1"/>
          <p:nvPr/>
        </p:nvSpPr>
        <p:spPr>
          <a:xfrm>
            <a:off x="187604" y="6154057"/>
            <a:ext cx="3252282" cy="369332"/>
          </a:xfrm>
          <a:prstGeom prst="rect">
            <a:avLst/>
          </a:prstGeom>
          <a:noFill/>
        </p:spPr>
        <p:txBody>
          <a:bodyPr wrap="square" rtlCol="0">
            <a:spAutoFit/>
          </a:bodyPr>
          <a:lstStyle/>
          <a:p>
            <a:r>
              <a:rPr lang="en-US" b="1" dirty="0" smtClean="0">
                <a:solidFill>
                  <a:schemeClr val="bg1"/>
                </a:solidFill>
              </a:rPr>
              <a:t>To Be on the Iron Throne, Duh?</a:t>
            </a:r>
            <a:endParaRPr lang="en-US" b="1" dirty="0">
              <a:solidFill>
                <a:schemeClr val="bg1"/>
              </a:solidFill>
            </a:endParaRPr>
          </a:p>
        </p:txBody>
      </p:sp>
      <p:sp>
        <p:nvSpPr>
          <p:cNvPr id="10" name="TextBox 9"/>
          <p:cNvSpPr txBox="1"/>
          <p:nvPr/>
        </p:nvSpPr>
        <p:spPr>
          <a:xfrm>
            <a:off x="4165599" y="6154057"/>
            <a:ext cx="7852229" cy="369332"/>
          </a:xfrm>
          <a:prstGeom prst="rect">
            <a:avLst/>
          </a:prstGeom>
          <a:noFill/>
        </p:spPr>
        <p:txBody>
          <a:bodyPr wrap="square" rtlCol="0">
            <a:spAutoFit/>
          </a:bodyPr>
          <a:lstStyle/>
          <a:p>
            <a:r>
              <a:rPr lang="en-US" b="1" dirty="0" smtClean="0">
                <a:solidFill>
                  <a:schemeClr val="bg1"/>
                </a:solidFill>
              </a:rPr>
              <a:t>Don’t Ask Me … I Know Nothing.	         To have More Wine than I Can Drink.</a:t>
            </a:r>
            <a:endParaRPr lang="en-US" b="1" dirty="0">
              <a:solidFill>
                <a:schemeClr val="bg1"/>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346147"/>
            <a:ext cx="2801257" cy="2102810"/>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12448"/>
          <a:stretch/>
        </p:blipFill>
        <p:spPr>
          <a:xfrm>
            <a:off x="3135086" y="3459790"/>
            <a:ext cx="2960914" cy="2200781"/>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8641" t="1016" r="42307" b="21151"/>
          <a:stretch/>
        </p:blipFill>
        <p:spPr>
          <a:xfrm>
            <a:off x="6096000" y="3435949"/>
            <a:ext cx="2801257" cy="2224622"/>
          </a:xfrm>
          <a:prstGeom prst="rect">
            <a:avLst/>
          </a:prstGeom>
        </p:spPr>
      </p:pic>
    </p:spTree>
    <p:extLst>
      <p:ext uri="{BB962C8B-B14F-4D97-AF65-F5344CB8AC3E}">
        <p14:creationId xmlns:p14="http://schemas.microsoft.com/office/powerpoint/2010/main" val="2665501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7604" y="138490"/>
            <a:ext cx="1936749" cy="400110"/>
          </a:xfrm>
          <a:prstGeom prst="rect">
            <a:avLst/>
          </a:prstGeom>
          <a:noFill/>
        </p:spPr>
        <p:txBody>
          <a:bodyPr wrap="none" rtlCol="0">
            <a:spAutoFit/>
          </a:bodyPr>
          <a:lstStyle/>
          <a:p>
            <a:r>
              <a:rPr lang="en-US" sz="2000" b="1" dirty="0" smtClean="0">
                <a:latin typeface="Blackadder ITC" panose="04020505051007020D02" pitchFamily="82" charset="0"/>
              </a:rPr>
              <a:t>Player </a:t>
            </a:r>
            <a:r>
              <a:rPr lang="en-US" sz="2000" b="1" dirty="0" smtClean="0">
                <a:solidFill>
                  <a:srgbClr val="C00000"/>
                </a:solidFill>
                <a:latin typeface="Blackadder ITC" panose="04020505051007020D02" pitchFamily="82" charset="0"/>
              </a:rPr>
              <a:t>Personalities</a:t>
            </a:r>
            <a:endParaRPr lang="en-US" sz="2000" dirty="0">
              <a:solidFill>
                <a:srgbClr val="C00000"/>
              </a:solidFill>
              <a:latin typeface="Blackadder ITC" panose="04020505051007020D02" pitchFamily="82"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40024"/>
          <a:stretch/>
        </p:blipFill>
        <p:spPr>
          <a:xfrm>
            <a:off x="2322286" y="8195"/>
            <a:ext cx="3773714" cy="3402662"/>
          </a:xfrm>
          <a:prstGeom prst="rect">
            <a:avLst/>
          </a:prstGeom>
        </p:spPr>
      </p:pic>
      <p:sp>
        <p:nvSpPr>
          <p:cNvPr id="7" name="TextBox 6"/>
          <p:cNvSpPr txBox="1"/>
          <p:nvPr/>
        </p:nvSpPr>
        <p:spPr>
          <a:xfrm>
            <a:off x="187604" y="6154057"/>
            <a:ext cx="3252282" cy="369332"/>
          </a:xfrm>
          <a:prstGeom prst="rect">
            <a:avLst/>
          </a:prstGeom>
          <a:noFill/>
        </p:spPr>
        <p:txBody>
          <a:bodyPr wrap="square" rtlCol="0">
            <a:spAutoFit/>
          </a:bodyPr>
          <a:lstStyle/>
          <a:p>
            <a:r>
              <a:rPr lang="en-US" b="1" dirty="0" smtClean="0">
                <a:solidFill>
                  <a:schemeClr val="bg1"/>
                </a:solidFill>
              </a:rPr>
              <a:t>To Be on the Iron Throne, Duh?</a:t>
            </a:r>
            <a:endParaRPr lang="en-US" b="1" dirty="0">
              <a:solidFill>
                <a:schemeClr val="bg1"/>
              </a:solidFill>
            </a:endParaRPr>
          </a:p>
        </p:txBody>
      </p:sp>
      <p:sp>
        <p:nvSpPr>
          <p:cNvPr id="10" name="TextBox 9"/>
          <p:cNvSpPr txBox="1"/>
          <p:nvPr/>
        </p:nvSpPr>
        <p:spPr>
          <a:xfrm>
            <a:off x="4165599" y="6154057"/>
            <a:ext cx="7852229" cy="369332"/>
          </a:xfrm>
          <a:prstGeom prst="rect">
            <a:avLst/>
          </a:prstGeom>
          <a:noFill/>
        </p:spPr>
        <p:txBody>
          <a:bodyPr wrap="square" rtlCol="0">
            <a:spAutoFit/>
          </a:bodyPr>
          <a:lstStyle/>
          <a:p>
            <a:r>
              <a:rPr lang="en-US" b="1" dirty="0" smtClean="0">
                <a:solidFill>
                  <a:schemeClr val="bg1"/>
                </a:solidFill>
              </a:rPr>
              <a:t>Don’t Ask Me … I Know Nothing.	         To have More Wine than I Can Drink.</a:t>
            </a:r>
            <a:endParaRPr lang="en-US" b="1" dirty="0">
              <a:solidFill>
                <a:schemeClr val="bg1"/>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7941" r="294"/>
          <a:stretch/>
        </p:blipFill>
        <p:spPr>
          <a:xfrm>
            <a:off x="6096000" y="926"/>
            <a:ext cx="4034971" cy="3427482"/>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b="39686"/>
          <a:stretch/>
        </p:blipFill>
        <p:spPr>
          <a:xfrm>
            <a:off x="2322284" y="3428408"/>
            <a:ext cx="3773714" cy="3436849"/>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13243" t="423" r="13393" b="-423"/>
          <a:stretch/>
        </p:blipFill>
        <p:spPr>
          <a:xfrm>
            <a:off x="6096000" y="3429000"/>
            <a:ext cx="4020457" cy="3429000"/>
          </a:xfrm>
          <a:prstGeom prst="rect">
            <a:avLst/>
          </a:prstGeom>
        </p:spPr>
      </p:pic>
    </p:spTree>
    <p:extLst>
      <p:ext uri="{BB962C8B-B14F-4D97-AF65-F5344CB8AC3E}">
        <p14:creationId xmlns:p14="http://schemas.microsoft.com/office/powerpoint/2010/main" val="362677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3165</TotalTime>
  <Words>462</Words>
  <Application>Microsoft Office PowerPoint</Application>
  <PresentationFormat>Widescreen</PresentationFormat>
  <Paragraphs>103</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Blackadder ITC</vt:lpstr>
      <vt:lpstr>Calibri</vt:lpstr>
      <vt:lpstr>Calibri Light</vt:lpstr>
      <vt:lpstr>Office Theme</vt:lpstr>
      <vt:lpstr>PowerPoint Presentation</vt:lpstr>
      <vt:lpstr>Who Are You?</vt:lpstr>
      <vt:lpstr>Ye Olde Qualities of </vt:lpstr>
      <vt:lpstr>Ye Olde Qualities of Games</vt:lpstr>
      <vt:lpstr>Types of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Kroll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VanGelder, Cass</dc:creator>
  <cp:lastModifiedBy>VanGelder, Cass</cp:lastModifiedBy>
  <cp:revision>30</cp:revision>
  <dcterms:created xsi:type="dcterms:W3CDTF">2018-05-21T17:22:56Z</dcterms:created>
  <dcterms:modified xsi:type="dcterms:W3CDTF">2018-05-31T16:37:01Z</dcterms:modified>
</cp:coreProperties>
</file>