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31"/>
  </p:notesMasterIdLst>
  <p:sldIdLst>
    <p:sldId id="256" r:id="rId3"/>
    <p:sldId id="258" r:id="rId4"/>
    <p:sldId id="269" r:id="rId5"/>
    <p:sldId id="267" r:id="rId6"/>
    <p:sldId id="268" r:id="rId7"/>
    <p:sldId id="270" r:id="rId8"/>
    <p:sldId id="271" r:id="rId9"/>
    <p:sldId id="273" r:id="rId10"/>
    <p:sldId id="279" r:id="rId11"/>
    <p:sldId id="282" r:id="rId12"/>
    <p:sldId id="274" r:id="rId13"/>
    <p:sldId id="281" r:id="rId14"/>
    <p:sldId id="277" r:id="rId15"/>
    <p:sldId id="275" r:id="rId16"/>
    <p:sldId id="276" r:id="rId17"/>
    <p:sldId id="287" r:id="rId18"/>
    <p:sldId id="288" r:id="rId19"/>
    <p:sldId id="289" r:id="rId20"/>
    <p:sldId id="286" r:id="rId21"/>
    <p:sldId id="285" r:id="rId22"/>
    <p:sldId id="294" r:id="rId23"/>
    <p:sldId id="295" r:id="rId24"/>
    <p:sldId id="292" r:id="rId25"/>
    <p:sldId id="293" r:id="rId26"/>
    <p:sldId id="291" r:id="rId27"/>
    <p:sldId id="290" r:id="rId28"/>
    <p:sldId id="283" r:id="rId29"/>
    <p:sldId id="260" r:id="rId30"/>
  </p:sldIdLst>
  <p:sldSz cx="9144000" cy="6858000" type="screen4x3"/>
  <p:notesSz cx="6858000" cy="9144000"/>
  <p:custDataLst>
    <p:tags r:id="rId32"/>
  </p:custDataLst>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262E"/>
    <a:srgbClr val="000000"/>
    <a:srgbClr val="FECB00"/>
    <a:srgbClr val="E98300"/>
    <a:srgbClr val="ED9C33"/>
    <a:srgbClr val="F4C180"/>
    <a:srgbClr val="8B73A7"/>
    <a:srgbClr val="B6A7C8"/>
    <a:srgbClr val="DC7D82"/>
    <a:srgbClr val="988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97" autoAdjust="0"/>
  </p:normalViewPr>
  <p:slideViewPr>
    <p:cSldViewPr snapToObjects="1" showGuides="1">
      <p:cViewPr varScale="1">
        <p:scale>
          <a:sx n="121" d="100"/>
          <a:sy n="121" d="100"/>
        </p:scale>
        <p:origin x="-354" y="-108"/>
      </p:cViewPr>
      <p:guideLst>
        <p:guide orient="horz" pos="164"/>
        <p:guide orient="horz" pos="4162"/>
        <p:guide orient="horz" pos="731"/>
        <p:guide orient="horz" pos="799"/>
        <p:guide orient="horz" pos="3775"/>
        <p:guide pos="1446"/>
        <p:guide pos="158"/>
        <p:guide pos="5602"/>
        <p:guide pos="4314"/>
        <p:guide pos="4218"/>
        <p:guide pos="2929"/>
        <p:guide pos="2831"/>
        <p:guide pos="15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US" smtClean="0"/>
              <a:t>6/9/2015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US" smtClean="0"/>
              <a:t>‹#›</a:t>
            </a:fld>
            <a:endParaRPr lang="en-US"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201019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301160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368973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80963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67042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2624856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119612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270144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3148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65990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143561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3422534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94539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22</a:t>
            </a:fld>
            <a:endParaRPr lang="en-GB" dirty="0"/>
          </a:p>
        </p:txBody>
      </p:sp>
    </p:spTree>
    <p:extLst>
      <p:ext uri="{BB962C8B-B14F-4D97-AF65-F5344CB8AC3E}">
        <p14:creationId xmlns:p14="http://schemas.microsoft.com/office/powerpoint/2010/main" val="3601522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23</a:t>
            </a:fld>
            <a:endParaRPr lang="en-GB" dirty="0"/>
          </a:p>
        </p:txBody>
      </p:sp>
    </p:spTree>
    <p:extLst>
      <p:ext uri="{BB962C8B-B14F-4D97-AF65-F5344CB8AC3E}">
        <p14:creationId xmlns:p14="http://schemas.microsoft.com/office/powerpoint/2010/main" val="3543323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24</a:t>
            </a:fld>
            <a:endParaRPr lang="en-GB" dirty="0"/>
          </a:p>
        </p:txBody>
      </p:sp>
    </p:spTree>
    <p:extLst>
      <p:ext uri="{BB962C8B-B14F-4D97-AF65-F5344CB8AC3E}">
        <p14:creationId xmlns:p14="http://schemas.microsoft.com/office/powerpoint/2010/main" val="1526262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25</a:t>
            </a:fld>
            <a:endParaRPr lang="en-GB" dirty="0"/>
          </a:p>
        </p:txBody>
      </p:sp>
    </p:spTree>
    <p:extLst>
      <p:ext uri="{BB962C8B-B14F-4D97-AF65-F5344CB8AC3E}">
        <p14:creationId xmlns:p14="http://schemas.microsoft.com/office/powerpoint/2010/main" val="3038033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26</a:t>
            </a:fld>
            <a:endParaRPr lang="en-GB" dirty="0"/>
          </a:p>
        </p:txBody>
      </p:sp>
    </p:spTree>
    <p:extLst>
      <p:ext uri="{BB962C8B-B14F-4D97-AF65-F5344CB8AC3E}">
        <p14:creationId xmlns:p14="http://schemas.microsoft.com/office/powerpoint/2010/main" val="2884322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27</a:t>
            </a:fld>
            <a:endParaRPr lang="en-GB" dirty="0"/>
          </a:p>
        </p:txBody>
      </p:sp>
    </p:spTree>
    <p:extLst>
      <p:ext uri="{BB962C8B-B14F-4D97-AF65-F5344CB8AC3E}">
        <p14:creationId xmlns:p14="http://schemas.microsoft.com/office/powerpoint/2010/main" val="1766750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28</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are a global certification, technical assurance and advisory company. Our reason for being goes back 150 years: to safeguard life, property and the environment and is the foundation for everything we do.</a:t>
            </a:r>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5085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16090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95812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Design and Engineering:</a:t>
            </a:r>
          </a:p>
          <a:p>
            <a:pPr marL="171450" indent="-171450">
              <a:lnSpc>
                <a:spcPct val="90000"/>
              </a:lnSpc>
              <a:buFont typeface="Arial" panose="020B0604020202020204" pitchFamily="34" charset="0"/>
              <a:buChar char="•"/>
            </a:pPr>
            <a:r>
              <a:rPr lang="en-GB" sz="1200" dirty="0" smtClean="0"/>
              <a:t>Design and engineering of ships, offshore floaters, offshore fixed installations and subsea structures</a:t>
            </a:r>
          </a:p>
          <a:p>
            <a:pPr marL="171450" indent="-171450">
              <a:lnSpc>
                <a:spcPct val="90000"/>
              </a:lnSpc>
              <a:buFont typeface="Arial" panose="020B0604020202020204" pitchFamily="34" charset="0"/>
              <a:buChar char="•"/>
            </a:pPr>
            <a:r>
              <a:rPr lang="en-GB" sz="1200" dirty="0" smtClean="0"/>
              <a:t>Complete systems for strength assessment and sea-keeping analysis </a:t>
            </a:r>
          </a:p>
          <a:p>
            <a:pPr marL="171450" indent="-171450">
              <a:buFont typeface="Arial" panose="020B0604020202020204" pitchFamily="34" charset="0"/>
              <a:buChar char="•"/>
            </a:pPr>
            <a:r>
              <a:rPr lang="en-GB" sz="1200" dirty="0" smtClean="0"/>
              <a:t>Assessments according to offshore standards</a:t>
            </a:r>
          </a:p>
          <a:p>
            <a:pPr marL="171450" indent="-171450">
              <a:buFont typeface="Arial" panose="020B0604020202020204" pitchFamily="34" charset="0"/>
              <a:buChar char="•"/>
            </a:pPr>
            <a:r>
              <a:rPr lang="en-GB" sz="1200" dirty="0" smtClean="0"/>
              <a:t>Design and analysis of onshore and offshore wind turbine structures</a:t>
            </a:r>
          </a:p>
          <a:p>
            <a:pPr marL="171450" indent="-171450">
              <a:lnSpc>
                <a:spcPct val="90000"/>
              </a:lnSpc>
              <a:buFont typeface="Arial" panose="020B0604020202020204" pitchFamily="34" charset="0"/>
              <a:buChar char="•"/>
            </a:pPr>
            <a:r>
              <a:rPr lang="en-GB" sz="1200" dirty="0" smtClean="0"/>
              <a:t>Covers all engineering tasks during the lifetime of the asset, including simulation driven engineering in very early design</a:t>
            </a:r>
          </a:p>
          <a:p>
            <a:pPr marL="171450" indent="-171450">
              <a:lnSpc>
                <a:spcPct val="90000"/>
              </a:lnSpc>
              <a:buFont typeface="Arial" panose="020B0604020202020204" pitchFamily="34" charset="0"/>
              <a:buChar char="•"/>
            </a:pPr>
            <a:r>
              <a:rPr lang="en-GB" sz="1200" dirty="0" smtClean="0"/>
              <a:t>Strength assessment of rotating machinery components and propulsion systems</a:t>
            </a:r>
          </a:p>
          <a:p>
            <a:pPr marL="171450" indent="-171450">
              <a:lnSpc>
                <a:spcPct val="110000"/>
              </a:lnSpc>
              <a:buFont typeface="Arial" panose="020B0604020202020204" pitchFamily="34" charset="0"/>
              <a:buChar char="•"/>
            </a:pPr>
            <a:r>
              <a:rPr lang="en-GB" sz="1200" dirty="0" smtClean="0"/>
              <a:t>Software package for strength assessment of ship-structures. </a:t>
            </a:r>
          </a:p>
          <a:p>
            <a:pPr marL="171450" indent="-171450">
              <a:lnSpc>
                <a:spcPct val="110000"/>
              </a:lnSpc>
              <a:buFont typeface="Arial" panose="020B0604020202020204" pitchFamily="34" charset="0"/>
              <a:buChar char="•"/>
            </a:pPr>
            <a:r>
              <a:rPr lang="en-GB" sz="1200" dirty="0" smtClean="0"/>
              <a:t>A highly efficient environment for design and verification according to DNV GL class rules, also covering the Common Structural Rules</a:t>
            </a:r>
          </a:p>
          <a:p>
            <a:endParaRPr lang="en-GB" dirty="0" smtClean="0"/>
          </a:p>
          <a:p>
            <a:r>
              <a:rPr lang="en-GB" dirty="0" smtClean="0"/>
              <a:t>Process Safety Risk and Reliability</a:t>
            </a:r>
          </a:p>
          <a:p>
            <a:pPr marL="171450" indent="-171450">
              <a:buFont typeface="Arial" panose="020B0604020202020204" pitchFamily="34" charset="0"/>
              <a:buChar char="•"/>
            </a:pPr>
            <a:r>
              <a:rPr lang="en-GB" sz="1200" dirty="0" smtClean="0"/>
              <a:t>QRA - Industry standard method for carrying out Quantitative Risk Assessments of offshore and onshore process, chemical and petrochemical facilities. </a:t>
            </a:r>
          </a:p>
          <a:p>
            <a:pPr marL="171450" indent="-171450">
              <a:buFont typeface="Arial" panose="020B0604020202020204" pitchFamily="34" charset="0"/>
              <a:buChar char="•"/>
            </a:pPr>
            <a:r>
              <a:rPr lang="en-GB" sz="1200" dirty="0" smtClean="0"/>
              <a:t>The safety of an installation against any risk criteria can be assessed and guidance obtained concerning possible mitigation measures, such as changes in design, operation, response or land use planning.</a:t>
            </a:r>
          </a:p>
          <a:p>
            <a:pPr marL="171450" indent="-171450">
              <a:buFont typeface="Arial" panose="020B0604020202020204" pitchFamily="34" charset="0"/>
              <a:buChar char="•"/>
            </a:pPr>
            <a:r>
              <a:rPr lang="en-GB" sz="1200" dirty="0" smtClean="0"/>
              <a:t>RAM analysis software is a crucial tool in designing and analysing the performance of operations. </a:t>
            </a:r>
          </a:p>
          <a:p>
            <a:pPr marL="171450" indent="-171450">
              <a:buFont typeface="Arial" panose="020B0604020202020204" pitchFamily="34" charset="0"/>
              <a:buChar char="•"/>
            </a:pPr>
            <a:r>
              <a:rPr lang="en-GB" sz="1200" dirty="0" smtClean="0"/>
              <a:t>Designed to meet the needs of the Oil and Gas industry. </a:t>
            </a:r>
          </a:p>
          <a:p>
            <a:pPr marL="171450" indent="-171450">
              <a:buFont typeface="Arial" panose="020B0604020202020204" pitchFamily="34" charset="0"/>
              <a:buChar char="•"/>
            </a:pPr>
            <a:r>
              <a:rPr lang="en-GB" sz="1200" dirty="0" smtClean="0"/>
              <a:t>Allows you to model even the most complex process system and to see clearly what is required to improve its performance.</a:t>
            </a:r>
          </a:p>
          <a:p>
            <a:pPr marL="171450" indent="-171450">
              <a:buFont typeface="Arial" panose="020B0604020202020204" pitchFamily="34" charset="0"/>
              <a:buChar char="•"/>
            </a:pPr>
            <a:r>
              <a:rPr lang="en-GB" sz="1200" dirty="0" smtClean="0"/>
              <a:t>Allows you to safely and responsible analyse and improve production efficiency.</a:t>
            </a:r>
          </a:p>
          <a:p>
            <a:pPr marL="171450" indent="-171450">
              <a:buFont typeface="Arial" panose="020B0604020202020204" pitchFamily="34" charset="0"/>
              <a:buChar char="•"/>
            </a:pPr>
            <a:endParaRPr lang="en-GB" dirty="0" smtClean="0"/>
          </a:p>
          <a:p>
            <a:r>
              <a:rPr lang="en-GB" dirty="0" smtClean="0"/>
              <a:t>Asset Integrity and performance</a:t>
            </a:r>
          </a:p>
          <a:p>
            <a:pPr marL="171450" indent="-171450">
              <a:lnSpc>
                <a:spcPct val="90000"/>
              </a:lnSpc>
              <a:buFont typeface="Arial" panose="020B0604020202020204" pitchFamily="34" charset="0"/>
              <a:buChar char="•"/>
            </a:pPr>
            <a:r>
              <a:rPr lang="en-GB" sz="1200" dirty="0" smtClean="0">
                <a:solidFill>
                  <a:srgbClr val="FFFFFF"/>
                </a:solidFill>
              </a:rPr>
              <a:t>Comprehensive solutions for</a:t>
            </a:r>
          </a:p>
          <a:p>
            <a:pPr marL="0" indent="0">
              <a:lnSpc>
                <a:spcPct val="90000"/>
              </a:lnSpc>
              <a:buFont typeface="Arial" panose="020B0604020202020204" pitchFamily="34" charset="0"/>
              <a:buNone/>
            </a:pPr>
            <a:r>
              <a:rPr lang="en-GB" sz="1200" dirty="0" smtClean="0">
                <a:solidFill>
                  <a:srgbClr val="FFFFFF"/>
                </a:solidFill>
              </a:rPr>
              <a:t>	Fixed and floating offshore structures</a:t>
            </a:r>
          </a:p>
          <a:p>
            <a:pPr marL="0" indent="0">
              <a:lnSpc>
                <a:spcPct val="90000"/>
              </a:lnSpc>
              <a:buFont typeface="Arial" panose="020B0604020202020204" pitchFamily="34" charset="0"/>
              <a:buNone/>
            </a:pPr>
            <a:r>
              <a:rPr lang="en-GB" sz="1200" dirty="0" smtClean="0">
                <a:solidFill>
                  <a:srgbClr val="FFFFFF"/>
                </a:solidFill>
              </a:rPr>
              <a:t>	Onshore and offshore pipelines</a:t>
            </a:r>
          </a:p>
          <a:p>
            <a:pPr marL="0" indent="0">
              <a:lnSpc>
                <a:spcPct val="90000"/>
              </a:lnSpc>
              <a:buFont typeface="Arial" panose="020B0604020202020204" pitchFamily="34" charset="0"/>
              <a:buNone/>
            </a:pPr>
            <a:r>
              <a:rPr lang="en-GB" sz="1200" dirty="0" smtClean="0">
                <a:solidFill>
                  <a:srgbClr val="FFFFFF"/>
                </a:solidFill>
              </a:rPr>
              <a:t>	Onshore and offshore facilities</a:t>
            </a:r>
            <a:br>
              <a:rPr lang="en-GB" sz="1200" dirty="0" smtClean="0">
                <a:solidFill>
                  <a:srgbClr val="FFFFFF"/>
                </a:solidFill>
              </a:rPr>
            </a:br>
            <a:endParaRPr lang="en-GB" sz="1200" dirty="0" smtClean="0">
              <a:solidFill>
                <a:srgbClr val="FFFFFF"/>
              </a:solidFill>
            </a:endParaRPr>
          </a:p>
          <a:p>
            <a:pPr marL="171450" indent="-171450">
              <a:lnSpc>
                <a:spcPct val="90000"/>
              </a:lnSpc>
              <a:buFont typeface="Arial" panose="020B0604020202020204" pitchFamily="34" charset="0"/>
              <a:buChar char="•"/>
            </a:pPr>
            <a:r>
              <a:rPr lang="en-GB" sz="1200" dirty="0" smtClean="0">
                <a:solidFill>
                  <a:srgbClr val="FFFFFF"/>
                </a:solidFill>
              </a:rPr>
              <a:t>Supports the entire Plan-Do-Check-Act integrity cycle</a:t>
            </a:r>
          </a:p>
          <a:p>
            <a:pPr marL="171450" indent="-171450">
              <a:lnSpc>
                <a:spcPct val="90000"/>
              </a:lnSpc>
              <a:buFont typeface="Arial" panose="020B0604020202020204" pitchFamily="34" charset="0"/>
              <a:buChar char="•"/>
            </a:pPr>
            <a:r>
              <a:rPr lang="en-GB" sz="1200" dirty="0" smtClean="0">
                <a:solidFill>
                  <a:srgbClr val="FFFFFF"/>
                </a:solidFill>
              </a:rPr>
              <a:t>Includes visibility of risk from CEO to inspection engineers</a:t>
            </a:r>
          </a:p>
          <a:p>
            <a:endParaRPr lang="en-GB" dirty="0" smtClean="0"/>
          </a:p>
          <a:p>
            <a:r>
              <a:rPr lang="en-GB" dirty="0" smtClean="0"/>
              <a:t>QHSE</a:t>
            </a:r>
            <a:r>
              <a:rPr lang="en-GB" baseline="0" dirty="0" smtClean="0"/>
              <a:t> and Enterprise Risk</a:t>
            </a:r>
          </a:p>
          <a:p>
            <a:pPr marL="171450" indent="-171450">
              <a:lnSpc>
                <a:spcPct val="90000"/>
              </a:lnSpc>
              <a:buFont typeface="Arial" panose="020B0604020202020204" pitchFamily="34" charset="0"/>
              <a:buChar char="•"/>
            </a:pPr>
            <a:r>
              <a:rPr lang="en-GB" sz="1200" dirty="0" smtClean="0">
                <a:solidFill>
                  <a:srgbClr val="333333"/>
                </a:solidFill>
              </a:rPr>
              <a:t>Improves risk and QHSE performance</a:t>
            </a:r>
          </a:p>
          <a:p>
            <a:pPr marL="171450" indent="-171450">
              <a:lnSpc>
                <a:spcPct val="90000"/>
              </a:lnSpc>
              <a:buFont typeface="Arial" panose="020B0604020202020204" pitchFamily="34" charset="0"/>
              <a:buChar char="•"/>
            </a:pPr>
            <a:r>
              <a:rPr lang="en-GB" sz="1200" dirty="0" smtClean="0">
                <a:solidFill>
                  <a:srgbClr val="333333"/>
                </a:solidFill>
              </a:rPr>
              <a:t>Control and transparency of all deviations and actions</a:t>
            </a:r>
          </a:p>
          <a:p>
            <a:pPr marL="171450" indent="-171450">
              <a:lnSpc>
                <a:spcPct val="90000"/>
              </a:lnSpc>
              <a:buFont typeface="Arial" panose="020B0604020202020204" pitchFamily="34" charset="0"/>
              <a:buChar char="•"/>
            </a:pPr>
            <a:r>
              <a:rPr lang="en-GB" sz="1200" dirty="0" smtClean="0">
                <a:solidFill>
                  <a:srgbClr val="333333"/>
                </a:solidFill>
              </a:rPr>
              <a:t>Communicates and structures vital company information</a:t>
            </a:r>
          </a:p>
          <a:p>
            <a:pPr marL="171450" indent="-171450">
              <a:lnSpc>
                <a:spcPct val="90000"/>
              </a:lnSpc>
              <a:buFont typeface="Arial" panose="020B0604020202020204" pitchFamily="34" charset="0"/>
              <a:buChar char="•"/>
            </a:pPr>
            <a:r>
              <a:rPr lang="en-GB" sz="1200" dirty="0" smtClean="0">
                <a:solidFill>
                  <a:srgbClr val="333333"/>
                </a:solidFill>
              </a:rPr>
              <a:t>A comprehensive preventive and corrective action tracking system</a:t>
            </a:r>
          </a:p>
          <a:p>
            <a:endParaRPr lang="en-GB" dirty="0" smtClean="0"/>
          </a:p>
          <a:p>
            <a:r>
              <a:rPr lang="en-GB" dirty="0" smtClean="0"/>
              <a:t>Ship Management</a:t>
            </a:r>
            <a:r>
              <a:rPr lang="en-GB" baseline="0" dirty="0" smtClean="0"/>
              <a:t> and Operations/Ship and Offshore Class</a:t>
            </a:r>
          </a:p>
          <a:p>
            <a:pPr marL="171450" indent="-171450">
              <a:buFont typeface="Arial" panose="020B0604020202020204" pitchFamily="34" charset="0"/>
              <a:buChar char="•"/>
            </a:pPr>
            <a:r>
              <a:rPr lang="en-GB" sz="1200" dirty="0" smtClean="0">
                <a:solidFill>
                  <a:srgbClr val="333333"/>
                </a:solidFill>
              </a:rPr>
              <a:t>Supporting ship management, operations and business decisions</a:t>
            </a:r>
          </a:p>
          <a:p>
            <a:pPr marL="171450" indent="-171450">
              <a:buFont typeface="Arial" panose="020B0604020202020204" pitchFamily="34" charset="0"/>
              <a:buChar char="•"/>
            </a:pPr>
            <a:r>
              <a:rPr lang="en-GB" sz="1200" dirty="0" smtClean="0">
                <a:solidFill>
                  <a:srgbClr val="333333"/>
                </a:solidFill>
              </a:rPr>
              <a:t>Includes technical management, hull integrity management, QHSE, dry docking, procurement and stock control, crewing, port clearance, voyage planning, weather routing and fleet performance monitoring.</a:t>
            </a:r>
          </a:p>
          <a:p>
            <a:pPr marL="171450" indent="-171450">
              <a:buFont typeface="Arial" panose="020B0604020202020204" pitchFamily="34" charset="0"/>
              <a:buChar char="•"/>
            </a:pPr>
            <a:r>
              <a:rPr lang="en-GB" sz="1200" dirty="0" smtClean="0">
                <a:solidFill>
                  <a:srgbClr val="333333"/>
                </a:solidFill>
              </a:rPr>
              <a:t>Class production system, serving almost 14,000 vessels in DNV GL Class.</a:t>
            </a:r>
          </a:p>
          <a:p>
            <a:pPr marL="0" indent="0">
              <a:buFont typeface="Arial" panose="020B0604020202020204" pitchFamily="34" charset="0"/>
              <a:buNone/>
            </a:pPr>
            <a:endParaRPr lang="en-GB" sz="1200" dirty="0" smtClean="0">
              <a:solidFill>
                <a:srgbClr val="333333"/>
              </a:solidFill>
            </a:endParaRPr>
          </a:p>
          <a:p>
            <a:pPr marL="0" indent="0">
              <a:buFont typeface="Arial" panose="020B0604020202020204" pitchFamily="34" charset="0"/>
              <a:buNone/>
            </a:pPr>
            <a:r>
              <a:rPr lang="en-GB" sz="1200" dirty="0" smtClean="0">
                <a:solidFill>
                  <a:srgbClr val="333333"/>
                </a:solidFill>
              </a:rPr>
              <a:t>Electricity</a:t>
            </a:r>
            <a:r>
              <a:rPr lang="en-GB" sz="1200" baseline="0" dirty="0" smtClean="0">
                <a:solidFill>
                  <a:srgbClr val="333333"/>
                </a:solidFill>
              </a:rPr>
              <a:t> Grid Reliability and Performance</a:t>
            </a:r>
          </a:p>
          <a:p>
            <a:pPr marL="171450" indent="-171450">
              <a:buFont typeface="Arial" panose="020B0604020202020204" pitchFamily="34" charset="0"/>
              <a:buChar char="•"/>
            </a:pPr>
            <a:r>
              <a:rPr lang="en-GB" sz="1200" kern="1200" dirty="0" smtClean="0">
                <a:solidFill>
                  <a:schemeClr val="tx1"/>
                </a:solidFill>
                <a:effectLst/>
              </a:rPr>
              <a:t>Extending the life of utility assets is now more important than ever. Growing cost of maintenance crews, high replacement equipment costs and long lead times must be balanced with reduced available manpower and increasing demands of the public and regulatory agencies for reliability. We gives utilities the ability to meet this challenge by focusing on utility Equipment Health. </a:t>
            </a:r>
          </a:p>
          <a:p>
            <a:pPr marL="171450" indent="-171450">
              <a:buFont typeface="Arial" panose="020B0604020202020204" pitchFamily="34" charset="0"/>
              <a:buChar char="•"/>
            </a:pPr>
            <a:r>
              <a:rPr lang="en-GB" sz="1200" kern="1200" dirty="0" smtClean="0">
                <a:solidFill>
                  <a:schemeClr val="tx1"/>
                </a:solidFill>
                <a:effectLst/>
              </a:rPr>
              <a:t>Software solution for today’s utilities to meet the demands of equipment performance, reliability, and longevity</a:t>
            </a:r>
          </a:p>
          <a:p>
            <a:pPr marL="171450" indent="-171450">
              <a:buFont typeface="Arial" panose="020B0604020202020204" pitchFamily="34" charset="0"/>
              <a:buChar char="•"/>
            </a:pPr>
            <a:r>
              <a:rPr lang="en-GB" sz="1200" kern="1200" dirty="0" smtClean="0">
                <a:solidFill>
                  <a:schemeClr val="tx1"/>
                </a:solidFill>
                <a:effectLst/>
              </a:rPr>
              <a:t>Quickly and easily determine how to maximize throughput for any transmission or distribution line</a:t>
            </a:r>
            <a:endParaRPr lang="en-GB" sz="1200" dirty="0" smtClean="0">
              <a:solidFill>
                <a:srgbClr val="333333"/>
              </a:solidFill>
            </a:endParaRPr>
          </a:p>
          <a:p>
            <a:pPr marL="0" indent="0">
              <a:buFont typeface="Arial" panose="020B0604020202020204" pitchFamily="34" charset="0"/>
              <a:buNone/>
            </a:pPr>
            <a:endParaRPr lang="en-GB" sz="1200" dirty="0" smtClean="0">
              <a:solidFill>
                <a:srgbClr val="333333"/>
              </a:solidFill>
            </a:endParaRPr>
          </a:p>
          <a:p>
            <a:pPr marL="0" indent="0">
              <a:buFont typeface="Arial" panose="020B0604020202020204" pitchFamily="34" charset="0"/>
              <a:buNone/>
            </a:pPr>
            <a:r>
              <a:rPr lang="en-GB" sz="1200" dirty="0" smtClean="0">
                <a:solidFill>
                  <a:srgbClr val="333333"/>
                </a:solidFill>
              </a:rPr>
              <a:t>Asset</a:t>
            </a:r>
            <a:r>
              <a:rPr lang="en-GB" sz="1200" baseline="0" dirty="0" smtClean="0">
                <a:solidFill>
                  <a:srgbClr val="333333"/>
                </a:solidFill>
              </a:rPr>
              <a:t> Simulation and Optimization</a:t>
            </a:r>
          </a:p>
          <a:p>
            <a:pPr marL="171450" indent="-171450">
              <a:lnSpc>
                <a:spcPct val="90000"/>
              </a:lnSpc>
              <a:buFont typeface="Arial" panose="020B0604020202020204" pitchFamily="34" charset="0"/>
              <a:buChar char="•"/>
            </a:pPr>
            <a:r>
              <a:rPr lang="en-GB" sz="1200" dirty="0" smtClean="0">
                <a:solidFill>
                  <a:srgbClr val="FFFFFF"/>
                </a:solidFill>
              </a:rPr>
              <a:t>Make informed decisions to minimise spend, mitigate risk and improve operational efficiency</a:t>
            </a:r>
          </a:p>
          <a:p>
            <a:pPr marL="171450" indent="-171450">
              <a:lnSpc>
                <a:spcPct val="90000"/>
              </a:lnSpc>
              <a:buFont typeface="Arial" panose="020B0604020202020204" pitchFamily="34" charset="0"/>
              <a:buChar char="•"/>
            </a:pPr>
            <a:r>
              <a:rPr lang="en-GB" sz="1200" dirty="0" smtClean="0">
                <a:solidFill>
                  <a:srgbClr val="FFFFFF"/>
                </a:solidFill>
              </a:rPr>
              <a:t>Robust and accurate modelling and simulation of pipeline distribution network operations</a:t>
            </a:r>
          </a:p>
          <a:p>
            <a:pPr marL="171450" indent="-171450">
              <a:lnSpc>
                <a:spcPct val="90000"/>
              </a:lnSpc>
              <a:buFont typeface="Arial" panose="020B0604020202020204" pitchFamily="34" charset="0"/>
              <a:buChar char="•"/>
            </a:pPr>
            <a:r>
              <a:rPr lang="en-GB" sz="1200" dirty="0" smtClean="0">
                <a:solidFill>
                  <a:srgbClr val="FFFFFF"/>
                </a:solidFill>
              </a:rPr>
              <a:t>Answering key questions about network capacity now and in the future</a:t>
            </a:r>
          </a:p>
          <a:p>
            <a:pPr marL="171450" indent="-171450">
              <a:lnSpc>
                <a:spcPct val="90000"/>
              </a:lnSpc>
              <a:buFont typeface="Arial" panose="020B0604020202020204" pitchFamily="34" charset="0"/>
              <a:buChar char="•"/>
            </a:pPr>
            <a:r>
              <a:rPr lang="en-GB" sz="1200" dirty="0" smtClean="0">
                <a:solidFill>
                  <a:srgbClr val="FFFFFF"/>
                </a:solidFill>
              </a:rPr>
              <a:t>Maximizing efficiency of compressor stations</a:t>
            </a:r>
          </a:p>
          <a:p>
            <a:pPr marL="0" indent="0">
              <a:buFont typeface="Arial" panose="020B0604020202020204" pitchFamily="34" charset="0"/>
              <a:buNone/>
            </a:pPr>
            <a:endParaRPr lang="en-GB" dirty="0" smtClean="0"/>
          </a:p>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58950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1" dirty="0" smtClean="0"/>
              <a:t>Key activities supported</a:t>
            </a:r>
          </a:p>
          <a:p>
            <a:pPr marL="628650" lvl="1" indent="-171450">
              <a:buFont typeface="Arial" panose="020B0604020202020204" pitchFamily="34" charset="0"/>
              <a:buChar char="•"/>
            </a:pPr>
            <a:r>
              <a:rPr lang="en-GB" sz="1200" dirty="0" smtClean="0"/>
              <a:t>Synergi Life manages all QHSE non-conformances, incidents, risk, risk analyses, audits, assessments and improvement suggestions.</a:t>
            </a:r>
          </a:p>
          <a:p>
            <a:pPr marL="628650" lvl="1" indent="-171450">
              <a:buFont typeface="Arial" panose="020B0604020202020204" pitchFamily="34" charset="0"/>
              <a:buChar char="•"/>
            </a:pPr>
            <a:r>
              <a:rPr lang="en-GB" sz="1200" dirty="0" smtClean="0"/>
              <a:t>Synergi Life software covers every workflow process, such as: Reporting, Processing , Analysing, Corrective actions, Communication, Experience transfer, Trending and KPI monitoring. </a:t>
            </a:r>
            <a:r>
              <a:rPr lang="en-GB" dirty="0" smtClean="0"/>
              <a:t/>
            </a:r>
            <a:br>
              <a:rPr lang="en-GB" dirty="0" smtClean="0"/>
            </a:br>
            <a:endParaRPr lang="en-GB" sz="1200" b="1" dirty="0" smtClean="0"/>
          </a:p>
          <a:p>
            <a:pPr marL="171450" indent="-171450">
              <a:buFont typeface="Arial" panose="020B0604020202020204" pitchFamily="34" charset="0"/>
              <a:buChar char="•"/>
            </a:pPr>
            <a:r>
              <a:rPr lang="en-GB" sz="1200" b="1" dirty="0" smtClean="0"/>
              <a:t>Value proposition</a:t>
            </a:r>
          </a:p>
          <a:p>
            <a:pPr marL="628650" lvl="1" indent="-171450">
              <a:buFont typeface="Arial" panose="020B0604020202020204" pitchFamily="34" charset="0"/>
              <a:buChar char="•"/>
            </a:pPr>
            <a:r>
              <a:rPr lang="en-GB" sz="1200" dirty="0" smtClean="0"/>
              <a:t>The Synergi Life Risk Management Module is designed to meet best practise risk management principles in accordance with ISO 31000, COSO, ISO 27000 etc.</a:t>
            </a:r>
          </a:p>
          <a:p>
            <a:pPr marL="628650" lvl="1" indent="-171450">
              <a:buFont typeface="Arial" panose="020B0604020202020204" pitchFamily="34" charset="0"/>
              <a:buChar char="•"/>
            </a:pPr>
            <a:r>
              <a:rPr lang="en-GB" sz="1200" dirty="0" smtClean="0"/>
              <a:t>Synergi Life software supports each stage in the risk management process on all levels of the organization.</a:t>
            </a:r>
          </a:p>
          <a:p>
            <a:pPr marL="628650" lvl="1" indent="-171450">
              <a:buFont typeface="Arial" panose="020B0604020202020204" pitchFamily="34" charset="0"/>
              <a:buChar char="•"/>
            </a:pPr>
            <a:r>
              <a:rPr lang="en-GB" sz="1200" dirty="0" smtClean="0"/>
              <a:t>Improving risk management at all levels within the business - from enterprise to occupational risk.</a:t>
            </a:r>
          </a:p>
          <a:p>
            <a:pPr marL="628650" lvl="1" indent="-171450">
              <a:buFont typeface="Arial" panose="020B0604020202020204" pitchFamily="34" charset="0"/>
              <a:buChar char="•"/>
            </a:pPr>
            <a:r>
              <a:rPr lang="en-GB" sz="1200" dirty="0" smtClean="0"/>
              <a:t>A number of practical methods are available to facilitate risk-based decisions. The choice of method depends on the objectives, scope and the entities involved. </a:t>
            </a:r>
          </a:p>
          <a:p>
            <a:pPr marL="628650" lvl="1"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AA16B51D-44DF-4450-B064-6814490E86E3}"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2722171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272201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2092013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60464"/>
            <a:ext cx="8893174" cy="31178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50824" y="1641864"/>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GB" dirty="0"/>
          </a:p>
        </p:txBody>
      </p:sp>
      <p:pic>
        <p:nvPicPr>
          <p:cNvPr id="9"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userDrawn="1"/>
        </p:nvCxnSpPr>
        <p:spPr>
          <a:xfrm>
            <a:off x="0" y="4204580"/>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6848475" y="6492748"/>
            <a:ext cx="2045659" cy="138499"/>
          </a:xfrm>
          <a:prstGeom prst="rect">
            <a:avLst/>
          </a:prstGeom>
          <a:noFill/>
        </p:spPr>
        <p:txBody>
          <a:bodyPr wrap="square" lIns="0" tIns="0" rIns="0" bIns="0" rtlCol="0">
            <a:spAutoFit/>
          </a:bodyPr>
          <a:lstStyle/>
          <a:p>
            <a:pPr algn="r"/>
            <a:r>
              <a:rPr lang="en-GB" sz="900" b="1" cap="all" baseline="0" noProof="1" smtClean="0">
                <a:solidFill>
                  <a:schemeClr val="accent2"/>
                </a:solidFill>
              </a:rPr>
              <a:t>Safer, smarter, greener</a:t>
            </a:r>
            <a:endParaRPr lang="en-GB" sz="900" b="1" cap="all" baseline="0" noProof="1">
              <a:solidFill>
                <a:schemeClr val="accent2"/>
              </a:solidFill>
            </a:endParaRPr>
          </a:p>
        </p:txBody>
      </p:sp>
      <p:sp>
        <p:nvSpPr>
          <p:cNvPr id="8" name="Date Placeholder 7"/>
          <p:cNvSpPr>
            <a:spLocks noGrp="1"/>
          </p:cNvSpPr>
          <p:nvPr>
            <p:ph type="dt" sz="half" idx="15"/>
          </p:nvPr>
        </p:nvSpPr>
        <p:spPr/>
        <p:txBody>
          <a:bodyPr/>
          <a:lstStyle>
            <a:lvl1pPr>
              <a:defRPr>
                <a:solidFill>
                  <a:schemeClr val="bg1"/>
                </a:solidFill>
              </a:defRPr>
            </a:lvl1pPr>
          </a:lstStyle>
          <a:p>
            <a:r>
              <a:rPr lang="en-GB" dirty="0" smtClean="0"/>
              <a:t>01.06.2015</a:t>
            </a:r>
            <a:endParaRPr lang="en-GB" dirty="0"/>
          </a:p>
        </p:txBody>
      </p:sp>
      <p:sp>
        <p:nvSpPr>
          <p:cNvPr id="10" name="Footer Placeholder 9"/>
          <p:cNvSpPr>
            <a:spLocks noGrp="1"/>
          </p:cNvSpPr>
          <p:nvPr>
            <p:ph type="ftr" sz="quarter" idx="16"/>
          </p:nvPr>
        </p:nvSpPr>
        <p:spPr/>
        <p:txBody>
          <a:bodyPr/>
          <a:lstStyle/>
          <a:p>
            <a:endParaRPr lang="en-GB" dirty="0"/>
          </a:p>
        </p:txBody>
      </p:sp>
      <p:sp>
        <p:nvSpPr>
          <p:cNvPr id="11" name="Slide Number Placeholder 10"/>
          <p:cNvSpPr>
            <a:spLocks noGrp="1"/>
          </p:cNvSpPr>
          <p:nvPr>
            <p:ph type="sldNum" sz="quarter" idx="17"/>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sp>
        <p:nvSpPr>
          <p:cNvPr id="21" name="bmkFldDocumentNumber"/>
          <p:cNvSpPr txBox="1">
            <a:spLocks noChangeArrowheads="1"/>
          </p:cNvSpPr>
          <p:nvPr userDrawn="1"/>
        </p:nvSpPr>
        <p:spPr bwMode="auto">
          <a:xfrm>
            <a:off x="1691680" y="6517697"/>
            <a:ext cx="2805707" cy="179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rgbClr val="000000"/>
              </a:solidFill>
              <a:ea typeface="ＭＳ Ｐゴシック" charset="-128"/>
              <a:cs typeface="Arial" charset="0"/>
            </a:endParaRPr>
          </a:p>
        </p:txBody>
      </p:sp>
      <p:sp>
        <p:nvSpPr>
          <p:cNvPr id="24" name="bmkDraft"/>
          <p:cNvSpPr txBox="1">
            <a:spLocks noChangeArrowheads="1"/>
          </p:cNvSpPr>
          <p:nvPr userDrawn="1"/>
        </p:nvSpPr>
        <p:spPr bwMode="auto">
          <a:xfrm>
            <a:off x="3811588" y="6012013"/>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25" name="bmkConfidentiality"/>
          <p:cNvSpPr/>
          <p:nvPr userDrawn="1"/>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27" name="bmkFldDate"/>
          <p:cNvSpPr/>
          <p:nvPr userDrawn="1"/>
        </p:nvSpPr>
        <p:spPr>
          <a:xfrm>
            <a:off x="249520" y="3862800"/>
            <a:ext cx="6446555"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600" b="0" kern="1200" dirty="0" smtClean="0">
                <a:solidFill>
                  <a:schemeClr val="tx2"/>
                </a:solidFill>
                <a:latin typeface="+mn-lt"/>
                <a:ea typeface="+mn-ea"/>
                <a:cs typeface="+mn-cs"/>
              </a:rPr>
              <a:t>01.06.2015</a:t>
            </a:r>
          </a:p>
        </p:txBody>
      </p:sp>
      <p:sp>
        <p:nvSpPr>
          <p:cNvPr id="28" name="bmkFldAuthorName"/>
          <p:cNvSpPr txBox="1">
            <a:spLocks noChangeArrowheads="1"/>
          </p:cNvSpPr>
          <p:nvPr userDrawn="1"/>
        </p:nvSpPr>
        <p:spPr bwMode="auto">
          <a:xfrm>
            <a:off x="250823" y="3574800"/>
            <a:ext cx="6445252" cy="29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r>
              <a:rPr lang="en-GB" altLang="ja-JP" sz="1600" b="1" kern="1200" baseline="0" dirty="0" smtClean="0">
                <a:solidFill>
                  <a:schemeClr val="tx2"/>
                </a:solidFill>
                <a:latin typeface="+mn-lt"/>
                <a:ea typeface="+mn-ea"/>
                <a:cs typeface="+mn-cs"/>
              </a:rPr>
              <a:t>Jan Edvard Faugstad</a:t>
            </a:r>
            <a:endParaRPr lang="en-GB" altLang="ja-JP" sz="1600" b="1" kern="1200" baseline="0" dirty="0">
              <a:solidFill>
                <a:schemeClr val="tx2"/>
              </a:solidFill>
              <a:latin typeface="+mn-lt"/>
              <a:ea typeface="+mn-ea"/>
              <a:cs typeface="+mn-cs"/>
            </a:endParaRPr>
          </a:p>
        </p:txBody>
      </p:sp>
      <p:sp>
        <p:nvSpPr>
          <p:cNvPr id="22" name="bmkBusinessAreaName"/>
          <p:cNvSpPr/>
          <p:nvPr userDrawn="1"/>
        </p:nvSpPr>
        <p:spPr>
          <a:xfrm>
            <a:off x="250823" y="1396800"/>
            <a:ext cx="6445252" cy="21614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r>
              <a:rPr lang="en-GB" sz="1200" b="1" kern="1200" cap="all" baseline="0" dirty="0" smtClean="0">
                <a:solidFill>
                  <a:schemeClr val="bg1"/>
                </a:solidFill>
                <a:latin typeface="+mn-lt"/>
                <a:ea typeface="+mn-ea"/>
                <a:cs typeface="+mn-cs"/>
              </a:rPr>
              <a:t>Software</a:t>
            </a:r>
          </a:p>
        </p:txBody>
      </p:sp>
      <p:sp>
        <p:nvSpPr>
          <p:cNvPr id="26" name="Subtitle 2"/>
          <p:cNvSpPr>
            <a:spLocks noGrp="1"/>
          </p:cNvSpPr>
          <p:nvPr>
            <p:ph type="subTitle" idx="1"/>
          </p:nvPr>
        </p:nvSpPr>
        <p:spPr>
          <a:xfrm>
            <a:off x="250825" y="2420888"/>
            <a:ext cx="6445250" cy="648072"/>
          </a:xfrm>
        </p:spPr>
        <p:txBody>
          <a:bodyPr/>
          <a:lstStyle>
            <a:lvl1pPr marL="0" indent="0" algn="l" defTabSz="914400" rtl="0" eaLnBrk="1" latinLnBrk="0" hangingPunct="1">
              <a:buNone/>
              <a:defRPr lang="en-US" sz="16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250824" y="1270800"/>
            <a:ext cx="4244976" cy="4722013"/>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Date Placeholder 4"/>
          <p:cNvSpPr>
            <a:spLocks noGrp="1"/>
          </p:cNvSpPr>
          <p:nvPr>
            <p:ph type="dt" sz="half" idx="10"/>
          </p:nvPr>
        </p:nvSpPr>
        <p:spPr/>
        <p:txBody>
          <a:bodyPr/>
          <a:lstStyle/>
          <a:p>
            <a:r>
              <a:rPr lang="en-GB" dirty="0" smtClean="0"/>
              <a:t>01.06.2015</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4649788" y="1268413"/>
            <a:ext cx="4242692" cy="4724400"/>
          </a:xfrm>
          <a:solidFill>
            <a:schemeClr val="bg2">
              <a:lumMod val="40000"/>
              <a:lumOff val="60000"/>
            </a:schemeClr>
          </a:solidFill>
        </p:spPr>
        <p:txBody>
          <a:bodyPr/>
          <a:lstStyle>
            <a:lvl1pPr marL="0" indent="0" algn="ctr">
              <a:buNone/>
              <a:defRPr b="0"/>
            </a:lvl1pPr>
          </a:lstStyle>
          <a:p>
            <a:r>
              <a:rPr lang="en-US" dirty="0" smtClean="0"/>
              <a:t>Click icon to add picture</a:t>
            </a:r>
            <a:endParaRPr lang="en-US"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r>
              <a:rPr lang="en-GB" noProof="0" dirty="0" smtClean="0"/>
              <a:t>01.06.2015</a:t>
            </a:r>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p:nvPr>
        </p:nvSpPr>
        <p:spPr>
          <a:xfrm>
            <a:off x="247948" y="5678682"/>
            <a:ext cx="8644531" cy="337924"/>
          </a:xfrm>
        </p:spPr>
        <p:txBody>
          <a:bodyPr>
            <a:noAutofit/>
          </a:bodyPr>
          <a:lstStyle>
            <a:lvl1pPr marL="0" indent="0">
              <a:lnSpc>
                <a:spcPct val="100000"/>
              </a:lnSpc>
              <a:spcBef>
                <a:spcPts val="0"/>
              </a:spcBef>
              <a:buNone/>
              <a:defRPr sz="1100" b="1"/>
            </a:lvl1pPr>
          </a:lstStyle>
          <a:p>
            <a:pPr lvl="0"/>
            <a:r>
              <a:rPr lang="en-US" smtClean="0"/>
              <a:t>Click to edit Master text styles</a:t>
            </a:r>
          </a:p>
        </p:txBody>
      </p:sp>
      <p:sp>
        <p:nvSpPr>
          <p:cNvPr id="12" name="Picture Placeholder 8"/>
          <p:cNvSpPr>
            <a:spLocks noGrp="1"/>
          </p:cNvSpPr>
          <p:nvPr>
            <p:ph type="pic" sz="quarter" idx="13"/>
          </p:nvPr>
        </p:nvSpPr>
        <p:spPr>
          <a:xfrm>
            <a:off x="0" y="943199"/>
            <a:ext cx="8892000" cy="4679931"/>
          </a:xfrm>
          <a:solidFill>
            <a:schemeClr val="bg2">
              <a:lumMod val="40000"/>
              <a:lumOff val="60000"/>
            </a:schemeClr>
          </a:solidFill>
        </p:spPr>
        <p:txBody>
          <a:bodyPr/>
          <a:lstStyle>
            <a:lvl1pPr marL="0" indent="0" algn="ctr">
              <a:buNone/>
              <a:defRPr b="0"/>
            </a:lvl1pPr>
          </a:lstStyle>
          <a:p>
            <a:r>
              <a:rPr lang="en-US" dirty="0" smtClean="0"/>
              <a:t>Click icon to add picture</a:t>
            </a:r>
            <a:endParaRPr lang="en-US" dirty="0"/>
          </a:p>
        </p:txBody>
      </p:sp>
      <p:sp>
        <p:nvSpPr>
          <p:cNvPr id="13" name="Table Placeholder 11"/>
          <p:cNvSpPr>
            <a:spLocks noGrp="1"/>
          </p:cNvSpPr>
          <p:nvPr>
            <p:ph type="tbl" sz="quarter" idx="15"/>
          </p:nvPr>
        </p:nvSpPr>
        <p:spPr>
          <a:xfrm>
            <a:off x="0" y="5537488"/>
            <a:ext cx="8892000" cy="21590"/>
          </a:xfrm>
          <a:solidFill>
            <a:schemeClr val="bg1"/>
          </a:solidFill>
        </p:spPr>
        <p:txBody>
          <a:bodyPr>
            <a:normAutofit/>
          </a:bodyPr>
          <a:lstStyle>
            <a:lvl1pPr>
              <a:defRPr sz="100">
                <a:solidFill>
                  <a:schemeClr val="bg1"/>
                </a:solidFill>
              </a:defRPr>
            </a:lvl1pPr>
          </a:lstStyle>
          <a:p>
            <a:r>
              <a:rPr lang="en-US" dirty="0" smtClean="0"/>
              <a:t>Click icon to add table</a:t>
            </a:r>
            <a:endParaRPr lang="en-US" dirty="0"/>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r>
              <a:rPr lang="en-GB" dirty="0" smtClean="0"/>
              <a:t>01.06.2015</a:t>
            </a:r>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r>
              <a:rPr lang="en-GB" dirty="0" smtClean="0"/>
              <a:t>01.06.2015</a:t>
            </a:r>
            <a:endParaRPr lang="en-GB" dirty="0"/>
          </a:p>
        </p:txBody>
      </p:sp>
      <p:sp>
        <p:nvSpPr>
          <p:cNvPr id="3" name="Footer Placeholder 2"/>
          <p:cNvSpPr>
            <a:spLocks noGrp="1"/>
          </p:cNvSpPr>
          <p:nvPr>
            <p:ph type="ftr" sz="quarter" idx="11"/>
          </p:nvPr>
        </p:nvSpPr>
        <p:spPr>
          <a:xfrm>
            <a:off x="4497388" y="6537522"/>
            <a:ext cx="4246563" cy="160319"/>
          </a:xfrm>
        </p:spPr>
        <p:txBody>
          <a:bodyPr/>
          <a:lstStyle>
            <a:lvl1pPr>
              <a:defRPr>
                <a:solidFill>
                  <a:schemeClr val="bg1"/>
                </a:solidFill>
              </a:defRPr>
            </a:lvl1pPr>
          </a:lstStyle>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a:t>
            </a:fld>
            <a:endParaRPr lang="en-GB" dirty="0"/>
          </a:p>
        </p:txBody>
      </p:sp>
      <p:sp>
        <p:nvSpPr>
          <p:cNvPr id="6" name="bmkFld6Date"/>
          <p:cNvSpPr txBox="1">
            <a:spLocks noChangeArrowheads="1"/>
          </p:cNvSpPr>
          <p:nvPr userDrawn="1"/>
        </p:nvSpPr>
        <p:spPr bwMode="auto">
          <a:xfrm>
            <a:off x="1692000" y="6519600"/>
            <a:ext cx="2805388"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700" dirty="0" smtClean="0">
                <a:solidFill>
                  <a:schemeClr val="tx1"/>
                </a:solidFill>
                <a:ea typeface="ＭＳ Ｐゴシック" charset="-128"/>
                <a:cs typeface="Arial" charset="0"/>
              </a:rPr>
              <a:t>01.06.2015</a:t>
            </a:r>
            <a:endParaRPr lang="en-GB" altLang="ja-JP" sz="700" dirty="0">
              <a:solidFill>
                <a:schemeClr val="tx1"/>
              </a:solidFill>
              <a:ea typeface="ＭＳ Ｐゴシック" charset="-128"/>
              <a:cs typeface="Arial" charset="0"/>
            </a:endParaRPr>
          </a:p>
        </p:txBody>
      </p:sp>
      <p:sp>
        <p:nvSpPr>
          <p:cNvPr id="7" name="bmkDraft6"/>
          <p:cNvSpPr txBox="1">
            <a:spLocks noChangeArrowheads="1"/>
          </p:cNvSpPr>
          <p:nvPr userDrawn="1"/>
        </p:nvSpPr>
        <p:spPr bwMode="auto">
          <a:xfrm>
            <a:off x="3811588" y="6012000"/>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8" name="bmkConfidentiality6"/>
          <p:cNvSpPr/>
          <p:nvPr userDrawn="1"/>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Tree>
    <p:extLst>
      <p:ext uri="{BB962C8B-B14F-4D97-AF65-F5344CB8AC3E}">
        <p14:creationId xmlns:p14="http://schemas.microsoft.com/office/powerpoint/2010/main" val="306991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8893174"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250825" y="1262572"/>
            <a:ext cx="8425631" cy="1304415"/>
          </a:xfrm>
        </p:spPr>
        <p:txBody>
          <a:bodyPr anchor="t" anchorCtr="0">
            <a:noAutofit/>
          </a:bodyPr>
          <a:lstStyle>
            <a:lvl1pPr>
              <a:defRPr sz="2400">
                <a:solidFill>
                  <a:schemeClr val="bg1"/>
                </a:solidFill>
              </a:defRPr>
            </a:lvl1pPr>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r>
              <a:rPr lang="en-GB" noProof="0" dirty="0" smtClean="0"/>
              <a:t>01.06.2015</a:t>
            </a:r>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3601" y="3343880"/>
            <a:ext cx="8895600"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250823" y="3518053"/>
            <a:ext cx="4246563" cy="216024"/>
          </a:xfrm>
        </p:spPr>
        <p:txBody>
          <a:bodyPr anchor="b" anchorCtr="0">
            <a:noAutofit/>
          </a:bodyPr>
          <a:lstStyle>
            <a:lvl1pPr marL="0" indent="0">
              <a:lnSpc>
                <a:spcPct val="100000"/>
              </a:lnSpc>
              <a:buNone/>
              <a:defRPr sz="1200" b="1">
                <a:solidFill>
                  <a:schemeClr val="tx1"/>
                </a:solidFill>
              </a:defRPr>
            </a:lvl1pPr>
          </a:lstStyle>
          <a:p>
            <a:pPr lvl="0"/>
            <a:r>
              <a:rPr lang="en-US" smtClean="0"/>
              <a:t>Click to edit Master text styles</a:t>
            </a:r>
          </a:p>
        </p:txBody>
      </p:sp>
      <p:sp>
        <p:nvSpPr>
          <p:cNvPr id="11" name="Text Placeholder 9"/>
          <p:cNvSpPr>
            <a:spLocks noGrp="1"/>
          </p:cNvSpPr>
          <p:nvPr>
            <p:ph type="body" sz="quarter" idx="14" hasCustomPrompt="1"/>
          </p:nvPr>
        </p:nvSpPr>
        <p:spPr>
          <a:xfrm>
            <a:off x="250823" y="3752838"/>
            <a:ext cx="4246563" cy="204873"/>
          </a:xfrm>
        </p:spPr>
        <p:txBody>
          <a:bodyPr anchor="t" anchorCtr="0">
            <a:noAutofit/>
          </a:bodyPr>
          <a:lstStyle>
            <a:lvl1pPr marL="0" indent="0">
              <a:lnSpc>
                <a:spcPct val="100000"/>
              </a:lnSpc>
              <a:buNone/>
              <a:defRPr sz="1200" b="0">
                <a:solidFill>
                  <a:schemeClr val="tx1"/>
                </a:solidFill>
              </a:defRPr>
            </a:lvl1pPr>
          </a:lstStyle>
          <a:p>
            <a:pPr lvl="0"/>
            <a:r>
              <a:rPr lang="en-GB" dirty="0" smtClean="0"/>
              <a:t>Insert Email address</a:t>
            </a:r>
          </a:p>
        </p:txBody>
      </p:sp>
      <p:sp>
        <p:nvSpPr>
          <p:cNvPr id="12" name="Text Placeholder 9"/>
          <p:cNvSpPr>
            <a:spLocks noGrp="1"/>
          </p:cNvSpPr>
          <p:nvPr>
            <p:ph type="body" sz="quarter" idx="15" hasCustomPrompt="1"/>
          </p:nvPr>
        </p:nvSpPr>
        <p:spPr>
          <a:xfrm>
            <a:off x="250823" y="3957711"/>
            <a:ext cx="4246563" cy="320602"/>
          </a:xfrm>
        </p:spPr>
        <p:txBody>
          <a:bodyPr anchor="t" anchorCtr="0">
            <a:noAutofit/>
          </a:bodyPr>
          <a:lstStyle>
            <a:lvl1pPr marL="0" indent="0">
              <a:lnSpc>
                <a:spcPct val="100000"/>
              </a:lnSpc>
              <a:buNone/>
              <a:defRPr sz="1200" b="0">
                <a:solidFill>
                  <a:schemeClr val="tx1"/>
                </a:solidFill>
              </a:defRPr>
            </a:lvl1pPr>
          </a:lstStyle>
          <a:p>
            <a:pPr lvl="0"/>
            <a:r>
              <a:rPr lang="en-GB" dirty="0" smtClean="0"/>
              <a:t>Insert Telephone number</a:t>
            </a:r>
          </a:p>
        </p:txBody>
      </p:sp>
      <p:sp>
        <p:nvSpPr>
          <p:cNvPr id="13" name="TextBox 12"/>
          <p:cNvSpPr txBox="1"/>
          <p:nvPr userDrawn="1"/>
        </p:nvSpPr>
        <p:spPr>
          <a:xfrm>
            <a:off x="250825" y="5769260"/>
            <a:ext cx="2045659" cy="138499"/>
          </a:xfrm>
          <a:prstGeom prst="rect">
            <a:avLst/>
          </a:prstGeom>
          <a:noFill/>
        </p:spPr>
        <p:txBody>
          <a:bodyPr wrap="square" lIns="0" tIns="0" rIns="0" bIns="0" rtlCol="0">
            <a:spAutoFit/>
          </a:bodyPr>
          <a:lstStyle/>
          <a:p>
            <a:pPr algn="l"/>
            <a:r>
              <a:rPr lang="en-GB" sz="900" b="1" cap="all" baseline="0" noProof="1" smtClean="0">
                <a:solidFill>
                  <a:schemeClr val="accent2"/>
                </a:solidFill>
              </a:rPr>
              <a:t>Safer, smarter, greener</a:t>
            </a:r>
            <a:endParaRPr lang="en-GB" sz="900" b="1" cap="all" baseline="0" noProof="1">
              <a:solidFill>
                <a:schemeClr val="accent2"/>
              </a:solidFill>
            </a:endParaRPr>
          </a:p>
        </p:txBody>
      </p:sp>
      <p:sp>
        <p:nvSpPr>
          <p:cNvPr id="14" name="TextBox 13"/>
          <p:cNvSpPr txBox="1"/>
          <p:nvPr userDrawn="1"/>
        </p:nvSpPr>
        <p:spPr>
          <a:xfrm>
            <a:off x="249663" y="4967444"/>
            <a:ext cx="2045659" cy="184666"/>
          </a:xfrm>
          <a:prstGeom prst="rect">
            <a:avLst/>
          </a:prstGeom>
          <a:noFill/>
        </p:spPr>
        <p:txBody>
          <a:bodyPr wrap="square" lIns="0" tIns="0" rIns="0" bIns="0" rtlCol="0">
            <a:spAutoFit/>
          </a:bodyPr>
          <a:lstStyle/>
          <a:p>
            <a:pPr algn="l"/>
            <a:r>
              <a:rPr lang="en-GB" sz="1200" b="1" cap="none" baseline="0" noProof="1" smtClean="0">
                <a:solidFill>
                  <a:schemeClr val="tx1"/>
                </a:solidFill>
              </a:rPr>
              <a:t>www.dnvgl.com</a:t>
            </a:r>
            <a:endParaRPr lang="en-GB" sz="1200" b="1" cap="none" baseline="0" noProof="1">
              <a:solidFill>
                <a:schemeClr val="tx1"/>
              </a:solidFill>
            </a:endParaRPr>
          </a:p>
        </p:txBody>
      </p:sp>
    </p:spTree>
    <p:extLst>
      <p:ext uri="{BB962C8B-B14F-4D97-AF65-F5344CB8AC3E}">
        <p14:creationId xmlns:p14="http://schemas.microsoft.com/office/powerpoint/2010/main" val="3814879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Date Placeholder 2"/>
          <p:cNvSpPr>
            <a:spLocks noGrp="1"/>
          </p:cNvSpPr>
          <p:nvPr>
            <p:ph type="dt" sz="half" idx="10"/>
          </p:nvPr>
        </p:nvSpPr>
        <p:spPr/>
        <p:txBody>
          <a:bodyPr/>
          <a:lstStyle/>
          <a:p>
            <a:r>
              <a:rPr lang="en-GB" noProof="0" dirty="0" smtClean="0"/>
              <a:t>01.06.2015</a:t>
            </a:r>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250823" y="1268413"/>
            <a:ext cx="8641657" cy="4724400"/>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smtClean="0"/>
              <a:t>Click to edit Master text styles</a:t>
            </a:r>
          </a:p>
          <a:p>
            <a:pPr lvl="1"/>
            <a:r>
              <a:rPr lang="en-GB" dirty="0" smtClean="0"/>
              <a:t>Second level</a:t>
            </a:r>
          </a:p>
          <a:p>
            <a:pPr lvl="2"/>
            <a:r>
              <a:rPr lang="en-GB" dirty="0" smtClean="0"/>
              <a:t>Third level</a:t>
            </a:r>
          </a:p>
        </p:txBody>
      </p:sp>
    </p:spTree>
    <p:extLst>
      <p:ext uri="{BB962C8B-B14F-4D97-AF65-F5344CB8AC3E}">
        <p14:creationId xmlns:p14="http://schemas.microsoft.com/office/powerpoint/2010/main" val="409128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60747"/>
            <a:ext cx="8893175" cy="34425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50824" y="1765372"/>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BA07366-CB75-4AA8-9E5B-928B849F427C}" type="slidenum">
              <a:rPr lang="en-GB" smtClean="0"/>
              <a:pPr/>
              <a:t>‹#›</a:t>
            </a:fld>
            <a:endParaRPr lang="en-GB" dirty="0"/>
          </a:p>
        </p:txBody>
      </p:sp>
      <p:pic>
        <p:nvPicPr>
          <p:cNvPr id="9"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userDrawn="1"/>
        </p:nvCxnSpPr>
        <p:spPr>
          <a:xfrm>
            <a:off x="0" y="4528482"/>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6848475" y="6492748"/>
            <a:ext cx="2045659" cy="138499"/>
          </a:xfrm>
          <a:prstGeom prst="rect">
            <a:avLst/>
          </a:prstGeom>
          <a:noFill/>
        </p:spPr>
        <p:txBody>
          <a:bodyPr wrap="square" lIns="0" tIns="0" rIns="0" bIns="0" rtlCol="0">
            <a:spAutoFit/>
          </a:bodyPr>
          <a:lstStyle/>
          <a:p>
            <a:pPr algn="r"/>
            <a:r>
              <a:rPr lang="en-GB" sz="900" b="1" cap="all" baseline="0" noProof="1" smtClean="0">
                <a:solidFill>
                  <a:schemeClr val="accent2"/>
                </a:solidFill>
              </a:rPr>
              <a:t>Safer, smarter, greener</a:t>
            </a:r>
            <a:endParaRPr lang="en-GB" sz="900" b="1" cap="all" baseline="0" noProof="1">
              <a:solidFill>
                <a:schemeClr val="accent2"/>
              </a:solidFill>
            </a:endParaRPr>
          </a:p>
        </p:txBody>
      </p:sp>
      <p:sp>
        <p:nvSpPr>
          <p:cNvPr id="18" name="TextBox 17"/>
          <p:cNvSpPr txBox="1"/>
          <p:nvPr userDrawn="1"/>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sp>
        <p:nvSpPr>
          <p:cNvPr id="16" name="bmkConfidentiality4"/>
          <p:cNvSpPr/>
          <p:nvPr userDrawn="1"/>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21" name="bmkDraft4"/>
          <p:cNvSpPr txBox="1">
            <a:spLocks noChangeArrowheads="1"/>
          </p:cNvSpPr>
          <p:nvPr userDrawn="1"/>
        </p:nvSpPr>
        <p:spPr bwMode="auto">
          <a:xfrm>
            <a:off x="3811588" y="6012000"/>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22" name="bmkFld4Date"/>
          <p:cNvSpPr txBox="1">
            <a:spLocks noChangeArrowheads="1"/>
          </p:cNvSpPr>
          <p:nvPr userDrawn="1"/>
        </p:nvSpPr>
        <p:spPr bwMode="auto">
          <a:xfrm>
            <a:off x="1692000" y="6519600"/>
            <a:ext cx="2805388"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700" dirty="0" smtClean="0">
                <a:solidFill>
                  <a:schemeClr val="tx1"/>
                </a:solidFill>
                <a:ea typeface="ＭＳ Ｐゴシック" charset="-128"/>
                <a:cs typeface="Arial" charset="0"/>
              </a:rPr>
              <a:t>01.06.2015</a:t>
            </a:r>
            <a:endParaRPr lang="en-GB" altLang="ja-JP" sz="700" dirty="0">
              <a:solidFill>
                <a:schemeClr val="tx1"/>
              </a:solidFill>
              <a:ea typeface="ＭＳ Ｐゴシック" charset="-128"/>
              <a:cs typeface="Arial" charset="0"/>
            </a:endParaRPr>
          </a:p>
        </p:txBody>
      </p:sp>
      <p:sp>
        <p:nvSpPr>
          <p:cNvPr id="23" name="bmkBusinessAreaName"/>
          <p:cNvSpPr/>
          <p:nvPr userDrawn="1"/>
        </p:nvSpPr>
        <p:spPr>
          <a:xfrm>
            <a:off x="250823" y="1396800"/>
            <a:ext cx="6445252" cy="21614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r>
              <a:rPr lang="en-GB" sz="1200" b="1" kern="1200" cap="all" baseline="0" dirty="0" smtClean="0">
                <a:solidFill>
                  <a:schemeClr val="bg1"/>
                </a:solidFill>
                <a:latin typeface="+mn-lt"/>
                <a:ea typeface="+mn-ea"/>
                <a:cs typeface="+mn-cs"/>
              </a:rPr>
              <a:t>Software</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60463"/>
            <a:ext cx="8893174" cy="3096000"/>
          </a:xfrm>
          <a:solidFill>
            <a:schemeClr val="bg2">
              <a:lumMod val="40000"/>
              <a:lumOff val="60000"/>
            </a:schemeClr>
          </a:solidFill>
        </p:spPr>
        <p:txBody>
          <a:bodyPr/>
          <a:lstStyle>
            <a:lvl1pPr marL="0" indent="0" algn="ctr">
              <a:buFontTx/>
              <a:buNone/>
              <a:defRPr b="0"/>
            </a:lvl1pPr>
          </a:lstStyle>
          <a:p>
            <a:r>
              <a:rPr lang="en-US" dirty="0" smtClean="0"/>
              <a:t>Click icon to add picture</a:t>
            </a:r>
            <a:endParaRPr lang="en-US" dirty="0"/>
          </a:p>
        </p:txBody>
      </p:sp>
      <p:sp>
        <p:nvSpPr>
          <p:cNvPr id="15" name="Rectangle 14"/>
          <p:cNvSpPr/>
          <p:nvPr userDrawn="1"/>
        </p:nvSpPr>
        <p:spPr>
          <a:xfrm>
            <a:off x="0" y="4271529"/>
            <a:ext cx="8893175" cy="17212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50824" y="4876154"/>
            <a:ext cx="8317620" cy="1909957"/>
          </a:xfrm>
        </p:spPr>
        <p:txBody>
          <a:bodyPr anchor="t" anchorCtr="0">
            <a:noAutofit/>
          </a:bodyPr>
          <a:lstStyle>
            <a:lvl1pPr>
              <a:lnSpc>
                <a:spcPct val="91000"/>
              </a:lnSpc>
              <a:defRPr sz="360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BA07366-CB75-4AA8-9E5B-928B849F427C}" type="slidenum">
              <a:rPr lang="en-GB" smtClean="0"/>
              <a:pPr/>
              <a:t>‹#›</a:t>
            </a:fld>
            <a:endParaRPr lang="en-GB" dirty="0"/>
          </a:p>
        </p:txBody>
      </p:sp>
      <p:pic>
        <p:nvPicPr>
          <p:cNvPr id="9"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userDrawn="1"/>
        </p:nvCxnSpPr>
        <p:spPr>
          <a:xfrm>
            <a:off x="0" y="4264788"/>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6848475" y="6492748"/>
            <a:ext cx="2045659" cy="138499"/>
          </a:xfrm>
          <a:prstGeom prst="rect">
            <a:avLst/>
          </a:prstGeom>
          <a:noFill/>
        </p:spPr>
        <p:txBody>
          <a:bodyPr wrap="square" lIns="0" tIns="0" rIns="0" bIns="0" rtlCol="0">
            <a:spAutoFit/>
          </a:bodyPr>
          <a:lstStyle/>
          <a:p>
            <a:pPr algn="r"/>
            <a:r>
              <a:rPr lang="en-GB" sz="900" b="1" cap="all" baseline="0" noProof="1" smtClean="0">
                <a:solidFill>
                  <a:schemeClr val="accent2"/>
                </a:solidFill>
              </a:rPr>
              <a:t>Safer, smarter, greener</a:t>
            </a:r>
            <a:endParaRPr lang="en-GB" sz="900" b="1" cap="all" baseline="0" noProof="1">
              <a:solidFill>
                <a:schemeClr val="accent2"/>
              </a:solidFill>
            </a:endParaRPr>
          </a:p>
        </p:txBody>
      </p:sp>
      <p:sp>
        <p:nvSpPr>
          <p:cNvPr id="16" name="TextBox 15"/>
          <p:cNvSpPr txBox="1"/>
          <p:nvPr userDrawn="1"/>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sp>
        <p:nvSpPr>
          <p:cNvPr id="18" name="bmkConfidentiality5"/>
          <p:cNvSpPr/>
          <p:nvPr userDrawn="1"/>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21" name="bmkDraft5"/>
          <p:cNvSpPr txBox="1">
            <a:spLocks noChangeArrowheads="1"/>
          </p:cNvSpPr>
          <p:nvPr userDrawn="1"/>
        </p:nvSpPr>
        <p:spPr bwMode="auto">
          <a:xfrm>
            <a:off x="3811588" y="6012000"/>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22" name="bmkFld5Date"/>
          <p:cNvSpPr txBox="1">
            <a:spLocks noChangeArrowheads="1"/>
          </p:cNvSpPr>
          <p:nvPr userDrawn="1"/>
        </p:nvSpPr>
        <p:spPr bwMode="auto">
          <a:xfrm>
            <a:off x="1692000" y="6519600"/>
            <a:ext cx="2805388"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700" dirty="0" smtClean="0">
                <a:solidFill>
                  <a:schemeClr val="tx1"/>
                </a:solidFill>
                <a:ea typeface="ＭＳ Ｐゴシック" charset="-128"/>
                <a:cs typeface="Arial" charset="0"/>
              </a:rPr>
              <a:t>01.06.2015</a:t>
            </a:r>
            <a:endParaRPr lang="en-GB" altLang="ja-JP" sz="700" dirty="0">
              <a:solidFill>
                <a:schemeClr val="tx1"/>
              </a:solidFill>
              <a:ea typeface="ＭＳ Ｐゴシック" charset="-128"/>
              <a:cs typeface="Arial" charset="0"/>
            </a:endParaRPr>
          </a:p>
        </p:txBody>
      </p:sp>
      <p:sp>
        <p:nvSpPr>
          <p:cNvPr id="24" name="bmkBusinessAreaName"/>
          <p:cNvSpPr/>
          <p:nvPr userDrawn="1"/>
        </p:nvSpPr>
        <p:spPr>
          <a:xfrm>
            <a:off x="250825" y="4501596"/>
            <a:ext cx="6445252" cy="216149"/>
          </a:xfrm>
          <a:prstGeom prst="rect">
            <a:avLst/>
          </a:prstGeom>
        </p:spPr>
        <p:txBody>
          <a:bodyPr vert="horz" lIns="0" tIns="0" rIns="0" bIns="0" rtlCol="0" anchor="b" anchorCtr="0">
            <a:noAutofit/>
          </a:bodyPr>
          <a:lstStyle/>
          <a:p>
            <a:pPr lvl="0" indent="0">
              <a:lnSpc>
                <a:spcPct val="114000"/>
              </a:lnSpc>
              <a:spcBef>
                <a:spcPts val="600"/>
              </a:spcBef>
              <a:buClr>
                <a:srgbClr val="3F9C35"/>
              </a:buClr>
              <a:buFont typeface="Wingdings 2" pitchFamily="18" charset="2"/>
              <a:buNone/>
            </a:pPr>
            <a:r>
              <a:rPr lang="en-GB" sz="1400" b="1" cap="all" baseline="0" dirty="0" smtClean="0">
                <a:solidFill>
                  <a:schemeClr val="bg1"/>
                </a:solidFill>
              </a:rPr>
              <a:t>Software</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9144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3933056"/>
            <a:ext cx="8893174" cy="2059757"/>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0" y="1160462"/>
            <a:ext cx="8893174" cy="2756849"/>
          </a:xfrm>
          <a:solidFill>
            <a:schemeClr val="bg2">
              <a:lumMod val="40000"/>
              <a:lumOff val="60000"/>
            </a:schemeClr>
          </a:solidFill>
        </p:spPr>
        <p:txBody>
          <a:bodyPr/>
          <a:lstStyle>
            <a:lvl1pPr marL="0" indent="0" algn="ctr">
              <a:buNone/>
              <a:defRPr b="0"/>
            </a:lvl1pPr>
          </a:lstStyle>
          <a:p>
            <a:r>
              <a:rPr lang="en-US" dirty="0" smtClean="0"/>
              <a:t>Click icon to add picture</a:t>
            </a:r>
            <a:endParaRPr lang="en-US" dirty="0"/>
          </a:p>
        </p:txBody>
      </p:sp>
      <p:sp>
        <p:nvSpPr>
          <p:cNvPr id="2" name="Title 1"/>
          <p:cNvSpPr>
            <a:spLocks noGrp="1"/>
          </p:cNvSpPr>
          <p:nvPr>
            <p:ph type="ctrTitle"/>
          </p:nvPr>
        </p:nvSpPr>
        <p:spPr>
          <a:xfrm>
            <a:off x="250825" y="4312347"/>
            <a:ext cx="6445251" cy="666452"/>
          </a:xfrm>
        </p:spPr>
        <p:txBody>
          <a:bodyPr>
            <a:noAutofit/>
          </a:bodyPr>
          <a:lstStyle>
            <a:lvl1pPr>
              <a:lnSpc>
                <a:spcPct val="91000"/>
              </a:lnSpc>
              <a:defRPr sz="220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pic>
        <p:nvPicPr>
          <p:cNvPr id="9"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8412" r="1"/>
          <a:stretch/>
        </p:blipFill>
        <p:spPr bwMode="auto">
          <a:xfrm>
            <a:off x="0" y="260350"/>
            <a:ext cx="8893174"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userDrawn="1"/>
        </p:nvCxnSpPr>
        <p:spPr>
          <a:xfrm>
            <a:off x="0" y="3924941"/>
            <a:ext cx="8893175" cy="0"/>
          </a:xfrm>
          <a:prstGeom prst="line">
            <a:avLst/>
          </a:prstGeom>
          <a:ln w="215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272408"/>
            <a:ext cx="8893175"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6848475" y="6492748"/>
            <a:ext cx="2045659" cy="138499"/>
          </a:xfrm>
          <a:prstGeom prst="rect">
            <a:avLst/>
          </a:prstGeom>
          <a:noFill/>
        </p:spPr>
        <p:txBody>
          <a:bodyPr wrap="square" lIns="0" tIns="0" rIns="0" bIns="0" rtlCol="0">
            <a:spAutoFit/>
          </a:bodyPr>
          <a:lstStyle/>
          <a:p>
            <a:pPr algn="r"/>
            <a:r>
              <a:rPr lang="en-GB" sz="900" b="1" cap="all" baseline="0" noProof="1" smtClean="0">
                <a:solidFill>
                  <a:schemeClr val="accent2"/>
                </a:solidFill>
              </a:rPr>
              <a:t>Safer, smarter, greener</a:t>
            </a:r>
            <a:endParaRPr lang="en-GB" sz="900" b="1" cap="all" baseline="0" noProof="1">
              <a:solidFill>
                <a:schemeClr val="accent2"/>
              </a:solidFill>
            </a:endParaRPr>
          </a:p>
        </p:txBody>
      </p:sp>
      <p:sp>
        <p:nvSpPr>
          <p:cNvPr id="21" name="TextBox 20"/>
          <p:cNvSpPr txBox="1"/>
          <p:nvPr userDrawn="1"/>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sp>
        <p:nvSpPr>
          <p:cNvPr id="22" name="bmkFld2AuthorName"/>
          <p:cNvSpPr txBox="1">
            <a:spLocks noChangeArrowheads="1"/>
          </p:cNvSpPr>
          <p:nvPr userDrawn="1"/>
        </p:nvSpPr>
        <p:spPr bwMode="auto">
          <a:xfrm>
            <a:off x="250823" y="5363202"/>
            <a:ext cx="6445252" cy="29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14000"/>
              </a:lnSpc>
              <a:spcBef>
                <a:spcPts val="600"/>
              </a:spcBef>
              <a:buClr>
                <a:srgbClr val="3F9C35"/>
              </a:buClr>
              <a:buFont typeface="Wingdings 2" pitchFamily="18" charset="2"/>
              <a:buNone/>
            </a:pPr>
            <a:r>
              <a:rPr lang="en-GB" altLang="ja-JP" sz="1200" b="1" kern="1200" baseline="0" dirty="0" smtClean="0">
                <a:solidFill>
                  <a:schemeClr val="tx2"/>
                </a:solidFill>
                <a:latin typeface="+mn-lt"/>
                <a:ea typeface="+mn-ea"/>
                <a:cs typeface="+mn-cs"/>
              </a:rPr>
              <a:t>Jan Edvard Faugstad</a:t>
            </a:r>
            <a:endParaRPr lang="en-GB" altLang="ja-JP" sz="1200" b="1" kern="1200" baseline="0" dirty="0">
              <a:solidFill>
                <a:schemeClr val="tx2"/>
              </a:solidFill>
              <a:latin typeface="+mn-lt"/>
              <a:ea typeface="+mn-ea"/>
              <a:cs typeface="+mn-cs"/>
            </a:endParaRPr>
          </a:p>
        </p:txBody>
      </p:sp>
      <p:sp>
        <p:nvSpPr>
          <p:cNvPr id="23" name="bmkFld3Date"/>
          <p:cNvSpPr/>
          <p:nvPr userDrawn="1"/>
        </p:nvSpPr>
        <p:spPr>
          <a:xfrm>
            <a:off x="249520" y="5685609"/>
            <a:ext cx="6446555" cy="3072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200" b="0" kern="1200" dirty="0" smtClean="0">
                <a:solidFill>
                  <a:schemeClr val="tx2"/>
                </a:solidFill>
                <a:latin typeface="+mn-lt"/>
                <a:ea typeface="+mn-ea"/>
                <a:cs typeface="+mn-cs"/>
              </a:rPr>
              <a:t>01.06.2015</a:t>
            </a:r>
          </a:p>
        </p:txBody>
      </p:sp>
      <p:sp>
        <p:nvSpPr>
          <p:cNvPr id="24" name="bmkConfidentiality3"/>
          <p:cNvSpPr/>
          <p:nvPr userDrawn="1"/>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25" name="bmkDraft3"/>
          <p:cNvSpPr txBox="1">
            <a:spLocks noChangeArrowheads="1"/>
          </p:cNvSpPr>
          <p:nvPr userDrawn="1"/>
        </p:nvSpPr>
        <p:spPr bwMode="auto">
          <a:xfrm>
            <a:off x="3811588" y="6012000"/>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26" name="bmkFld2DocumentNumber"/>
          <p:cNvSpPr txBox="1">
            <a:spLocks noChangeArrowheads="1"/>
          </p:cNvSpPr>
          <p:nvPr userDrawn="1"/>
        </p:nvSpPr>
        <p:spPr bwMode="auto">
          <a:xfrm>
            <a:off x="1691680" y="6517697"/>
            <a:ext cx="2805707" cy="179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rgbClr val="000000"/>
              </a:solidFill>
              <a:ea typeface="ＭＳ Ｐゴシック" charset="-128"/>
              <a:cs typeface="Arial" charset="0"/>
            </a:endParaRPr>
          </a:p>
        </p:txBody>
      </p:sp>
      <p:sp>
        <p:nvSpPr>
          <p:cNvPr id="28" name="bmkBusinessAreaName"/>
          <p:cNvSpPr/>
          <p:nvPr userDrawn="1"/>
        </p:nvSpPr>
        <p:spPr>
          <a:xfrm>
            <a:off x="246122" y="4056885"/>
            <a:ext cx="6445252" cy="21614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r>
              <a:rPr lang="en-GB" sz="1200" b="1" kern="1200" cap="all" baseline="0" dirty="0" smtClean="0">
                <a:solidFill>
                  <a:schemeClr val="bg1"/>
                </a:solidFill>
                <a:latin typeface="+mn-lt"/>
                <a:ea typeface="+mn-ea"/>
                <a:cs typeface="+mn-cs"/>
              </a:rPr>
              <a:t>Software</a:t>
            </a:r>
          </a:p>
        </p:txBody>
      </p:sp>
      <p:sp>
        <p:nvSpPr>
          <p:cNvPr id="30" name="Subtitle 2"/>
          <p:cNvSpPr>
            <a:spLocks noGrp="1"/>
          </p:cNvSpPr>
          <p:nvPr>
            <p:ph type="subTitle" idx="1"/>
          </p:nvPr>
        </p:nvSpPr>
        <p:spPr>
          <a:xfrm>
            <a:off x="250825" y="5039166"/>
            <a:ext cx="6445250" cy="324036"/>
          </a:xfrm>
        </p:spPr>
        <p:txBody>
          <a:bodyPr/>
          <a:lstStyle>
            <a:lvl1pPr marL="0" indent="0" algn="l" defTabSz="914400" rtl="0" eaLnBrk="1" latinLnBrk="0" hangingPunct="1">
              <a:buNone/>
              <a:defRPr lang="en-US" sz="16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51"/>
            <a:ext cx="8893174" cy="57324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907600"/>
            <a:ext cx="8892000" cy="21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51"/>
            <a:ext cx="8892000" cy="5732462"/>
          </a:xfrm>
          <a:solidFill>
            <a:schemeClr val="bg2">
              <a:lumMod val="40000"/>
              <a:lumOff val="60000"/>
            </a:schemeClr>
          </a:solidFill>
        </p:spPr>
        <p:txBody>
          <a:bodyPr/>
          <a:lstStyle>
            <a:lvl1pPr marL="0" indent="0" algn="ctr">
              <a:buNone/>
              <a:defRPr b="0"/>
            </a:lvl1pPr>
          </a:lstStyle>
          <a:p>
            <a:r>
              <a:rPr lang="en-US" dirty="0" smtClean="0"/>
              <a:t>Click icon to add picture</a:t>
            </a:r>
            <a:endParaRPr lang="en-US" dirty="0"/>
          </a:p>
        </p:txBody>
      </p:sp>
      <p:sp>
        <p:nvSpPr>
          <p:cNvPr id="2" name="Title 1"/>
          <p:cNvSpPr>
            <a:spLocks noGrp="1"/>
          </p:cNvSpPr>
          <p:nvPr>
            <p:ph type="title"/>
          </p:nvPr>
        </p:nvSpPr>
        <p:spPr>
          <a:xfrm>
            <a:off x="250825" y="1268761"/>
            <a:ext cx="6445250" cy="1298228"/>
          </a:xfrm>
        </p:spPr>
        <p:txBody>
          <a:bodyPr anchor="t">
            <a:noAutofit/>
          </a:bodyPr>
          <a:lstStyle>
            <a:lvl1pPr algn="l">
              <a:defRPr sz="2400" b="1" cap="none" baseline="0">
                <a:solidFill>
                  <a:schemeClr val="bg1"/>
                </a:solidFill>
              </a:defRPr>
            </a:lvl1pPr>
          </a:lstStyle>
          <a:p>
            <a:r>
              <a:rPr lang="en-US" smtClean="0"/>
              <a:t>Click to edit Master title style</a:t>
            </a:r>
            <a:endParaRPr lang="en-GB" dirty="0"/>
          </a:p>
        </p:txBody>
      </p:sp>
      <p:sp>
        <p:nvSpPr>
          <p:cNvPr id="4" name="Date Placeholder 3"/>
          <p:cNvSpPr>
            <a:spLocks noGrp="1"/>
          </p:cNvSpPr>
          <p:nvPr>
            <p:ph type="dt" sz="half" idx="10"/>
          </p:nvPr>
        </p:nvSpPr>
        <p:spPr/>
        <p:txBody>
          <a:bodyPr/>
          <a:lstStyle/>
          <a:p>
            <a:r>
              <a:rPr lang="en-GB" dirty="0" smtClean="0"/>
              <a:t>01.06.2015</a:t>
            </a:r>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907170"/>
            <a:ext cx="8892000" cy="21590"/>
          </a:xfrm>
          <a:solidFill>
            <a:schemeClr val="bg1"/>
          </a:solidFill>
        </p:spPr>
        <p:txBody>
          <a:bodyPr>
            <a:normAutofit/>
          </a:bodyPr>
          <a:lstStyle>
            <a:lvl1pPr>
              <a:defRPr sz="100">
                <a:solidFill>
                  <a:schemeClr val="bg1"/>
                </a:solidFill>
              </a:defRPr>
            </a:lvl1pPr>
          </a:lstStyle>
          <a:p>
            <a:r>
              <a:rPr lang="en-US" dirty="0" smtClean="0"/>
              <a:t>Click icon to add table</a:t>
            </a:r>
            <a:endParaRPr lang="en-US"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250824" y="1268414"/>
            <a:ext cx="4243389"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9787" y="1268414"/>
            <a:ext cx="4243387" cy="47244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Date Placeholder 4"/>
          <p:cNvSpPr>
            <a:spLocks noGrp="1"/>
          </p:cNvSpPr>
          <p:nvPr>
            <p:ph type="dt" sz="half" idx="10"/>
          </p:nvPr>
        </p:nvSpPr>
        <p:spPr/>
        <p:txBody>
          <a:bodyPr/>
          <a:lstStyle/>
          <a:p>
            <a:r>
              <a:rPr lang="en-GB" dirty="0" smtClean="0"/>
              <a:t>01.06.2015</a:t>
            </a:r>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250824" y="972000"/>
            <a:ext cx="4243389" cy="5724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0826" y="1620000"/>
            <a:ext cx="4243387" cy="4372813"/>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9788" y="970248"/>
            <a:ext cx="4242692"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9787" y="1618861"/>
            <a:ext cx="4242693" cy="4373952"/>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Date Placeholder 6"/>
          <p:cNvSpPr>
            <a:spLocks noGrp="1"/>
          </p:cNvSpPr>
          <p:nvPr>
            <p:ph type="dt" sz="half" idx="10"/>
          </p:nvPr>
        </p:nvSpPr>
        <p:spPr/>
        <p:txBody>
          <a:bodyPr/>
          <a:lstStyle/>
          <a:p>
            <a:r>
              <a:rPr lang="en-GB" dirty="0" smtClean="0"/>
              <a:t>01.06.2015</a:t>
            </a:r>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descr="U:\DNV\New upgrading projects received September 2013\PPT project assigned September 2013-\work\A4 PPT logos.emf"/>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7125"/>
          <a:stretch/>
        </p:blipFill>
        <p:spPr bwMode="auto">
          <a:xfrm>
            <a:off x="0" y="6277564"/>
            <a:ext cx="8895105" cy="3287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50825" y="241082"/>
            <a:ext cx="8641656" cy="670086"/>
          </a:xfrm>
          <a:prstGeom prst="rect">
            <a:avLst/>
          </a:prstGeom>
        </p:spPr>
        <p:txBody>
          <a:bodyPr vert="horz" lIns="0" tIns="0" rIns="0" bIns="0" rtlCol="0" anchor="b" anchorCtr="0">
            <a:no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250825" y="1268414"/>
            <a:ext cx="8641656" cy="47244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Date Placeholder 3"/>
          <p:cNvSpPr>
            <a:spLocks noGrp="1"/>
          </p:cNvSpPr>
          <p:nvPr>
            <p:ph type="dt" sz="half" idx="2"/>
          </p:nvPr>
        </p:nvSpPr>
        <p:spPr>
          <a:xfrm>
            <a:off x="3239852" y="6697681"/>
            <a:ext cx="1257536" cy="154800"/>
          </a:xfrm>
          <a:prstGeom prst="rect">
            <a:avLst/>
          </a:prstGeom>
        </p:spPr>
        <p:txBody>
          <a:bodyPr vert="horz" lIns="0" tIns="0" rIns="0" bIns="0" rtlCol="0" anchor="t" anchorCtr="0"/>
          <a:lstStyle>
            <a:lvl1pPr algn="r">
              <a:defRPr sz="700">
                <a:solidFill>
                  <a:schemeClr val="tx1"/>
                </a:solidFill>
              </a:defRPr>
            </a:lvl1pPr>
          </a:lstStyle>
          <a:p>
            <a:r>
              <a:rPr lang="en-GB" dirty="0" smtClean="0"/>
              <a:t>01.06.2015</a:t>
            </a:r>
            <a:endParaRPr lang="en-GB" dirty="0"/>
          </a:p>
        </p:txBody>
      </p:sp>
      <p:sp>
        <p:nvSpPr>
          <p:cNvPr id="5" name="Footer Placeholder 4"/>
          <p:cNvSpPr>
            <a:spLocks noGrp="1"/>
          </p:cNvSpPr>
          <p:nvPr>
            <p:ph type="ftr" sz="quarter" idx="3"/>
          </p:nvPr>
        </p:nvSpPr>
        <p:spPr>
          <a:xfrm>
            <a:off x="250825" y="6697681"/>
            <a:ext cx="2989028" cy="154800"/>
          </a:xfrm>
          <a:prstGeom prst="rect">
            <a:avLst/>
          </a:prstGeom>
        </p:spPr>
        <p:txBody>
          <a:bodyPr vert="horz" lIns="0" tIns="0" rIns="0" bIns="0" rtlCol="0" anchor="t" anchorCtr="0"/>
          <a:lstStyle>
            <a:lvl1pPr algn="l">
              <a:defRPr sz="750" b="1">
                <a:solidFill>
                  <a:schemeClr val="tx1"/>
                </a:solidFill>
              </a:defRPr>
            </a:lvl1pPr>
          </a:lstStyle>
          <a:p>
            <a:endParaRPr lang="en-GB" dirty="0"/>
          </a:p>
        </p:txBody>
      </p:sp>
      <p:sp>
        <p:nvSpPr>
          <p:cNvPr id="6" name="Slide Number Placeholder 5"/>
          <p:cNvSpPr>
            <a:spLocks noGrp="1"/>
          </p:cNvSpPr>
          <p:nvPr>
            <p:ph type="sldNum" sz="quarter" idx="4"/>
          </p:nvPr>
        </p:nvSpPr>
        <p:spPr>
          <a:xfrm>
            <a:off x="250823" y="6517926"/>
            <a:ext cx="240231" cy="179755"/>
          </a:xfrm>
          <a:prstGeom prst="rect">
            <a:avLst/>
          </a:prstGeom>
        </p:spPr>
        <p:txBody>
          <a:bodyPr vert="horz" lIns="0" tIns="0" rIns="0" bIns="0" rtlCol="0" anchor="t" anchorCtr="0"/>
          <a:lstStyle>
            <a:lvl1pPr algn="l">
              <a:defRPr sz="700">
                <a:solidFill>
                  <a:schemeClr val="tx1"/>
                </a:solidFill>
              </a:defRPr>
            </a:lvl1pPr>
          </a:lstStyle>
          <a:p>
            <a:fld id="{5BA07366-CB75-4AA8-9E5B-928B849F427C}" type="slidenum">
              <a:rPr lang="en-GB" smtClean="0"/>
              <a:pPr/>
              <a:t>‹#›</a:t>
            </a:fld>
            <a:endParaRPr lang="en-GB" dirty="0"/>
          </a:p>
        </p:txBody>
      </p:sp>
      <p:sp>
        <p:nvSpPr>
          <p:cNvPr id="11" name="TextBox 10"/>
          <p:cNvSpPr txBox="1"/>
          <p:nvPr/>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cxnSp>
        <p:nvCxnSpPr>
          <p:cNvPr id="15" name="Straight Connector 14"/>
          <p:cNvCxnSpPr/>
          <p:nvPr/>
        </p:nvCxnSpPr>
        <p:spPr>
          <a:xfrm>
            <a:off x="0" y="943200"/>
            <a:ext cx="889248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bmkConfidentiality2"/>
          <p:cNvSpPr/>
          <p:nvPr/>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12" name="bmkDraft2"/>
          <p:cNvSpPr txBox="1">
            <a:spLocks noChangeArrowheads="1"/>
          </p:cNvSpPr>
          <p:nvPr/>
        </p:nvSpPr>
        <p:spPr bwMode="auto">
          <a:xfrm>
            <a:off x="3811588" y="6012000"/>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1600" b="0" cap="all" baseline="0" dirty="0">
              <a:solidFill>
                <a:srgbClr val="C4262E"/>
              </a:solidFill>
              <a:ea typeface="ＭＳ Ｐゴシック" charset="-128"/>
              <a:cs typeface="Arial" charset="0"/>
            </a:endParaRPr>
          </a:p>
        </p:txBody>
      </p:sp>
      <p:sp>
        <p:nvSpPr>
          <p:cNvPr id="14" name="bmkFld2Date"/>
          <p:cNvSpPr txBox="1">
            <a:spLocks noChangeArrowheads="1"/>
          </p:cNvSpPr>
          <p:nvPr/>
        </p:nvSpPr>
        <p:spPr bwMode="auto">
          <a:xfrm>
            <a:off x="1692000" y="6519600"/>
            <a:ext cx="2805388"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700" dirty="0" smtClean="0">
                <a:solidFill>
                  <a:schemeClr val="tx1"/>
                </a:solidFill>
                <a:ea typeface="ＭＳ Ｐゴシック" charset="-128"/>
                <a:cs typeface="Arial" charset="0"/>
              </a:rPr>
              <a:t>01.06.2015</a:t>
            </a:r>
            <a:endParaRPr lang="en-GB" altLang="ja-JP" sz="7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54" r:id="rId12"/>
    <p:sldLayoutId id="2147483655" r:id="rId13"/>
    <p:sldLayoutId id="2147483667" r:id="rId14"/>
  </p:sldLayoutIdLst>
  <p:hf hdr="0" ftr="0" dt="0"/>
  <p:txStyles>
    <p:titleStyle>
      <a:lvl1pPr algn="l" defTabSz="914400" rtl="0" eaLnBrk="1" latinLnBrk="0" hangingPunct="1">
        <a:spcBef>
          <a:spcPct val="0"/>
        </a:spcBef>
        <a:buNone/>
        <a:defRPr sz="18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6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7" name="Picture 3" descr="U:\DNV\New upgrading projects received September 2013\PPT project assigned September 2013-\work\A4 PPT logos.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25"/>
          <a:stretch/>
        </p:blipFill>
        <p:spPr bwMode="auto">
          <a:xfrm>
            <a:off x="0" y="6277564"/>
            <a:ext cx="8895105" cy="3287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50825" y="241082"/>
            <a:ext cx="8641656" cy="670086"/>
          </a:xfrm>
          <a:prstGeom prst="rect">
            <a:avLst/>
          </a:prstGeom>
        </p:spPr>
        <p:txBody>
          <a:bodyPr vert="horz" lIns="0" tIns="0" rIns="0" bIns="0" rtlCol="0" anchor="b"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250825" y="1268414"/>
            <a:ext cx="8641656" cy="47244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Date Placeholder 3"/>
          <p:cNvSpPr>
            <a:spLocks noGrp="1"/>
          </p:cNvSpPr>
          <p:nvPr>
            <p:ph type="dt" sz="half" idx="2"/>
          </p:nvPr>
        </p:nvSpPr>
        <p:spPr>
          <a:xfrm>
            <a:off x="3239852" y="6697681"/>
            <a:ext cx="1257536" cy="154800"/>
          </a:xfrm>
          <a:prstGeom prst="rect">
            <a:avLst/>
          </a:prstGeom>
        </p:spPr>
        <p:txBody>
          <a:bodyPr vert="horz" lIns="0" tIns="0" rIns="0" bIns="0" rtlCol="0" anchor="t" anchorCtr="0"/>
          <a:lstStyle>
            <a:lvl1pPr algn="r">
              <a:defRPr sz="700">
                <a:solidFill>
                  <a:schemeClr val="tx1"/>
                </a:solidFill>
              </a:defRPr>
            </a:lvl1pPr>
          </a:lstStyle>
          <a:p>
            <a:r>
              <a:rPr lang="en-GB" dirty="0" smtClean="0"/>
              <a:t>01.06.2015</a:t>
            </a:r>
            <a:endParaRPr lang="en-GB" dirty="0"/>
          </a:p>
        </p:txBody>
      </p:sp>
      <p:sp>
        <p:nvSpPr>
          <p:cNvPr id="5" name="Footer Placeholder 4"/>
          <p:cNvSpPr>
            <a:spLocks noGrp="1"/>
          </p:cNvSpPr>
          <p:nvPr>
            <p:ph type="ftr" sz="quarter" idx="3"/>
          </p:nvPr>
        </p:nvSpPr>
        <p:spPr>
          <a:xfrm>
            <a:off x="250825" y="6697681"/>
            <a:ext cx="2989028" cy="154800"/>
          </a:xfrm>
          <a:prstGeom prst="rect">
            <a:avLst/>
          </a:prstGeom>
        </p:spPr>
        <p:txBody>
          <a:bodyPr vert="horz" lIns="0" tIns="0" rIns="0" bIns="0" rtlCol="0" anchor="t" anchorCtr="0"/>
          <a:lstStyle>
            <a:lvl1pPr algn="l">
              <a:defRPr sz="750" b="1">
                <a:solidFill>
                  <a:schemeClr val="tx1"/>
                </a:solidFill>
              </a:defRPr>
            </a:lvl1pPr>
          </a:lstStyle>
          <a:p>
            <a:endParaRPr lang="en-GB" dirty="0"/>
          </a:p>
        </p:txBody>
      </p:sp>
      <p:sp>
        <p:nvSpPr>
          <p:cNvPr id="6" name="Slide Number Placeholder 5"/>
          <p:cNvSpPr>
            <a:spLocks noGrp="1"/>
          </p:cNvSpPr>
          <p:nvPr>
            <p:ph type="sldNum" sz="quarter" idx="4"/>
          </p:nvPr>
        </p:nvSpPr>
        <p:spPr>
          <a:xfrm>
            <a:off x="250823" y="6517926"/>
            <a:ext cx="240231" cy="179755"/>
          </a:xfrm>
          <a:prstGeom prst="rect">
            <a:avLst/>
          </a:prstGeom>
        </p:spPr>
        <p:txBody>
          <a:bodyPr vert="horz" lIns="0" tIns="0" rIns="0" bIns="0" rtlCol="0" anchor="t" anchorCtr="0"/>
          <a:lstStyle>
            <a:lvl1pPr algn="l">
              <a:defRPr sz="700">
                <a:solidFill>
                  <a:schemeClr val="tx1"/>
                </a:solidFill>
              </a:defRPr>
            </a:lvl1pPr>
          </a:lstStyle>
          <a:p>
            <a:fld id="{5BA07366-CB75-4AA8-9E5B-928B849F427C}" type="slidenum">
              <a:rPr lang="en-GB" smtClean="0"/>
              <a:pPr/>
              <a:t>‹#›</a:t>
            </a:fld>
            <a:endParaRPr lang="en-GB" dirty="0"/>
          </a:p>
        </p:txBody>
      </p:sp>
      <p:sp>
        <p:nvSpPr>
          <p:cNvPr id="11" name="TextBox 10"/>
          <p:cNvSpPr txBox="1"/>
          <p:nvPr/>
        </p:nvSpPr>
        <p:spPr>
          <a:xfrm>
            <a:off x="491055" y="6517926"/>
            <a:ext cx="469680" cy="107722"/>
          </a:xfrm>
          <a:prstGeom prst="rect">
            <a:avLst/>
          </a:prstGeom>
          <a:noFill/>
        </p:spPr>
        <p:txBody>
          <a:bodyPr wrap="none" lIns="0" tIns="0" rIns="0" bIns="0" rtlCol="0">
            <a:spAutoFit/>
          </a:bodyPr>
          <a:lstStyle/>
          <a:p>
            <a:r>
              <a:rPr lang="en-GB" sz="700" noProof="0" dirty="0" smtClean="0">
                <a:solidFill>
                  <a:schemeClr val="tx1"/>
                </a:solidFill>
              </a:rPr>
              <a:t>DNV GL ©</a:t>
            </a:r>
            <a:endParaRPr lang="en-GB" sz="700" noProof="0" dirty="0">
              <a:solidFill>
                <a:schemeClr val="tx1"/>
              </a:solidFill>
            </a:endParaRPr>
          </a:p>
        </p:txBody>
      </p:sp>
      <p:cxnSp>
        <p:nvCxnSpPr>
          <p:cNvPr id="15" name="Straight Connector 14"/>
          <p:cNvCxnSpPr/>
          <p:nvPr/>
        </p:nvCxnSpPr>
        <p:spPr>
          <a:xfrm>
            <a:off x="0" y="943200"/>
            <a:ext cx="889248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bmkConfidentiality2"/>
          <p:cNvSpPr/>
          <p:nvPr/>
        </p:nvSpPr>
        <p:spPr>
          <a:xfrm>
            <a:off x="250822" y="6112089"/>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750" b="1" kern="1200" dirty="0" smtClean="0">
              <a:solidFill>
                <a:schemeClr val="tx1"/>
              </a:solidFill>
              <a:latin typeface="+mn-lt"/>
              <a:ea typeface="+mn-ea"/>
              <a:cs typeface="+mn-cs"/>
            </a:endParaRPr>
          </a:p>
        </p:txBody>
      </p:sp>
      <p:sp>
        <p:nvSpPr>
          <p:cNvPr id="12" name="bmkDraft2"/>
          <p:cNvSpPr txBox="1">
            <a:spLocks noChangeArrowheads="1"/>
          </p:cNvSpPr>
          <p:nvPr/>
        </p:nvSpPr>
        <p:spPr bwMode="auto">
          <a:xfrm>
            <a:off x="3811588" y="6033489"/>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endParaRPr lang="en-GB" altLang="ja-JP" sz="2000" b="0" cap="all" baseline="0" dirty="0">
              <a:solidFill>
                <a:srgbClr val="C4262E"/>
              </a:solidFill>
              <a:ea typeface="ＭＳ Ｐゴシック" charset="-128"/>
              <a:cs typeface="Arial" charset="0"/>
            </a:endParaRPr>
          </a:p>
        </p:txBody>
      </p:sp>
      <p:sp>
        <p:nvSpPr>
          <p:cNvPr id="14" name="bmkFld2Date"/>
          <p:cNvSpPr txBox="1">
            <a:spLocks noChangeArrowheads="1"/>
          </p:cNvSpPr>
          <p:nvPr/>
        </p:nvSpPr>
        <p:spPr bwMode="auto">
          <a:xfrm>
            <a:off x="1692000" y="6519600"/>
            <a:ext cx="2805388"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700" dirty="0" smtClean="0">
                <a:solidFill>
                  <a:schemeClr val="tx1"/>
                </a:solidFill>
                <a:ea typeface="ＭＳ Ｐゴシック" charset="-128"/>
                <a:cs typeface="Arial" charset="0"/>
              </a:rPr>
              <a:t>01.06.2015</a:t>
            </a:r>
            <a:endParaRPr lang="en-GB" altLang="ja-JP" sz="7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3968027171"/>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18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6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4" y="1641864"/>
            <a:ext cx="7777560" cy="666452"/>
          </a:xfrm>
        </p:spPr>
        <p:txBody>
          <a:bodyPr/>
          <a:lstStyle/>
          <a:p>
            <a:r>
              <a:rPr lang="en-GB" dirty="0" smtClean="0"/>
              <a:t>What have we learned from 77 retrospectives?</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From scrum-way to our way</a:t>
            </a:r>
            <a:endParaRPr lang="en-GB" dirty="0"/>
          </a:p>
        </p:txBody>
      </p:sp>
      <p:sp>
        <p:nvSpPr>
          <p:cNvPr id="3" name="Content Placeholder 2"/>
          <p:cNvSpPr>
            <a:spLocks noGrp="1"/>
          </p:cNvSpPr>
          <p:nvPr>
            <p:ph idx="1"/>
          </p:nvPr>
        </p:nvSpPr>
        <p:spPr>
          <a:xfrm>
            <a:off x="250825" y="1268414"/>
            <a:ext cx="8762741" cy="4724400"/>
          </a:xfrm>
        </p:spPr>
        <p:txBody>
          <a:bodyPr/>
          <a:lstStyle/>
          <a:p>
            <a:r>
              <a:rPr lang="en-GB" dirty="0" smtClean="0"/>
              <a:t>What we struggled with (using scrum)</a:t>
            </a:r>
          </a:p>
          <a:p>
            <a:pPr lvl="1"/>
            <a:r>
              <a:rPr lang="en-GB" dirty="0" smtClean="0"/>
              <a:t>Unable to complete agreed scope within sprint</a:t>
            </a:r>
          </a:p>
          <a:p>
            <a:pPr lvl="1"/>
            <a:r>
              <a:rPr lang="en-GB" dirty="0"/>
              <a:t>E</a:t>
            </a:r>
            <a:r>
              <a:rPr lang="en-GB" dirty="0" smtClean="0"/>
              <a:t>stimation</a:t>
            </a:r>
          </a:p>
          <a:p>
            <a:pPr lvl="1"/>
            <a:r>
              <a:rPr lang="en-GB" dirty="0" smtClean="0"/>
              <a:t>Waste</a:t>
            </a:r>
          </a:p>
          <a:p>
            <a:pPr lvl="2"/>
            <a:r>
              <a:rPr lang="en-GB" dirty="0" smtClean="0"/>
              <a:t>Resources not in use </a:t>
            </a:r>
            <a:br>
              <a:rPr lang="en-GB" dirty="0" smtClean="0"/>
            </a:br>
            <a:r>
              <a:rPr lang="en-GB" dirty="0" smtClean="0"/>
              <a:t>(i.e. testers in beginning of sprint)</a:t>
            </a:r>
          </a:p>
          <a:p>
            <a:pPr lvl="2"/>
            <a:r>
              <a:rPr lang="en-GB" dirty="0" smtClean="0"/>
              <a:t>Resources depleted </a:t>
            </a:r>
            <a:br>
              <a:rPr lang="en-GB" dirty="0" smtClean="0"/>
            </a:br>
            <a:r>
              <a:rPr lang="en-GB" dirty="0" smtClean="0"/>
              <a:t>(i.e. testers at the end of sprint)</a:t>
            </a:r>
          </a:p>
          <a:p>
            <a:pPr lvl="1"/>
            <a:r>
              <a:rPr lang="en-GB" dirty="0" smtClean="0"/>
              <a:t>Not satisfied with “flow”</a:t>
            </a:r>
            <a:endParaRPr lang="en-GB" dirty="0"/>
          </a:p>
          <a:p>
            <a:r>
              <a:rPr lang="en-GB" dirty="0" smtClean="0"/>
              <a:t>The adaptions</a:t>
            </a:r>
          </a:p>
          <a:p>
            <a:pPr lvl="1"/>
            <a:r>
              <a:rPr lang="en-GB" dirty="0" smtClean="0"/>
              <a:t>No more sprints</a:t>
            </a:r>
          </a:p>
          <a:p>
            <a:pPr lvl="1"/>
            <a:r>
              <a:rPr lang="en-GB" dirty="0"/>
              <a:t>Limiting work in </a:t>
            </a:r>
            <a:r>
              <a:rPr lang="en-GB" dirty="0" smtClean="0"/>
              <a:t>progress, to improve flow</a:t>
            </a:r>
          </a:p>
          <a:p>
            <a:pPr lvl="1"/>
            <a:r>
              <a:rPr lang="en-GB" dirty="0" smtClean="0"/>
              <a:t>Time boxing (let’s see how far we get with this)</a:t>
            </a:r>
          </a:p>
          <a:p>
            <a:pPr lvl="2"/>
            <a:r>
              <a:rPr lang="en-GB" dirty="0" smtClean="0"/>
              <a:t>Reducing scope to reach deadline</a:t>
            </a:r>
          </a:p>
        </p:txBody>
      </p:sp>
      <p:sp>
        <p:nvSpPr>
          <p:cNvPr id="4" name="Slide Number Placeholder 3"/>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24573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Retrospective practice</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11</a:t>
            </a:fld>
            <a:endParaRPr lang="en-GB" dirty="0"/>
          </a:p>
        </p:txBody>
      </p:sp>
    </p:spTree>
    <p:extLst>
      <p:ext uri="{BB962C8B-B14F-4D97-AF65-F5344CB8AC3E}">
        <p14:creationId xmlns:p14="http://schemas.microsoft.com/office/powerpoint/2010/main" val="393193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 and review cycle</a:t>
            </a:r>
            <a:endParaRPr lang="en-GB" dirty="0"/>
          </a:p>
        </p:txBody>
      </p:sp>
      <p:sp>
        <p:nvSpPr>
          <p:cNvPr id="3" name="Content Placeholder 2"/>
          <p:cNvSpPr>
            <a:spLocks noGrp="1"/>
          </p:cNvSpPr>
          <p:nvPr>
            <p:ph idx="1"/>
          </p:nvPr>
        </p:nvSpPr>
        <p:spPr/>
        <p:txBody>
          <a:bodyPr/>
          <a:lstStyle/>
          <a:p>
            <a:r>
              <a:rPr lang="en-GB" dirty="0" smtClean="0"/>
              <a:t>3 weeks iterations = Improvement cycle</a:t>
            </a:r>
          </a:p>
          <a:p>
            <a:endParaRPr lang="en-GB" dirty="0"/>
          </a:p>
          <a:p>
            <a:r>
              <a:rPr lang="en-GB" dirty="0" smtClean="0"/>
              <a:t>Demo meeting (review)</a:t>
            </a:r>
          </a:p>
          <a:p>
            <a:pPr lvl="1"/>
            <a:r>
              <a:rPr lang="en-GB" dirty="0" smtClean="0"/>
              <a:t>Iteration end</a:t>
            </a:r>
          </a:p>
          <a:p>
            <a:pPr lvl="1"/>
            <a:r>
              <a:rPr lang="en-GB" dirty="0" smtClean="0"/>
              <a:t>Show-off work done</a:t>
            </a:r>
          </a:p>
          <a:p>
            <a:pPr lvl="1"/>
            <a:r>
              <a:rPr lang="en-GB" dirty="0" smtClean="0"/>
              <a:t>Invite stake holders</a:t>
            </a:r>
          </a:p>
          <a:p>
            <a:endParaRPr lang="en-GB" dirty="0"/>
          </a:p>
          <a:p>
            <a:r>
              <a:rPr lang="en-GB" dirty="0" smtClean="0"/>
              <a:t>Retrospective meeting</a:t>
            </a:r>
          </a:p>
          <a:p>
            <a:pPr lvl="1"/>
            <a:r>
              <a:rPr lang="en-GB" dirty="0" smtClean="0"/>
              <a:t>Let’s talk about it! (the process)</a:t>
            </a:r>
          </a:p>
          <a:p>
            <a:pPr lvl="2"/>
            <a:r>
              <a:rPr lang="en-GB" dirty="0" smtClean="0"/>
              <a:t>What was good?</a:t>
            </a:r>
          </a:p>
          <a:p>
            <a:pPr lvl="2"/>
            <a:r>
              <a:rPr lang="en-GB" dirty="0" smtClean="0"/>
              <a:t>What wasn’t all that good?</a:t>
            </a:r>
          </a:p>
          <a:p>
            <a:pPr lvl="2"/>
            <a:r>
              <a:rPr lang="en-GB" dirty="0" smtClean="0"/>
              <a:t>What can we do to improve the way we work?</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12</a:t>
            </a:fld>
            <a:endParaRPr lang="en-GB" dirty="0"/>
          </a:p>
        </p:txBody>
      </p:sp>
    </p:spTree>
    <p:extLst>
      <p:ext uri="{BB962C8B-B14F-4D97-AF65-F5344CB8AC3E}">
        <p14:creationId xmlns:p14="http://schemas.microsoft.com/office/powerpoint/2010/main" val="393126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Retrospectives</a:t>
            </a:r>
            <a:endParaRPr lang="en-GB" dirty="0"/>
          </a:p>
        </p:txBody>
      </p:sp>
      <p:sp>
        <p:nvSpPr>
          <p:cNvPr id="3" name="Content Placeholder 2"/>
          <p:cNvSpPr>
            <a:spLocks noGrp="1"/>
          </p:cNvSpPr>
          <p:nvPr>
            <p:ph idx="1"/>
          </p:nvPr>
        </p:nvSpPr>
        <p:spPr>
          <a:xfrm>
            <a:off x="250825" y="1268414"/>
            <a:ext cx="8641656" cy="4824882"/>
          </a:xfrm>
        </p:spPr>
        <p:txBody>
          <a:bodyPr/>
          <a:lstStyle/>
          <a:p>
            <a:r>
              <a:rPr lang="en-GB" dirty="0"/>
              <a:t>Important to have at regular intervals</a:t>
            </a:r>
          </a:p>
          <a:p>
            <a:pPr lvl="1"/>
            <a:r>
              <a:rPr lang="en-GB" dirty="0"/>
              <a:t>Things should be fresh in mind</a:t>
            </a:r>
          </a:p>
          <a:p>
            <a:endParaRPr lang="en-GB" dirty="0" smtClean="0"/>
          </a:p>
          <a:p>
            <a:r>
              <a:rPr lang="en-GB" dirty="0" smtClean="0"/>
              <a:t>Types of retrospectives</a:t>
            </a:r>
          </a:p>
          <a:p>
            <a:pPr lvl="1"/>
            <a:r>
              <a:rPr lang="en-GB" dirty="0" smtClean="0"/>
              <a:t>Iteration end</a:t>
            </a:r>
          </a:p>
          <a:p>
            <a:pPr lvl="1"/>
            <a:r>
              <a:rPr lang="en-GB" dirty="0" smtClean="0"/>
              <a:t>Hotfix</a:t>
            </a:r>
          </a:p>
          <a:p>
            <a:pPr lvl="1"/>
            <a:r>
              <a:rPr lang="en-GB" dirty="0" smtClean="0"/>
              <a:t>“Special” projects</a:t>
            </a:r>
          </a:p>
          <a:p>
            <a:pPr lvl="1"/>
            <a:r>
              <a:rPr lang="en-GB" dirty="0" smtClean="0"/>
              <a:t>Release</a:t>
            </a:r>
          </a:p>
          <a:p>
            <a:pPr lvl="1"/>
            <a:endParaRPr lang="en-GB" dirty="0"/>
          </a:p>
          <a:p>
            <a:r>
              <a:rPr lang="en-GB" dirty="0" smtClean="0"/>
              <a:t>Recordings done in Synergi Life</a:t>
            </a:r>
          </a:p>
          <a:p>
            <a:pPr lvl="1"/>
            <a:r>
              <a:rPr lang="en-GB" dirty="0" smtClean="0"/>
              <a:t>Minutes of Meetings</a:t>
            </a:r>
          </a:p>
          <a:p>
            <a:pPr lvl="1"/>
            <a:r>
              <a:rPr lang="en-GB" dirty="0" smtClean="0"/>
              <a:t>Action tracking</a:t>
            </a:r>
          </a:p>
          <a:p>
            <a:pPr lvl="2"/>
            <a:r>
              <a:rPr lang="en-GB" dirty="0" smtClean="0"/>
              <a:t>Individual set as responsible for action</a:t>
            </a:r>
          </a:p>
          <a:p>
            <a:pPr marL="198000" lvl="1" indent="0">
              <a:buNone/>
            </a:pPr>
            <a:r>
              <a:rPr lang="en-GB" dirty="0"/>
              <a:t>	</a:t>
            </a:r>
            <a:endParaRPr lang="en-GB" dirty="0" smtClean="0"/>
          </a:p>
          <a:p>
            <a:pPr lvl="1"/>
            <a:endParaRPr lang="en-GB" dirty="0" smtClean="0"/>
          </a:p>
          <a:p>
            <a:endParaRPr lang="en-GB" dirty="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13</a:t>
            </a:fld>
            <a:endParaRPr lang="en-GB" dirty="0"/>
          </a:p>
        </p:txBody>
      </p:sp>
      <p:pic>
        <p:nvPicPr>
          <p:cNvPr id="1026" name="Picture 2" descr="C:\Users\jef\AppData\Local\Microsoft\Windows\Temporary Internet Files\Content.Outlook\RR02O5W9\Pictur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2585" y="1268414"/>
            <a:ext cx="4034695" cy="302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01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 of retrospectives</a:t>
            </a:r>
            <a:endParaRPr lang="en-GB" dirty="0"/>
          </a:p>
        </p:txBody>
      </p:sp>
      <p:sp>
        <p:nvSpPr>
          <p:cNvPr id="3" name="Slide Number Placeholder 2"/>
          <p:cNvSpPr>
            <a:spLocks noGrp="1"/>
          </p:cNvSpPr>
          <p:nvPr>
            <p:ph type="sldNum" sz="quarter" idx="12"/>
          </p:nvPr>
        </p:nvSpPr>
        <p:spPr/>
        <p:txBody>
          <a:bodyPr/>
          <a:lstStyle/>
          <a:p>
            <a:fld id="{5BA07366-CB75-4AA8-9E5B-928B849F427C}" type="slidenum">
              <a:rPr lang="en-GB" smtClean="0"/>
              <a:t>14</a:t>
            </a:fld>
            <a:endParaRPr lang="en-GB" dirty="0"/>
          </a:p>
        </p:txBody>
      </p:sp>
    </p:spTree>
    <p:extLst>
      <p:ext uri="{BB962C8B-B14F-4D97-AF65-F5344CB8AC3E}">
        <p14:creationId xmlns:p14="http://schemas.microsoft.com/office/powerpoint/2010/main" val="44161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Value of retrospectives</a:t>
            </a:r>
            <a:endParaRPr lang="en-GB" dirty="0"/>
          </a:p>
        </p:txBody>
      </p:sp>
      <p:sp>
        <p:nvSpPr>
          <p:cNvPr id="5" name="Content Placeholder 4"/>
          <p:cNvSpPr>
            <a:spLocks noGrp="1"/>
          </p:cNvSpPr>
          <p:nvPr>
            <p:ph idx="1"/>
          </p:nvPr>
        </p:nvSpPr>
        <p:spPr/>
        <p:txBody>
          <a:bodyPr/>
          <a:lstStyle/>
          <a:p>
            <a:r>
              <a:rPr lang="en-GB" dirty="0" smtClean="0"/>
              <a:t>Promotes sharing and learning among team</a:t>
            </a:r>
          </a:p>
          <a:p>
            <a:endParaRPr lang="en-GB" dirty="0" smtClean="0"/>
          </a:p>
          <a:p>
            <a:r>
              <a:rPr lang="en-GB" dirty="0" smtClean="0"/>
              <a:t>Keeps the whole team engaged</a:t>
            </a:r>
          </a:p>
          <a:p>
            <a:endParaRPr lang="en-GB" dirty="0"/>
          </a:p>
          <a:p>
            <a:r>
              <a:rPr lang="en-GB" dirty="0" smtClean="0"/>
              <a:t>Power to the team. </a:t>
            </a:r>
          </a:p>
          <a:p>
            <a:pPr lvl="1"/>
            <a:r>
              <a:rPr lang="en-GB" dirty="0" smtClean="0"/>
              <a:t>Changes to the process are influenced by the whole team</a:t>
            </a:r>
          </a:p>
          <a:p>
            <a:endParaRPr lang="en-GB" dirty="0" smtClean="0"/>
          </a:p>
          <a:p>
            <a:r>
              <a:rPr lang="en-GB" dirty="0" smtClean="0"/>
              <a:t>Actions are agreed upon by the whole team, after discussion</a:t>
            </a:r>
            <a:endParaRPr lang="en-GB" dirty="0"/>
          </a:p>
          <a:p>
            <a:pPr lvl="1"/>
            <a:r>
              <a:rPr lang="en-GB" dirty="0" smtClean="0"/>
              <a:t>Ensures commitment for implementation</a:t>
            </a:r>
          </a:p>
          <a:p>
            <a:pPr lvl="1"/>
            <a:endParaRPr lang="en-GB" dirty="0"/>
          </a:p>
          <a:p>
            <a:r>
              <a:rPr lang="en-GB" dirty="0" smtClean="0"/>
              <a:t>Keeps the quality process alive</a:t>
            </a:r>
          </a:p>
          <a:p>
            <a:pPr lvl="1"/>
            <a:r>
              <a:rPr lang="en-GB" dirty="0" smtClean="0"/>
              <a:t>ISO certified since 1996</a:t>
            </a:r>
          </a:p>
          <a:p>
            <a:pPr lvl="1"/>
            <a:r>
              <a:rPr lang="en-GB" dirty="0" smtClean="0"/>
              <a:t>Retrospectives encourages continuous improvement</a:t>
            </a:r>
          </a:p>
          <a:p>
            <a:pPr marL="198000" lvl="1" indent="0">
              <a:buNone/>
            </a:pPr>
            <a:endParaRPr lang="en-GB" dirty="0" smtClean="0"/>
          </a:p>
          <a:p>
            <a:pPr marL="198000" lvl="1" indent="0">
              <a:buNone/>
            </a:pPr>
            <a:endParaRPr lang="en-GB" dirty="0"/>
          </a:p>
          <a:p>
            <a:pPr marL="198000" lvl="1" indent="0">
              <a:buNone/>
            </a:pPr>
            <a:r>
              <a:rPr lang="en-GB" dirty="0" smtClean="0"/>
              <a:t>	</a:t>
            </a:r>
          </a:p>
          <a:p>
            <a:pPr marL="198000" lvl="1" indent="0">
              <a:buNone/>
            </a:pPr>
            <a:endParaRPr lang="en-GB" dirty="0"/>
          </a:p>
          <a:p>
            <a:pPr marL="198000" lvl="1" indent="0">
              <a:buNone/>
            </a:pPr>
            <a:r>
              <a:rPr lang="en-GB" dirty="0" smtClean="0"/>
              <a:t>	</a:t>
            </a:r>
          </a:p>
          <a:p>
            <a:pPr marL="198000" lvl="1" indent="0">
              <a:buNone/>
            </a:pPr>
            <a:endParaRPr lang="en-GB" dirty="0"/>
          </a:p>
          <a:p>
            <a:pPr marL="198000" lvl="1" indent="0">
              <a:buNone/>
            </a:pPr>
            <a:r>
              <a:rPr lang="en-GB" dirty="0" smtClean="0"/>
              <a:t>	</a:t>
            </a:r>
          </a:p>
          <a:p>
            <a:pPr marL="198000" lvl="1" indent="0">
              <a:buNone/>
            </a:pPr>
            <a:endParaRPr lang="en-GB" dirty="0"/>
          </a:p>
          <a:p>
            <a:pPr marL="198000" lvl="1" indent="0">
              <a:buNone/>
            </a:pPr>
            <a:r>
              <a:rPr lang="en-GB" dirty="0" smtClean="0"/>
              <a:t>	</a:t>
            </a:r>
            <a:endParaRPr lang="en-GB" dirty="0"/>
          </a:p>
        </p:txBody>
      </p:sp>
      <p:sp>
        <p:nvSpPr>
          <p:cNvPr id="3" name="Slide Number Placeholder 2"/>
          <p:cNvSpPr>
            <a:spLocks noGrp="1"/>
          </p:cNvSpPr>
          <p:nvPr>
            <p:ph type="sldNum" sz="quarter" idx="12"/>
          </p:nvPr>
        </p:nvSpPr>
        <p:spPr/>
        <p:txBody>
          <a:bodyPr/>
          <a:lstStyle/>
          <a:p>
            <a:fld id="{5BA07366-CB75-4AA8-9E5B-928B849F427C}" type="slidenum">
              <a:rPr lang="en-GB" smtClean="0"/>
              <a:t>15</a:t>
            </a:fld>
            <a:endParaRPr lang="en-GB" dirty="0"/>
          </a:p>
        </p:txBody>
      </p:sp>
    </p:spTree>
    <p:extLst>
      <p:ext uri="{BB962C8B-B14F-4D97-AF65-F5344CB8AC3E}">
        <p14:creationId xmlns:p14="http://schemas.microsoft.com/office/powerpoint/2010/main" val="25255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Challenges</a:t>
            </a: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16</a:t>
            </a:fld>
            <a:endParaRPr lang="en-GB" dirty="0"/>
          </a:p>
        </p:txBody>
      </p:sp>
    </p:spTree>
    <p:extLst>
      <p:ext uri="{BB962C8B-B14F-4D97-AF65-F5344CB8AC3E}">
        <p14:creationId xmlns:p14="http://schemas.microsoft.com/office/powerpoint/2010/main" val="146436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Challenges</a:t>
            </a:r>
            <a:endParaRPr lang="en-GB" dirty="0"/>
          </a:p>
        </p:txBody>
      </p:sp>
      <p:sp>
        <p:nvSpPr>
          <p:cNvPr id="7" name="Content Placeholder 6"/>
          <p:cNvSpPr>
            <a:spLocks noGrp="1"/>
          </p:cNvSpPr>
          <p:nvPr>
            <p:ph idx="1"/>
          </p:nvPr>
        </p:nvSpPr>
        <p:spPr>
          <a:xfrm>
            <a:off x="250825" y="1268414"/>
            <a:ext cx="4753223" cy="4724400"/>
          </a:xfrm>
        </p:spPr>
        <p:txBody>
          <a:bodyPr/>
          <a:lstStyle/>
          <a:p>
            <a:r>
              <a:rPr lang="en-GB" dirty="0" smtClean="0"/>
              <a:t>Easy to have negative focus. Only focus on  problems.</a:t>
            </a:r>
          </a:p>
          <a:p>
            <a:endParaRPr lang="en-GB" dirty="0" smtClean="0"/>
          </a:p>
          <a:p>
            <a:r>
              <a:rPr lang="en-GB" dirty="0" smtClean="0"/>
              <a:t>Personal relations is difficult to handle.</a:t>
            </a:r>
          </a:p>
          <a:p>
            <a:endParaRPr lang="en-GB" dirty="0" smtClean="0"/>
          </a:p>
          <a:p>
            <a:r>
              <a:rPr lang="en-GB" dirty="0" smtClean="0"/>
              <a:t>Feeling that we never achieve anything. Actions </a:t>
            </a:r>
            <a:r>
              <a:rPr lang="en-GB" dirty="0"/>
              <a:t>pile up! </a:t>
            </a:r>
            <a:endParaRPr lang="en-GB" dirty="0" smtClean="0"/>
          </a:p>
          <a:p>
            <a:pPr lvl="1"/>
            <a:r>
              <a:rPr lang="en-GB" dirty="0" smtClean="0"/>
              <a:t>Maintenance day introduced</a:t>
            </a:r>
          </a:p>
          <a:p>
            <a:endParaRPr lang="en-GB" dirty="0" smtClean="0"/>
          </a:p>
          <a:p>
            <a:r>
              <a:rPr lang="en-GB" dirty="0" smtClean="0"/>
              <a:t>Different level of contributions from team members.</a:t>
            </a: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170305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External perspective</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18</a:t>
            </a:fld>
            <a:endParaRPr lang="en-GB" dirty="0"/>
          </a:p>
        </p:txBody>
      </p:sp>
    </p:spTree>
    <p:extLst>
      <p:ext uri="{BB962C8B-B14F-4D97-AF65-F5344CB8AC3E}">
        <p14:creationId xmlns:p14="http://schemas.microsoft.com/office/powerpoint/2010/main" val="407614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Master Thesis Spring 2015 – “Value of retrospectives”</a:t>
            </a:r>
            <a:endParaRPr lang="en-GB" dirty="0"/>
          </a:p>
        </p:txBody>
      </p:sp>
      <p:sp>
        <p:nvSpPr>
          <p:cNvPr id="7" name="Content Placeholder 6"/>
          <p:cNvSpPr>
            <a:spLocks noGrp="1"/>
          </p:cNvSpPr>
          <p:nvPr>
            <p:ph idx="1"/>
          </p:nvPr>
        </p:nvSpPr>
        <p:spPr>
          <a:xfrm>
            <a:off x="250825" y="1268414"/>
            <a:ext cx="4753223" cy="4724400"/>
          </a:xfrm>
        </p:spPr>
        <p:txBody>
          <a:bodyPr/>
          <a:lstStyle/>
          <a:p>
            <a:endParaRPr lang="en-GB" dirty="0"/>
          </a:p>
          <a:p>
            <a:r>
              <a:rPr lang="en-GB" dirty="0" smtClean="0"/>
              <a:t>Two NTNU students</a:t>
            </a:r>
            <a:r>
              <a:rPr lang="en-GB" dirty="0"/>
              <a:t>, Alf Magnus Stålesen &amp; Bjørn </a:t>
            </a:r>
            <a:r>
              <a:rPr lang="en-GB" dirty="0" smtClean="0"/>
              <a:t>Dølvik, have as part of their Master Thesis studied 77 of our retrospectives</a:t>
            </a:r>
          </a:p>
          <a:p>
            <a:pPr lvl="1"/>
            <a:r>
              <a:rPr lang="en-GB" dirty="0" smtClean="0"/>
              <a:t>17.08.2009 – 07.11.2014</a:t>
            </a:r>
          </a:p>
          <a:p>
            <a:pPr lvl="1"/>
            <a:endParaRPr lang="en-GB" dirty="0"/>
          </a:p>
          <a:p>
            <a:r>
              <a:rPr lang="en-GB" dirty="0" smtClean="0"/>
              <a:t>Results have been presented for the team.</a:t>
            </a:r>
          </a:p>
          <a:p>
            <a:endParaRPr lang="en-GB" dirty="0"/>
          </a:p>
          <a:p>
            <a:r>
              <a:rPr lang="en-GB" dirty="0" smtClean="0"/>
              <a:t>The team have had a retrospective on the findings.</a:t>
            </a:r>
          </a:p>
          <a:p>
            <a:endParaRPr lang="en-GB" dirty="0"/>
          </a:p>
          <a:p>
            <a:endParaRPr lang="en-GB" dirty="0" smtClean="0"/>
          </a:p>
          <a:p>
            <a:endParaRPr lang="en-GB" dirty="0"/>
          </a:p>
          <a:p>
            <a:pPr marL="0" indent="0">
              <a:buNone/>
            </a:pP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19</a:t>
            </a:fld>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825" y="1251745"/>
            <a:ext cx="1520925" cy="269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C:\Users\jef\Desktop\20141111_075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2492896"/>
            <a:ext cx="1546270" cy="27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9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250825" y="1268414"/>
            <a:ext cx="3385071" cy="4724400"/>
          </a:xfrm>
        </p:spPr>
        <p:txBody>
          <a:bodyPr/>
          <a:lstStyle/>
          <a:p>
            <a:r>
              <a:rPr lang="en-GB" dirty="0" smtClean="0"/>
              <a:t>Introduction</a:t>
            </a:r>
          </a:p>
          <a:p>
            <a:r>
              <a:rPr lang="en-GB" dirty="0" smtClean="0"/>
              <a:t>Retrospective practice</a:t>
            </a:r>
          </a:p>
          <a:p>
            <a:r>
              <a:rPr lang="en-GB" dirty="0" smtClean="0"/>
              <a:t>Value of retrospectives</a:t>
            </a:r>
          </a:p>
          <a:p>
            <a:r>
              <a:rPr lang="en-GB" dirty="0" smtClean="0"/>
              <a:t>Challenges</a:t>
            </a:r>
          </a:p>
          <a:p>
            <a:r>
              <a:rPr lang="en-GB" dirty="0" smtClean="0"/>
              <a:t>External perspective</a:t>
            </a:r>
          </a:p>
          <a:p>
            <a:r>
              <a:rPr lang="en-GB" dirty="0" smtClean="0"/>
              <a:t>Improvements</a:t>
            </a:r>
          </a:p>
        </p:txBody>
      </p:sp>
      <p:sp>
        <p:nvSpPr>
          <p:cNvPr id="6" name="Slide Number Placeholder 5"/>
          <p:cNvSpPr>
            <a:spLocks noGrp="1"/>
          </p:cNvSpPr>
          <p:nvPr>
            <p:ph type="sldNum" sz="quarter" idx="12"/>
          </p:nvPr>
        </p:nvSpPr>
        <p:spPr/>
        <p:txBody>
          <a:bodyPr/>
          <a:lstStyle/>
          <a:p>
            <a:fld id="{5BA07366-CB75-4AA8-9E5B-928B849F427C}" type="slidenum">
              <a:rPr lang="en-GB" smtClean="0"/>
              <a:pPr/>
              <a:t>2</a:t>
            </a:fld>
            <a:endParaRPr lang="en-GB" dirty="0"/>
          </a:p>
        </p:txBody>
      </p:sp>
    </p:spTree>
    <p:extLst>
      <p:ext uri="{BB962C8B-B14F-4D97-AF65-F5344CB8AC3E}">
        <p14:creationId xmlns:p14="http://schemas.microsoft.com/office/powerpoint/2010/main" val="428516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in general</a:t>
            </a:r>
          </a:p>
        </p:txBody>
      </p:sp>
      <p:sp>
        <p:nvSpPr>
          <p:cNvPr id="3" name="Content Placeholder 2"/>
          <p:cNvSpPr>
            <a:spLocks noGrp="1"/>
          </p:cNvSpPr>
          <p:nvPr>
            <p:ph sz="half" idx="1"/>
          </p:nvPr>
        </p:nvSpPr>
        <p:spPr>
          <a:xfrm>
            <a:off x="250824" y="1268414"/>
            <a:ext cx="4243389" cy="1944562"/>
          </a:xfrm>
        </p:spPr>
        <p:txBody>
          <a:bodyPr/>
          <a:lstStyle/>
          <a:p>
            <a:r>
              <a:rPr lang="en-GB" dirty="0"/>
              <a:t>77 retrospectives</a:t>
            </a:r>
          </a:p>
          <a:p>
            <a:r>
              <a:rPr lang="en-GB" dirty="0"/>
              <a:t>343 actions</a:t>
            </a:r>
          </a:p>
          <a:p>
            <a:endParaRPr lang="en-GB" dirty="0"/>
          </a:p>
        </p:txBody>
      </p:sp>
      <p:sp>
        <p:nvSpPr>
          <p:cNvPr id="4" name="Content Placeholder 3"/>
          <p:cNvSpPr>
            <a:spLocks noGrp="1"/>
          </p:cNvSpPr>
          <p:nvPr>
            <p:ph sz="half" idx="2"/>
          </p:nvPr>
        </p:nvSpPr>
        <p:spPr>
          <a:xfrm>
            <a:off x="4649787" y="1268414"/>
            <a:ext cx="4243387" cy="1944562"/>
          </a:xfrm>
        </p:spPr>
        <p:txBody>
          <a:bodyPr/>
          <a:lstStyle/>
          <a:p>
            <a:r>
              <a:rPr lang="en-GB" dirty="0"/>
              <a:t>4,45 actions per retrospective</a:t>
            </a:r>
          </a:p>
          <a:p>
            <a:r>
              <a:rPr lang="en-GB" dirty="0"/>
              <a:t>1,23 action per week</a:t>
            </a:r>
          </a:p>
          <a:p>
            <a:r>
              <a:rPr lang="en-GB" dirty="0"/>
              <a:t>0,23 unsolved actions per week</a:t>
            </a:r>
          </a:p>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20</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47" y="2627317"/>
            <a:ext cx="8979940" cy="3533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64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 Nature</a:t>
            </a:r>
            <a:endParaRPr lang="en-GB" dirty="0"/>
          </a:p>
        </p:txBody>
      </p:sp>
      <p:sp>
        <p:nvSpPr>
          <p:cNvPr id="3" name="Content Placeholder 2"/>
          <p:cNvSpPr>
            <a:spLocks noGrp="1"/>
          </p:cNvSpPr>
          <p:nvPr>
            <p:ph sz="half" idx="1"/>
          </p:nvPr>
        </p:nvSpPr>
        <p:spPr/>
        <p:txBody>
          <a:bodyPr/>
          <a:lstStyle/>
          <a:p>
            <a:r>
              <a:rPr lang="en-GB" dirty="0" smtClean="0"/>
              <a:t>Positive</a:t>
            </a:r>
          </a:p>
          <a:p>
            <a:pPr lvl="1"/>
            <a:r>
              <a:rPr lang="en-US" dirty="0"/>
              <a:t>A continuation of functioning </a:t>
            </a:r>
            <a:r>
              <a:rPr lang="en-US" dirty="0" smtClean="0"/>
              <a:t>processes</a:t>
            </a:r>
          </a:p>
          <a:p>
            <a:endParaRPr lang="en-US" dirty="0" smtClean="0"/>
          </a:p>
          <a:p>
            <a:endParaRPr lang="en-US" dirty="0" smtClean="0"/>
          </a:p>
          <a:p>
            <a:r>
              <a:rPr lang="en-US" dirty="0" smtClean="0"/>
              <a:t>Example</a:t>
            </a:r>
          </a:p>
          <a:p>
            <a:pPr lvl="1"/>
            <a:r>
              <a:rPr lang="en" sz="1400" dirty="0"/>
              <a:t>In general pair programming is a good way of both being more productive on hard problems, and also for passing on knowledge about the architecture and functionality in the program code. We should try to use pair programming more when possible.</a:t>
            </a:r>
          </a:p>
          <a:p>
            <a:pPr lvl="1"/>
            <a:endParaRPr lang="en-GB" dirty="0"/>
          </a:p>
        </p:txBody>
      </p:sp>
      <p:sp>
        <p:nvSpPr>
          <p:cNvPr id="4" name="Content Placeholder 3"/>
          <p:cNvSpPr>
            <a:spLocks noGrp="1"/>
          </p:cNvSpPr>
          <p:nvPr>
            <p:ph sz="half" idx="2"/>
          </p:nvPr>
        </p:nvSpPr>
        <p:spPr/>
        <p:txBody>
          <a:bodyPr/>
          <a:lstStyle/>
          <a:p>
            <a:r>
              <a:rPr lang="en-GB" dirty="0" smtClean="0"/>
              <a:t>Negative</a:t>
            </a:r>
          </a:p>
          <a:p>
            <a:pPr lvl="1"/>
            <a:r>
              <a:rPr lang="en-US" dirty="0"/>
              <a:t>Something that is not positive and where a problem is why action is created</a:t>
            </a:r>
            <a:r>
              <a:rPr lang="en-US" dirty="0" smtClean="0"/>
              <a:t>.</a:t>
            </a:r>
          </a:p>
          <a:p>
            <a:endParaRPr lang="en-US" dirty="0" smtClean="0"/>
          </a:p>
          <a:p>
            <a:r>
              <a:rPr lang="en-US" dirty="0" smtClean="0"/>
              <a:t>Example</a:t>
            </a:r>
          </a:p>
          <a:p>
            <a:pPr lvl="1"/>
            <a:r>
              <a:rPr lang="en-US" sz="1400" dirty="0"/>
              <a:t>When a developer sees/works on a bug that could be related to a current ongoing scenario he or she should at it to the title of the bug, and relate it to the scenario work item. If the bug is resolved before it's testable, a comment should be added to it to indicate that there is work in progress related to the fix of this bug.</a:t>
            </a:r>
          </a:p>
          <a:p>
            <a:pPr lvl="1"/>
            <a:r>
              <a:rPr lang="en-US" sz="1400" dirty="0"/>
              <a:t>This is to help the testers.</a:t>
            </a:r>
            <a:endParaRPr lang="en-GB" sz="1400" dirty="0"/>
          </a:p>
        </p:txBody>
      </p:sp>
      <p:sp>
        <p:nvSpPr>
          <p:cNvPr id="5" name="Slide Number Placeholder 4"/>
          <p:cNvSpPr>
            <a:spLocks noGrp="1"/>
          </p:cNvSpPr>
          <p:nvPr>
            <p:ph type="sldNum" sz="quarter" idx="12"/>
          </p:nvPr>
        </p:nvSpPr>
        <p:spPr/>
        <p:txBody>
          <a:bodyPr/>
          <a:lstStyle/>
          <a:p>
            <a:fld id="{5BA07366-CB75-4AA8-9E5B-928B849F427C}" type="slidenum">
              <a:rPr lang="en-GB" smtClean="0"/>
              <a:t>21</a:t>
            </a:fld>
            <a:endParaRPr lang="en-GB" dirty="0"/>
          </a:p>
        </p:txBody>
      </p:sp>
    </p:spTree>
    <p:extLst>
      <p:ext uri="{BB962C8B-B14F-4D97-AF65-F5344CB8AC3E}">
        <p14:creationId xmlns:p14="http://schemas.microsoft.com/office/powerpoint/2010/main" val="193150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 Nature</a:t>
            </a: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22</a:t>
            </a:fld>
            <a:endParaRPr lang="en-GB" dirty="0"/>
          </a:p>
        </p:txBody>
      </p:sp>
      <p:pic>
        <p:nvPicPr>
          <p:cNvPr id="512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23527" y="1027333"/>
            <a:ext cx="4189403" cy="259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0" y="1022771"/>
            <a:ext cx="4243387" cy="262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Shape 76"/>
          <p:cNvPicPr preferRelativeResize="0"/>
          <p:nvPr/>
        </p:nvPicPr>
        <p:blipFill>
          <a:blip r:embed="rId5">
            <a:alphaModFix/>
          </a:blip>
          <a:stretch>
            <a:fillRect/>
          </a:stretch>
        </p:blipFill>
        <p:spPr>
          <a:xfrm>
            <a:off x="24475" y="3573016"/>
            <a:ext cx="8985750" cy="2529718"/>
          </a:xfrm>
          <a:prstGeom prst="rect">
            <a:avLst/>
          </a:prstGeom>
          <a:noFill/>
          <a:ln>
            <a:noFill/>
          </a:ln>
        </p:spPr>
      </p:pic>
    </p:spTree>
    <p:extLst>
      <p:ext uri="{BB962C8B-B14F-4D97-AF65-F5344CB8AC3E}">
        <p14:creationId xmlns:p14="http://schemas.microsoft.com/office/powerpoint/2010/main" val="220608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 Organisational Learning</a:t>
            </a:r>
            <a:endParaRPr lang="en-GB" dirty="0"/>
          </a:p>
        </p:txBody>
      </p:sp>
      <p:sp>
        <p:nvSpPr>
          <p:cNvPr id="3" name="Content Placeholder 2"/>
          <p:cNvSpPr>
            <a:spLocks noGrp="1"/>
          </p:cNvSpPr>
          <p:nvPr>
            <p:ph sz="half" idx="1"/>
          </p:nvPr>
        </p:nvSpPr>
        <p:spPr/>
        <p:txBody>
          <a:bodyPr/>
          <a:lstStyle/>
          <a:p>
            <a:r>
              <a:rPr lang="en-GB" dirty="0" smtClean="0"/>
              <a:t>Single Loop:</a:t>
            </a:r>
          </a:p>
          <a:p>
            <a:pPr lvl="1"/>
            <a:r>
              <a:rPr lang="en-GB" dirty="0" smtClean="0"/>
              <a:t>An action changes the effect of the problem, but not the cause of the problem. </a:t>
            </a:r>
          </a:p>
          <a:p>
            <a:pPr lvl="1"/>
            <a:r>
              <a:rPr lang="en-GB" dirty="0" smtClean="0"/>
              <a:t>Do not fix the root cause</a:t>
            </a:r>
          </a:p>
          <a:p>
            <a:pPr lvl="1"/>
            <a:r>
              <a:rPr lang="en-GB" dirty="0" smtClean="0"/>
              <a:t>Typically quick fix</a:t>
            </a:r>
          </a:p>
          <a:p>
            <a:pPr lvl="1"/>
            <a:endParaRPr lang="en-GB" dirty="0"/>
          </a:p>
          <a:p>
            <a:pPr lvl="1"/>
            <a:r>
              <a:rPr lang="en-GB" dirty="0" smtClean="0"/>
              <a:t>Example: </a:t>
            </a:r>
          </a:p>
          <a:p>
            <a:pPr lvl="2"/>
            <a:r>
              <a:rPr lang="en-GB" dirty="0" smtClean="0"/>
              <a:t>Create an overview of what builds are using what files. Look into the locking tools</a:t>
            </a:r>
          </a:p>
        </p:txBody>
      </p:sp>
      <p:sp>
        <p:nvSpPr>
          <p:cNvPr id="4" name="Content Placeholder 3"/>
          <p:cNvSpPr>
            <a:spLocks noGrp="1"/>
          </p:cNvSpPr>
          <p:nvPr>
            <p:ph sz="half" idx="2"/>
          </p:nvPr>
        </p:nvSpPr>
        <p:spPr/>
        <p:txBody>
          <a:bodyPr/>
          <a:lstStyle/>
          <a:p>
            <a:r>
              <a:rPr lang="en-GB" dirty="0" smtClean="0"/>
              <a:t>Double loop</a:t>
            </a:r>
          </a:p>
          <a:p>
            <a:pPr lvl="1"/>
            <a:r>
              <a:rPr lang="en-GB" dirty="0" smtClean="0"/>
              <a:t>An action that address the root cause that the problem occurred and hinders future problems to occur.</a:t>
            </a:r>
          </a:p>
          <a:p>
            <a:pPr lvl="1"/>
            <a:endParaRPr lang="en-GB" dirty="0"/>
          </a:p>
          <a:p>
            <a:pPr lvl="1"/>
            <a:endParaRPr lang="en-GB" dirty="0" smtClean="0"/>
          </a:p>
          <a:p>
            <a:pPr lvl="1"/>
            <a:endParaRPr lang="en-GB" dirty="0"/>
          </a:p>
          <a:p>
            <a:pPr lvl="1"/>
            <a:r>
              <a:rPr lang="en-GB" dirty="0" smtClean="0"/>
              <a:t>Example:</a:t>
            </a:r>
          </a:p>
          <a:p>
            <a:pPr lvl="2"/>
            <a:r>
              <a:rPr lang="en-GB" dirty="0" smtClean="0"/>
              <a:t>Set up every second Thursday to be a day dedicated to fixing and testing general bugs (not related to scenarios)</a:t>
            </a: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23</a:t>
            </a:fld>
            <a:endParaRPr lang="en-GB" dirty="0"/>
          </a:p>
        </p:txBody>
      </p:sp>
    </p:spTree>
    <p:extLst>
      <p:ext uri="{BB962C8B-B14F-4D97-AF65-F5344CB8AC3E}">
        <p14:creationId xmlns:p14="http://schemas.microsoft.com/office/powerpoint/2010/main" val="15095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 Findings – Single loop / Double loop </a:t>
            </a:r>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24</a:t>
            </a:fld>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4824"/>
            <a:ext cx="914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03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from team retrospective on findings</a:t>
            </a:r>
            <a:endParaRPr lang="en-GB" dirty="0"/>
          </a:p>
        </p:txBody>
      </p:sp>
      <p:sp>
        <p:nvSpPr>
          <p:cNvPr id="3" name="Content Placeholder 2"/>
          <p:cNvSpPr>
            <a:spLocks noGrp="1"/>
          </p:cNvSpPr>
          <p:nvPr>
            <p:ph idx="1"/>
          </p:nvPr>
        </p:nvSpPr>
        <p:spPr>
          <a:xfrm>
            <a:off x="250825" y="1268414"/>
            <a:ext cx="7633543" cy="4724400"/>
          </a:xfrm>
        </p:spPr>
        <p:txBody>
          <a:bodyPr/>
          <a:lstStyle/>
          <a:p>
            <a:r>
              <a:rPr lang="en-GB" dirty="0" smtClean="0"/>
              <a:t>Positive to have someone from the outside as they are felt more independent.</a:t>
            </a:r>
          </a:p>
          <a:p>
            <a:endParaRPr lang="en-GB" dirty="0"/>
          </a:p>
          <a:p>
            <a:r>
              <a:rPr lang="en-GB" dirty="0" smtClean="0"/>
              <a:t>The team found many positive findings, building up on the value of retrospective. </a:t>
            </a:r>
          </a:p>
          <a:p>
            <a:pPr lvl="1"/>
            <a:r>
              <a:rPr lang="en-GB" dirty="0" smtClean="0"/>
              <a:t>The time spent on retrospectives gives value for money</a:t>
            </a:r>
          </a:p>
          <a:p>
            <a:endParaRPr lang="en-GB" dirty="0"/>
          </a:p>
          <a:p>
            <a:r>
              <a:rPr lang="en-GB" dirty="0" smtClean="0"/>
              <a:t>Going forward we will adapt Synergi Life</a:t>
            </a:r>
          </a:p>
          <a:p>
            <a:pPr lvl="1"/>
            <a:r>
              <a:rPr lang="en-GB" dirty="0" smtClean="0"/>
              <a:t>New KPIs dashboard to focus on</a:t>
            </a:r>
          </a:p>
          <a:p>
            <a:pPr lvl="2"/>
            <a:r>
              <a:rPr lang="en-GB" dirty="0" smtClean="0"/>
              <a:t>Positive actions</a:t>
            </a:r>
          </a:p>
          <a:p>
            <a:pPr lvl="2"/>
            <a:r>
              <a:rPr lang="en-GB" dirty="0" smtClean="0"/>
              <a:t>Double loop (root cause) actions</a:t>
            </a:r>
          </a:p>
          <a:p>
            <a:pPr lvl="2"/>
            <a:r>
              <a:rPr lang="en-GB" dirty="0" smtClean="0"/>
              <a:t>Closed actions</a:t>
            </a:r>
          </a:p>
          <a:p>
            <a:pPr lvl="1"/>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25</a:t>
            </a:fld>
            <a:endParaRPr lang="en-GB" dirty="0"/>
          </a:p>
        </p:txBody>
      </p:sp>
    </p:spTree>
    <p:extLst>
      <p:ext uri="{BB962C8B-B14F-4D97-AF65-F5344CB8AC3E}">
        <p14:creationId xmlns:p14="http://schemas.microsoft.com/office/powerpoint/2010/main" val="388712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improvements going forward</a:t>
            </a:r>
            <a:endParaRPr lang="en-GB" dirty="0"/>
          </a:p>
        </p:txBody>
      </p:sp>
      <p:sp>
        <p:nvSpPr>
          <p:cNvPr id="3" name="Slide Number Placeholder 2"/>
          <p:cNvSpPr>
            <a:spLocks noGrp="1"/>
          </p:cNvSpPr>
          <p:nvPr>
            <p:ph type="sldNum" sz="quarter" idx="12"/>
          </p:nvPr>
        </p:nvSpPr>
        <p:spPr/>
        <p:txBody>
          <a:bodyPr/>
          <a:lstStyle/>
          <a:p>
            <a:fld id="{5BA07366-CB75-4AA8-9E5B-928B849F427C}" type="slidenum">
              <a:rPr lang="en-GB" smtClean="0"/>
              <a:t>26</a:t>
            </a:fld>
            <a:endParaRPr lang="en-GB" dirty="0"/>
          </a:p>
        </p:txBody>
      </p:sp>
    </p:spTree>
    <p:extLst>
      <p:ext uri="{BB962C8B-B14F-4D97-AF65-F5344CB8AC3E}">
        <p14:creationId xmlns:p14="http://schemas.microsoft.com/office/powerpoint/2010/main" val="150307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going forward</a:t>
            </a:r>
            <a:endParaRPr lang="en-GB" dirty="0"/>
          </a:p>
        </p:txBody>
      </p:sp>
      <p:sp>
        <p:nvSpPr>
          <p:cNvPr id="3" name="Content Placeholder 2"/>
          <p:cNvSpPr>
            <a:spLocks noGrp="1"/>
          </p:cNvSpPr>
          <p:nvPr>
            <p:ph idx="1"/>
          </p:nvPr>
        </p:nvSpPr>
        <p:spPr/>
        <p:txBody>
          <a:bodyPr/>
          <a:lstStyle/>
          <a:p>
            <a:endParaRPr lang="en-GB" dirty="0" smtClean="0"/>
          </a:p>
          <a:p>
            <a:r>
              <a:rPr lang="en-GB" dirty="0" smtClean="0"/>
              <a:t>Continue with maintenance day to reduce open actions from retrospectives. </a:t>
            </a:r>
          </a:p>
          <a:p>
            <a:endParaRPr lang="en-GB" dirty="0" smtClean="0"/>
          </a:p>
          <a:p>
            <a:r>
              <a:rPr lang="en-GB" dirty="0" smtClean="0"/>
              <a:t>More joint retrospectives with Poland team.</a:t>
            </a:r>
          </a:p>
          <a:p>
            <a:endParaRPr lang="en-GB" dirty="0"/>
          </a:p>
          <a:p>
            <a:r>
              <a:rPr lang="en-GB" dirty="0" smtClean="0"/>
              <a:t>Incorporate learning and techniques from today! </a:t>
            </a:r>
            <a:r>
              <a:rPr lang="en-GB" dirty="0" smtClean="0">
                <a:sym typeface="Wingdings" panose="05000000000000000000" pitchFamily="2" charset="2"/>
              </a:rPr>
              <a:t></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t>27</a:t>
            </a:fld>
            <a:endParaRPr lang="en-GB" dirty="0"/>
          </a:p>
        </p:txBody>
      </p:sp>
    </p:spTree>
    <p:extLst>
      <p:ext uri="{BB962C8B-B14F-4D97-AF65-F5344CB8AC3E}">
        <p14:creationId xmlns:p14="http://schemas.microsoft.com/office/powerpoint/2010/main" val="73324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pPr/>
              <a:t>28</a:t>
            </a:fld>
            <a:endParaRPr lang="en-GB" dirty="0"/>
          </a:p>
        </p:txBody>
      </p:sp>
      <p:sp>
        <p:nvSpPr>
          <p:cNvPr id="3" name="Text Placeholder 2"/>
          <p:cNvSpPr>
            <a:spLocks noGrp="1"/>
          </p:cNvSpPr>
          <p:nvPr>
            <p:ph type="body" sz="quarter" idx="13"/>
          </p:nvPr>
        </p:nvSpPr>
        <p:spPr/>
        <p:txBody>
          <a:bodyPr/>
          <a:lstStyle/>
          <a:p>
            <a:endParaRPr lang="en-GB" dirty="0"/>
          </a:p>
        </p:txBody>
      </p:sp>
      <p:sp>
        <p:nvSpPr>
          <p:cNvPr id="4" name="Text Placeholder 3"/>
          <p:cNvSpPr>
            <a:spLocks noGrp="1"/>
          </p:cNvSpPr>
          <p:nvPr>
            <p:ph type="body" sz="quarter" idx="14"/>
          </p:nvPr>
        </p:nvSpPr>
        <p:spPr/>
        <p:txBody>
          <a:bodyPr/>
          <a:lstStyle/>
          <a:p>
            <a:r>
              <a:rPr lang="en-GB" dirty="0" smtClean="0"/>
              <a:t>Jan.Edvard.Faugstad@dnvgl.com</a:t>
            </a:r>
            <a:endParaRPr lang="en-GB" dirty="0"/>
          </a:p>
        </p:txBody>
      </p:sp>
      <p:sp>
        <p:nvSpPr>
          <p:cNvPr id="5" name="Text Placeholder 4"/>
          <p:cNvSpPr>
            <a:spLocks noGrp="1"/>
          </p:cNvSpPr>
          <p:nvPr>
            <p:ph type="body" sz="quarter" idx="15"/>
          </p:nvPr>
        </p:nvSpPr>
        <p:spPr/>
        <p:txBody>
          <a:bodyPr/>
          <a:lstStyle/>
          <a:p>
            <a:endParaRPr lang="en-GB" dirty="0"/>
          </a:p>
        </p:txBody>
      </p:sp>
    </p:spTree>
    <p:extLst>
      <p:ext uri="{BB962C8B-B14F-4D97-AF65-F5344CB8AC3E}">
        <p14:creationId xmlns:p14="http://schemas.microsoft.com/office/powerpoint/2010/main" val="328165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125537"/>
            <a:ext cx="8897937" cy="4867275"/>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spcBef>
                <a:spcPts val="600"/>
              </a:spcBef>
            </a:pPr>
            <a:endParaRPr lang="en-GB" sz="1600" dirty="0" smtClean="0">
              <a:solidFill>
                <a:srgbClr val="FFFFFF"/>
              </a:solidFill>
            </a:endParaRPr>
          </a:p>
        </p:txBody>
      </p:sp>
      <p:sp>
        <p:nvSpPr>
          <p:cNvPr id="2" name="Title 1"/>
          <p:cNvSpPr>
            <a:spLocks noGrp="1"/>
          </p:cNvSpPr>
          <p:nvPr>
            <p:ph type="title"/>
          </p:nvPr>
        </p:nvSpPr>
        <p:spPr/>
        <p:txBody>
          <a:bodyPr/>
          <a:lstStyle/>
          <a:p>
            <a:r>
              <a:rPr lang="en-GB" dirty="0" smtClean="0"/>
              <a:t>We are a global classification, certification, technical assurance and advisory company</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solidFill>
                  <a:srgbClr val="333333"/>
                </a:solidFill>
              </a:rPr>
              <a:pPr/>
              <a:t>3</a:t>
            </a:fld>
            <a:endParaRPr lang="en-GB" dirty="0">
              <a:solidFill>
                <a:srgbClr val="333333"/>
              </a:solidFill>
            </a:endParaRPr>
          </a:p>
        </p:txBody>
      </p:sp>
      <p:pic>
        <p:nvPicPr>
          <p:cNvPr id="13"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83" y="5925467"/>
            <a:ext cx="8894763" cy="2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OUR_PURPOSE-04.eps"/>
          <p:cNvPicPr>
            <a:picLocks noChangeAspect="1"/>
          </p:cNvPicPr>
          <p:nvPr/>
        </p:nvPicPr>
        <p:blipFill rotWithShape="1">
          <a:blip r:embed="rId4">
            <a:extLst>
              <a:ext uri="{28A0092B-C50C-407E-A947-70E740481C1C}">
                <a14:useLocalDpi xmlns:a14="http://schemas.microsoft.com/office/drawing/2010/main" val="0"/>
              </a:ext>
            </a:extLst>
          </a:blip>
          <a:srcRect l="3162" r="1937"/>
          <a:stretch/>
        </p:blipFill>
        <p:spPr>
          <a:xfrm>
            <a:off x="395536" y="1695089"/>
            <a:ext cx="8677722" cy="2742023"/>
          </a:xfrm>
          <a:prstGeom prst="rect">
            <a:avLst/>
          </a:prstGeom>
        </p:spPr>
      </p:pic>
    </p:spTree>
    <p:extLst>
      <p:ext uri="{BB962C8B-B14F-4D97-AF65-F5344CB8AC3E}">
        <p14:creationId xmlns:p14="http://schemas.microsoft.com/office/powerpoint/2010/main" val="1137017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rldmap.eps"/>
          <p:cNvPicPr>
            <a:picLocks noChangeAspect="1"/>
          </p:cNvPicPr>
          <p:nvPr/>
        </p:nvPicPr>
        <p:blipFill rotWithShape="1">
          <a:blip r:embed="rId3" cstate="screen">
            <a:extLst>
              <a:ext uri="{28A0092B-C50C-407E-A947-70E740481C1C}">
                <a14:useLocalDpi xmlns:a14="http://schemas.microsoft.com/office/drawing/2010/main"/>
              </a:ext>
            </a:extLst>
          </a:blip>
          <a:srcRect l="2411" t="26666"/>
          <a:stretch/>
        </p:blipFill>
        <p:spPr>
          <a:xfrm>
            <a:off x="987129" y="1124744"/>
            <a:ext cx="7113263" cy="4896842"/>
          </a:xfrm>
          <a:prstGeom prst="rect">
            <a:avLst/>
          </a:prstGeom>
        </p:spPr>
      </p:pic>
      <p:sp>
        <p:nvSpPr>
          <p:cNvPr id="2" name="Title 1"/>
          <p:cNvSpPr>
            <a:spLocks noGrp="1"/>
          </p:cNvSpPr>
          <p:nvPr>
            <p:ph type="title"/>
          </p:nvPr>
        </p:nvSpPr>
        <p:spPr/>
        <p:txBody>
          <a:bodyPr/>
          <a:lstStyle/>
          <a:p>
            <a:r>
              <a:rPr lang="en-GB" dirty="0" smtClean="0"/>
              <a:t>Global reach – local competence</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solidFill>
                  <a:srgbClr val="333333"/>
                </a:solidFill>
              </a:rPr>
              <a:pPr/>
              <a:t>4</a:t>
            </a:fld>
            <a:endParaRPr lang="en-GB" dirty="0">
              <a:solidFill>
                <a:srgbClr val="333333"/>
              </a:solidFill>
            </a:endParaRPr>
          </a:p>
        </p:txBody>
      </p:sp>
      <p:sp>
        <p:nvSpPr>
          <p:cNvPr id="12" name="Rectangle 11"/>
          <p:cNvSpPr/>
          <p:nvPr/>
        </p:nvSpPr>
        <p:spPr>
          <a:xfrm>
            <a:off x="2439541" y="4437112"/>
            <a:ext cx="2054672" cy="1584176"/>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3200" b="1" dirty="0" smtClean="0">
                <a:solidFill>
                  <a:srgbClr val="FFFFFF"/>
                </a:solidFill>
              </a:rPr>
              <a:t>400</a:t>
            </a:r>
            <a:endParaRPr lang="en-GB" sz="1400" b="1" dirty="0" smtClean="0">
              <a:solidFill>
                <a:srgbClr val="FFFFFF"/>
              </a:solidFill>
            </a:endParaRPr>
          </a:p>
          <a:p>
            <a:pPr>
              <a:lnSpc>
                <a:spcPct val="113000"/>
              </a:lnSpc>
              <a:spcBef>
                <a:spcPts val="600"/>
              </a:spcBef>
            </a:pPr>
            <a:r>
              <a:rPr lang="en-GB" sz="1200" dirty="0" smtClean="0">
                <a:solidFill>
                  <a:srgbClr val="FFFFFF"/>
                </a:solidFill>
              </a:rPr>
              <a:t>offices</a:t>
            </a:r>
          </a:p>
          <a:p>
            <a:pPr>
              <a:spcBef>
                <a:spcPts val="600"/>
              </a:spcBef>
            </a:pPr>
            <a:endParaRPr lang="en-GB" sz="1200" b="1" dirty="0" smtClean="0">
              <a:solidFill>
                <a:srgbClr val="FFFFFF"/>
              </a:solidFill>
            </a:endParaRPr>
          </a:p>
        </p:txBody>
      </p:sp>
      <p:sp>
        <p:nvSpPr>
          <p:cNvPr id="13" name="Rectangle 12"/>
          <p:cNvSpPr/>
          <p:nvPr/>
        </p:nvSpPr>
        <p:spPr>
          <a:xfrm>
            <a:off x="4602044" y="4437112"/>
            <a:ext cx="2052653" cy="158417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3200" b="1" dirty="0" smtClean="0">
                <a:solidFill>
                  <a:srgbClr val="FFFFFF"/>
                </a:solidFill>
              </a:rPr>
              <a:t>100</a:t>
            </a:r>
          </a:p>
          <a:p>
            <a:pPr>
              <a:spcBef>
                <a:spcPts val="600"/>
              </a:spcBef>
            </a:pPr>
            <a:r>
              <a:rPr lang="en-GB" sz="1400" dirty="0" smtClean="0">
                <a:solidFill>
                  <a:srgbClr val="FFFFFF"/>
                </a:solidFill>
              </a:rPr>
              <a:t>countries</a:t>
            </a:r>
            <a:endParaRPr lang="en-GB" sz="1400" dirty="0">
              <a:solidFill>
                <a:srgbClr val="FFFFFF"/>
              </a:solidFill>
            </a:endParaRPr>
          </a:p>
        </p:txBody>
      </p:sp>
      <p:sp>
        <p:nvSpPr>
          <p:cNvPr id="14" name="Rectangle 13"/>
          <p:cNvSpPr/>
          <p:nvPr/>
        </p:nvSpPr>
        <p:spPr>
          <a:xfrm>
            <a:off x="6773192" y="4437112"/>
            <a:ext cx="2047280" cy="1584176"/>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3200" b="1" dirty="0" smtClean="0">
                <a:solidFill>
                  <a:srgbClr val="FFFFFF"/>
                </a:solidFill>
              </a:rPr>
              <a:t>16,000</a:t>
            </a:r>
            <a:endParaRPr lang="en-GB" sz="1000" dirty="0" smtClean="0">
              <a:solidFill>
                <a:srgbClr val="FFFFFF"/>
              </a:solidFill>
            </a:endParaRPr>
          </a:p>
          <a:p>
            <a:pPr>
              <a:lnSpc>
                <a:spcPct val="113000"/>
              </a:lnSpc>
              <a:spcBef>
                <a:spcPts val="600"/>
              </a:spcBef>
            </a:pPr>
            <a:r>
              <a:rPr lang="en-GB" sz="1400" dirty="0" smtClean="0">
                <a:solidFill>
                  <a:srgbClr val="FFFFFF"/>
                </a:solidFill>
              </a:rPr>
              <a:t>employees</a:t>
            </a:r>
          </a:p>
        </p:txBody>
      </p:sp>
      <p:sp>
        <p:nvSpPr>
          <p:cNvPr id="23" name="Rectangle 22"/>
          <p:cNvSpPr/>
          <p:nvPr/>
        </p:nvSpPr>
        <p:spPr>
          <a:xfrm>
            <a:off x="258448" y="4437112"/>
            <a:ext cx="2037078" cy="158417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3200" b="1" dirty="0" smtClean="0">
                <a:solidFill>
                  <a:srgbClr val="FFFFFF"/>
                </a:solidFill>
              </a:rPr>
              <a:t>150</a:t>
            </a:r>
          </a:p>
          <a:p>
            <a:pPr>
              <a:spcBef>
                <a:spcPts val="600"/>
              </a:spcBef>
            </a:pPr>
            <a:r>
              <a:rPr lang="en-GB" sz="1400" dirty="0" smtClean="0">
                <a:solidFill>
                  <a:srgbClr val="FFFFFF"/>
                </a:solidFill>
              </a:rPr>
              <a:t>years</a:t>
            </a:r>
          </a:p>
          <a:p>
            <a:pPr>
              <a:lnSpc>
                <a:spcPct val="113000"/>
              </a:lnSpc>
              <a:spcBef>
                <a:spcPts val="600"/>
              </a:spcBef>
            </a:pPr>
            <a:endParaRPr lang="en-GB" sz="1200" dirty="0" smtClean="0">
              <a:solidFill>
                <a:srgbClr val="FFFFFF"/>
              </a:solidFill>
            </a:endParaRPr>
          </a:p>
        </p:txBody>
      </p:sp>
    </p:spTree>
    <p:extLst>
      <p:ext uri="{BB962C8B-B14F-4D97-AF65-F5344CB8AC3E}">
        <p14:creationId xmlns:p14="http://schemas.microsoft.com/office/powerpoint/2010/main" val="4078362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Organized to maximise customer value</a:t>
            </a:r>
            <a:endParaRPr lang="en-GB" dirty="0"/>
          </a:p>
        </p:txBody>
      </p:sp>
      <p:sp>
        <p:nvSpPr>
          <p:cNvPr id="4" name="Slide Number Placeholder 3"/>
          <p:cNvSpPr>
            <a:spLocks noGrp="1"/>
          </p:cNvSpPr>
          <p:nvPr>
            <p:ph type="sldNum" sz="quarter" idx="12"/>
          </p:nvPr>
        </p:nvSpPr>
        <p:spPr/>
        <p:txBody>
          <a:bodyPr/>
          <a:lstStyle/>
          <a:p>
            <a:fld id="{5BA07366-CB75-4AA8-9E5B-928B849F427C}" type="slidenum">
              <a:rPr lang="en-GB" smtClean="0">
                <a:solidFill>
                  <a:srgbClr val="333333"/>
                </a:solidFill>
              </a:rPr>
              <a:pPr/>
              <a:t>5</a:t>
            </a:fld>
            <a:endParaRPr lang="en-GB" dirty="0">
              <a:solidFill>
                <a:srgbClr val="333333"/>
              </a:solidFill>
            </a:endParaRPr>
          </a:p>
        </p:txBody>
      </p:sp>
      <p:sp>
        <p:nvSpPr>
          <p:cNvPr id="8" name="Rectangle 7"/>
          <p:cNvSpPr/>
          <p:nvPr/>
        </p:nvSpPr>
        <p:spPr>
          <a:xfrm>
            <a:off x="2483768" y="1268413"/>
            <a:ext cx="1944216" cy="2078558"/>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3000"/>
              </a:lnSpc>
              <a:spcBef>
                <a:spcPts val="600"/>
              </a:spcBef>
            </a:pPr>
            <a:endParaRPr lang="en-GB" sz="1600" b="1" dirty="0" smtClean="0">
              <a:solidFill>
                <a:srgbClr val="FFFFFF"/>
              </a:solidFill>
            </a:endParaRPr>
          </a:p>
          <a:p>
            <a:pPr algn="ctr">
              <a:lnSpc>
                <a:spcPct val="113000"/>
              </a:lnSpc>
              <a:spcBef>
                <a:spcPts val="600"/>
              </a:spcBef>
            </a:pPr>
            <a:r>
              <a:rPr lang="en-GB" sz="1600" b="1" dirty="0" smtClean="0">
                <a:solidFill>
                  <a:srgbClr val="FFFFFF"/>
                </a:solidFill>
              </a:rPr>
              <a:t>OIL &amp; GAS</a:t>
            </a:r>
          </a:p>
        </p:txBody>
      </p:sp>
      <p:sp>
        <p:nvSpPr>
          <p:cNvPr id="9" name="Rectangle 8"/>
          <p:cNvSpPr/>
          <p:nvPr/>
        </p:nvSpPr>
        <p:spPr>
          <a:xfrm>
            <a:off x="251520" y="1268413"/>
            <a:ext cx="1944216" cy="2078558"/>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3000"/>
              </a:lnSpc>
              <a:spcBef>
                <a:spcPts val="600"/>
              </a:spcBef>
            </a:pPr>
            <a:endParaRPr lang="en-GB" sz="1600" dirty="0" smtClean="0">
              <a:solidFill>
                <a:srgbClr val="FFFFFF"/>
              </a:solidFill>
            </a:endParaRPr>
          </a:p>
          <a:p>
            <a:pPr algn="ctr">
              <a:lnSpc>
                <a:spcPct val="113000"/>
              </a:lnSpc>
              <a:spcBef>
                <a:spcPts val="600"/>
              </a:spcBef>
            </a:pPr>
            <a:r>
              <a:rPr lang="en-GB" sz="1600" b="1" dirty="0" smtClean="0">
                <a:solidFill>
                  <a:srgbClr val="FFFFFF"/>
                </a:solidFill>
              </a:rPr>
              <a:t>MARITIME</a:t>
            </a:r>
          </a:p>
        </p:txBody>
      </p:sp>
      <p:sp>
        <p:nvSpPr>
          <p:cNvPr id="10" name="Rectangle 9"/>
          <p:cNvSpPr/>
          <p:nvPr/>
        </p:nvSpPr>
        <p:spPr>
          <a:xfrm>
            <a:off x="4716016" y="1268413"/>
            <a:ext cx="1944216" cy="2078558"/>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3000"/>
              </a:lnSpc>
              <a:spcBef>
                <a:spcPts val="600"/>
              </a:spcBef>
            </a:pPr>
            <a:endParaRPr lang="en-GB" sz="1600" b="1" dirty="0" smtClean="0">
              <a:solidFill>
                <a:srgbClr val="FFFFFF"/>
              </a:solidFill>
            </a:endParaRPr>
          </a:p>
          <a:p>
            <a:pPr algn="ctr">
              <a:lnSpc>
                <a:spcPct val="113000"/>
              </a:lnSpc>
              <a:spcBef>
                <a:spcPts val="600"/>
              </a:spcBef>
            </a:pPr>
            <a:r>
              <a:rPr lang="en-GB" sz="1600" b="1" dirty="0" smtClean="0">
                <a:solidFill>
                  <a:srgbClr val="FFFFFF"/>
                </a:solidFill>
              </a:rPr>
              <a:t>ENERGY</a:t>
            </a:r>
          </a:p>
        </p:txBody>
      </p:sp>
      <p:sp>
        <p:nvSpPr>
          <p:cNvPr id="11" name="Rectangle 10"/>
          <p:cNvSpPr/>
          <p:nvPr/>
        </p:nvSpPr>
        <p:spPr>
          <a:xfrm>
            <a:off x="6948264" y="1268413"/>
            <a:ext cx="1944216" cy="2078558"/>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3000"/>
              </a:lnSpc>
              <a:spcBef>
                <a:spcPts val="600"/>
              </a:spcBef>
            </a:pPr>
            <a:endParaRPr lang="en-GB" sz="1600" b="1" dirty="0" smtClean="0">
              <a:solidFill>
                <a:srgbClr val="FFFFFF"/>
              </a:solidFill>
            </a:endParaRPr>
          </a:p>
          <a:p>
            <a:pPr algn="ctr">
              <a:lnSpc>
                <a:spcPct val="113000"/>
              </a:lnSpc>
              <a:spcBef>
                <a:spcPts val="600"/>
              </a:spcBef>
            </a:pPr>
            <a:r>
              <a:rPr lang="en-GB" sz="1600" b="1" dirty="0" smtClean="0">
                <a:solidFill>
                  <a:srgbClr val="FFFFFF"/>
                </a:solidFill>
              </a:rPr>
              <a:t>BUSINESS ASSURANCE</a:t>
            </a:r>
          </a:p>
        </p:txBody>
      </p:sp>
      <p:sp>
        <p:nvSpPr>
          <p:cNvPr id="12" name="Rectangle 11"/>
          <p:cNvSpPr/>
          <p:nvPr/>
        </p:nvSpPr>
        <p:spPr>
          <a:xfrm>
            <a:off x="251520" y="3529229"/>
            <a:ext cx="8638480" cy="82125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spcBef>
                <a:spcPts val="600"/>
              </a:spcBef>
            </a:pPr>
            <a:r>
              <a:rPr lang="en-GB" sz="1600" b="1" dirty="0" smtClean="0">
                <a:solidFill>
                  <a:srgbClr val="FFFFFF"/>
                </a:solidFill>
              </a:rPr>
              <a:t>SOFTWARE</a:t>
            </a:r>
          </a:p>
        </p:txBody>
      </p:sp>
      <p:sp>
        <p:nvSpPr>
          <p:cNvPr id="13" name="Rectangle 12"/>
          <p:cNvSpPr/>
          <p:nvPr/>
        </p:nvSpPr>
        <p:spPr>
          <a:xfrm>
            <a:off x="251519" y="5373216"/>
            <a:ext cx="8641655" cy="792088"/>
          </a:xfrm>
          <a:prstGeom prst="rect">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spcBef>
                <a:spcPts val="600"/>
              </a:spcBef>
            </a:pPr>
            <a:r>
              <a:rPr lang="en-GB" sz="1600" b="1" dirty="0" smtClean="0">
                <a:solidFill>
                  <a:srgbClr val="FFFFFF"/>
                </a:solidFill>
              </a:rPr>
              <a:t>RESEARCH &amp; INNOVATION</a:t>
            </a:r>
          </a:p>
        </p:txBody>
      </p:sp>
      <p:pic>
        <p:nvPicPr>
          <p:cNvPr id="2051" name="Picture 3" descr="C:\Users\CHRHUS\Documents\PPT DEC 18 2013\lys\shiluettes_chris-07.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a:stretch/>
        </p:blipFill>
        <p:spPr bwMode="auto">
          <a:xfrm>
            <a:off x="6948263" y="2447790"/>
            <a:ext cx="2015628" cy="7720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p:cNvPicPr>
            <a:picLocks noChangeAspect="1" noChangeArrowheads="1"/>
          </p:cNvPicPr>
          <p:nvPr/>
        </p:nvPicPr>
        <p:blipFill rotWithShape="1">
          <a:blip r:embed="rId4" cstate="print">
            <a:biLevel thresh="25000"/>
            <a:extLst>
              <a:ext uri="{28A0092B-C50C-407E-A947-70E740481C1C}">
                <a14:useLocalDpi xmlns:a14="http://schemas.microsoft.com/office/drawing/2010/main"/>
              </a:ext>
            </a:extLst>
          </a:blip>
          <a:srcRect/>
          <a:stretch/>
        </p:blipFill>
        <p:spPr bwMode="auto">
          <a:xfrm>
            <a:off x="4821381" y="1986563"/>
            <a:ext cx="1381383" cy="13522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p:cNvPicPr>
            <a:picLocks noChangeAspect="1" noChangeArrowheads="1"/>
          </p:cNvPicPr>
          <p:nvPr/>
        </p:nvPicPr>
        <p:blipFill rotWithShape="1">
          <a:blip r:embed="rId5" cstate="print">
            <a:biLevel thresh="25000"/>
            <a:extLst>
              <a:ext uri="{28A0092B-C50C-407E-A947-70E740481C1C}">
                <a14:useLocalDpi xmlns:a14="http://schemas.microsoft.com/office/drawing/2010/main"/>
              </a:ext>
            </a:extLst>
          </a:blip>
          <a:srcRect/>
          <a:stretch/>
        </p:blipFill>
        <p:spPr bwMode="auto">
          <a:xfrm>
            <a:off x="2701636" y="1966512"/>
            <a:ext cx="1582332" cy="13093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p:cNvPicPr>
            <a:picLocks noChangeAspect="1" noChangeArrowheads="1"/>
          </p:cNvPicPr>
          <p:nvPr/>
        </p:nvPicPr>
        <p:blipFill rotWithShape="1">
          <a:blip r:embed="rId6" cstate="print">
            <a:clrChange>
              <a:clrFrom>
                <a:srgbClr val="000000">
                  <a:alpha val="0"/>
                </a:srgbClr>
              </a:clrFrom>
              <a:clrTo>
                <a:srgbClr val="000000">
                  <a:alpha val="0"/>
                </a:srgbClr>
              </a:clrTo>
            </a:clrChange>
            <a:biLevel thresh="25000"/>
            <a:extLst>
              <a:ext uri="{28A0092B-C50C-407E-A947-70E740481C1C}">
                <a14:useLocalDpi xmlns:a14="http://schemas.microsoft.com/office/drawing/2010/main"/>
              </a:ext>
            </a:extLst>
          </a:blip>
          <a:srcRect/>
          <a:stretch/>
        </p:blipFill>
        <p:spPr bwMode="auto">
          <a:xfrm>
            <a:off x="251520" y="1897679"/>
            <a:ext cx="1944216" cy="131529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HRHUS\Documents\PPT DEC 18 2013\rande.PNG"/>
          <p:cNvPicPr>
            <a:picLocks noChangeAspect="1" noChangeArrowheads="1"/>
          </p:cNvPicPr>
          <p:nvPr/>
        </p:nvPicPr>
        <p:blipFill rotWithShape="1">
          <a:blip r:embed="rId7" cstate="print">
            <a:duotone>
              <a:prstClr val="black"/>
              <a:schemeClr val="bg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p:blipFill>
        <p:spPr bwMode="auto">
          <a:xfrm>
            <a:off x="6758407" y="5517231"/>
            <a:ext cx="1138288" cy="6480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CHRHUS\Documents\PPT DEC 18 2013\shiluettes_chris-05.png"/>
          <p:cNvPicPr>
            <a:picLocks noChangeAspect="1" noChangeArrowheads="1"/>
          </p:cNvPicPr>
          <p:nvPr/>
        </p:nvPicPr>
        <p:blipFill rotWithShape="1">
          <a:blip r:embed="rId9" cstate="print">
            <a:biLevel thresh="25000"/>
            <a:extLst>
              <a:ext uri="{28A0092B-C50C-407E-A947-70E740481C1C}">
                <a14:useLocalDpi xmlns:a14="http://schemas.microsoft.com/office/drawing/2010/main"/>
              </a:ext>
            </a:extLst>
          </a:blip>
          <a:srcRect/>
          <a:stretch/>
        </p:blipFill>
        <p:spPr bwMode="auto">
          <a:xfrm>
            <a:off x="5346766" y="3732478"/>
            <a:ext cx="3198299" cy="63262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51519" y="4479954"/>
            <a:ext cx="8641655" cy="821254"/>
          </a:xfrm>
          <a:prstGeom prst="rect">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spcBef>
                <a:spcPts val="600"/>
              </a:spcBef>
            </a:pPr>
            <a:r>
              <a:rPr lang="en-GB" sz="1600" b="1" dirty="0" smtClean="0">
                <a:solidFill>
                  <a:srgbClr val="FFFFFF"/>
                </a:solidFill>
              </a:rPr>
              <a:t>CYBERNETICS</a:t>
            </a:r>
          </a:p>
        </p:txBody>
      </p:sp>
    </p:spTree>
    <p:extLst>
      <p:ext uri="{BB962C8B-B14F-4D97-AF65-F5344CB8AC3E}">
        <p14:creationId xmlns:p14="http://schemas.microsoft.com/office/powerpoint/2010/main" val="3858624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generation software solutions</a:t>
            </a:r>
            <a:endParaRPr lang="en-GB" dirty="0"/>
          </a:p>
        </p:txBody>
      </p:sp>
      <p:sp>
        <p:nvSpPr>
          <p:cNvPr id="3" name="Slide Number Placeholder 2"/>
          <p:cNvSpPr>
            <a:spLocks noGrp="1"/>
          </p:cNvSpPr>
          <p:nvPr>
            <p:ph type="sldNum" sz="quarter" idx="12"/>
          </p:nvPr>
        </p:nvSpPr>
        <p:spPr/>
        <p:txBody>
          <a:bodyPr/>
          <a:lstStyle/>
          <a:p>
            <a:fld id="{5BA07366-CB75-4AA8-9E5B-928B849F427C}" type="slidenum">
              <a:rPr lang="en-GB" smtClean="0">
                <a:solidFill>
                  <a:srgbClr val="333333"/>
                </a:solidFill>
              </a:rPr>
              <a:pPr/>
              <a:t>6</a:t>
            </a:fld>
            <a:endParaRPr lang="en-GB" dirty="0">
              <a:solidFill>
                <a:srgbClr val="333333"/>
              </a:solidFill>
            </a:endParaRPr>
          </a:p>
        </p:txBody>
      </p:sp>
      <p:pic>
        <p:nvPicPr>
          <p:cNvPr id="7" name="Picture Placeholder 6"/>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0" y="1200860"/>
            <a:ext cx="8892000" cy="4899700"/>
          </a:xfrm>
        </p:spPr>
      </p:pic>
      <p:sp>
        <p:nvSpPr>
          <p:cNvPr id="6" name="Table Placeholder 5"/>
          <p:cNvSpPr>
            <a:spLocks noGrp="1"/>
          </p:cNvSpPr>
          <p:nvPr>
            <p:ph type="tbl" sz="quarter" idx="15"/>
          </p:nvPr>
        </p:nvSpPr>
        <p:spPr>
          <a:xfrm>
            <a:off x="0" y="5949280"/>
            <a:ext cx="8892000" cy="21590"/>
          </a:xfrm>
        </p:spPr>
      </p:sp>
      <p:sp>
        <p:nvSpPr>
          <p:cNvPr id="8" name="Rectangle 5"/>
          <p:cNvSpPr>
            <a:spLocks noChangeArrowheads="1"/>
          </p:cNvSpPr>
          <p:nvPr/>
        </p:nvSpPr>
        <p:spPr bwMode="auto">
          <a:xfrm>
            <a:off x="5020783" y="2903091"/>
            <a:ext cx="1764000" cy="1494000"/>
          </a:xfrm>
          <a:prstGeom prst="rect">
            <a:avLst/>
          </a:prstGeom>
          <a:solidFill>
            <a:schemeClr val="accent4">
              <a:alpha val="80000"/>
            </a:schemeClr>
          </a:solidFill>
          <a:ln>
            <a:noFill/>
          </a:ln>
          <a:effectLst/>
          <a:extLst/>
        </p:spPr>
        <p:txBody>
          <a:bodyPr lIns="72000" tIns="0" rIns="72000" anchor="ctr"/>
          <a:lstStyle/>
          <a:p>
            <a:pPr algn="ctr" fontAlgn="base">
              <a:spcBef>
                <a:spcPct val="0"/>
              </a:spcBef>
              <a:spcAft>
                <a:spcPct val="5000"/>
              </a:spcAft>
            </a:pPr>
            <a:endParaRPr lang="en-GB" sz="1600" dirty="0">
              <a:solidFill>
                <a:srgbClr val="FFFFFF"/>
              </a:solidFill>
              <a:ea typeface="Verdana" pitchFamily="34" charset="0"/>
              <a:cs typeface="Verdana"/>
            </a:endParaRPr>
          </a:p>
        </p:txBody>
      </p:sp>
      <p:sp>
        <p:nvSpPr>
          <p:cNvPr id="9" name="Rectangle 6"/>
          <p:cNvSpPr>
            <a:spLocks noChangeArrowheads="1"/>
          </p:cNvSpPr>
          <p:nvPr/>
        </p:nvSpPr>
        <p:spPr bwMode="auto">
          <a:xfrm>
            <a:off x="1331640" y="1312878"/>
            <a:ext cx="1762781" cy="1494000"/>
          </a:xfrm>
          <a:prstGeom prst="rect">
            <a:avLst/>
          </a:prstGeom>
          <a:solidFill>
            <a:schemeClr val="bg1">
              <a:lumMod val="50000"/>
              <a:alpha val="80000"/>
            </a:schemeClr>
          </a:solidFill>
          <a:ln>
            <a:noFill/>
          </a:ln>
          <a:effectLst/>
          <a:extLst/>
        </p:spPr>
        <p:txBody>
          <a:bodyPr lIns="72000" tIns="0" rIns="72000" anchor="ctr"/>
          <a:lstStyle/>
          <a:p>
            <a:pPr algn="ctr" fontAlgn="base">
              <a:spcBef>
                <a:spcPct val="0"/>
              </a:spcBef>
              <a:spcAft>
                <a:spcPct val="5000"/>
              </a:spcAft>
            </a:pPr>
            <a:endParaRPr lang="en-GB" sz="1600" dirty="0">
              <a:solidFill>
                <a:srgbClr val="FFFFFF"/>
              </a:solidFill>
              <a:ea typeface="Verdana" pitchFamily="34" charset="0"/>
              <a:cs typeface="Verdana"/>
            </a:endParaRPr>
          </a:p>
        </p:txBody>
      </p:sp>
      <p:sp>
        <p:nvSpPr>
          <p:cNvPr id="10" name="Rectangle 7"/>
          <p:cNvSpPr>
            <a:spLocks noChangeArrowheads="1"/>
          </p:cNvSpPr>
          <p:nvPr/>
        </p:nvSpPr>
        <p:spPr bwMode="auto">
          <a:xfrm>
            <a:off x="3167234" y="1312878"/>
            <a:ext cx="1764000" cy="1494000"/>
          </a:xfrm>
          <a:prstGeom prst="rect">
            <a:avLst/>
          </a:prstGeom>
          <a:solidFill>
            <a:schemeClr val="accent4">
              <a:alpha val="80000"/>
            </a:scheme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Process </a:t>
            </a:r>
            <a:r>
              <a:rPr lang="en-GB" sz="1600" dirty="0">
                <a:solidFill>
                  <a:srgbClr val="FFFFFF"/>
                </a:solidFill>
                <a:ea typeface="Verdana" pitchFamily="34" charset="0"/>
                <a:cs typeface="Verdana"/>
              </a:rPr>
              <a:t>safety, risk and reliability</a:t>
            </a:r>
          </a:p>
        </p:txBody>
      </p:sp>
      <p:sp>
        <p:nvSpPr>
          <p:cNvPr id="11" name="Rectangle 7"/>
          <p:cNvSpPr>
            <a:spLocks noChangeArrowheads="1"/>
          </p:cNvSpPr>
          <p:nvPr/>
        </p:nvSpPr>
        <p:spPr bwMode="auto">
          <a:xfrm>
            <a:off x="5020331" y="4489416"/>
            <a:ext cx="1764452" cy="1494000"/>
          </a:xfrm>
          <a:prstGeom prst="rect">
            <a:avLst/>
          </a:prstGeom>
          <a:solidFill>
            <a:schemeClr val="bg1">
              <a:lumMod val="50000"/>
              <a:alpha val="80000"/>
            </a:scheme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Asset simulation and optimization</a:t>
            </a:r>
            <a:endParaRPr lang="en-GB" sz="1600" dirty="0">
              <a:solidFill>
                <a:srgbClr val="FFFFFF"/>
              </a:solidFill>
              <a:ea typeface="Verdana" pitchFamily="34" charset="0"/>
              <a:cs typeface="Verdana"/>
            </a:endParaRPr>
          </a:p>
        </p:txBody>
      </p:sp>
      <p:sp>
        <p:nvSpPr>
          <p:cNvPr id="12" name="Rectangle 5"/>
          <p:cNvSpPr>
            <a:spLocks noChangeArrowheads="1"/>
          </p:cNvSpPr>
          <p:nvPr/>
        </p:nvSpPr>
        <p:spPr bwMode="auto">
          <a:xfrm>
            <a:off x="6876256" y="2903091"/>
            <a:ext cx="1764000" cy="1494000"/>
          </a:xfrm>
          <a:prstGeom prst="rect">
            <a:avLst/>
          </a:prstGeom>
          <a:solidFill>
            <a:schemeClr val="bg1">
              <a:lumMod val="50000"/>
              <a:alpha val="80000"/>
            </a:scheme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Asset integrity and performance</a:t>
            </a:r>
            <a:endParaRPr lang="en-GB" sz="1600" dirty="0">
              <a:solidFill>
                <a:srgbClr val="FFFFFF"/>
              </a:solidFill>
              <a:ea typeface="Verdana" pitchFamily="34" charset="0"/>
              <a:cs typeface="Verdana"/>
            </a:endParaRPr>
          </a:p>
        </p:txBody>
      </p:sp>
      <p:sp>
        <p:nvSpPr>
          <p:cNvPr id="14" name="Rectangle 6"/>
          <p:cNvSpPr>
            <a:spLocks noChangeArrowheads="1"/>
          </p:cNvSpPr>
          <p:nvPr/>
        </p:nvSpPr>
        <p:spPr bwMode="auto">
          <a:xfrm>
            <a:off x="527904" y="2903091"/>
            <a:ext cx="1764000" cy="1494000"/>
          </a:xfrm>
          <a:prstGeom prst="rect">
            <a:avLst/>
          </a:prstGeom>
          <a:solidFill>
            <a:srgbClr val="149FDA">
              <a:alpha val="80000"/>
            </a:srgb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Ship management and operations</a:t>
            </a:r>
            <a:endParaRPr lang="en-GB" sz="1600" dirty="0">
              <a:solidFill>
                <a:srgbClr val="FFFFFF"/>
              </a:solidFill>
              <a:ea typeface="Verdana" pitchFamily="34" charset="0"/>
              <a:cs typeface="Verdana"/>
            </a:endParaRPr>
          </a:p>
        </p:txBody>
      </p:sp>
      <p:sp>
        <p:nvSpPr>
          <p:cNvPr id="15" name="Rectangle 7"/>
          <p:cNvSpPr>
            <a:spLocks noChangeArrowheads="1"/>
          </p:cNvSpPr>
          <p:nvPr/>
        </p:nvSpPr>
        <p:spPr bwMode="auto">
          <a:xfrm>
            <a:off x="1331640" y="4489416"/>
            <a:ext cx="1764000" cy="1494000"/>
          </a:xfrm>
          <a:prstGeom prst="rect">
            <a:avLst/>
          </a:prstGeom>
          <a:solidFill>
            <a:schemeClr val="bg1">
              <a:lumMod val="50000"/>
              <a:alpha val="80000"/>
            </a:scheme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Ship and </a:t>
            </a:r>
          </a:p>
          <a:p>
            <a:pPr algn="ctr" fontAlgn="base">
              <a:spcBef>
                <a:spcPct val="0"/>
              </a:spcBef>
              <a:spcAft>
                <a:spcPct val="5000"/>
              </a:spcAft>
            </a:pPr>
            <a:r>
              <a:rPr lang="en-GB" sz="1600" dirty="0">
                <a:solidFill>
                  <a:srgbClr val="FFFFFF"/>
                </a:solidFill>
                <a:ea typeface="Verdana" pitchFamily="34" charset="0"/>
                <a:cs typeface="Verdana"/>
              </a:rPr>
              <a:t>o</a:t>
            </a:r>
            <a:r>
              <a:rPr lang="en-GB" sz="1600" dirty="0" smtClean="0">
                <a:solidFill>
                  <a:srgbClr val="FFFFFF"/>
                </a:solidFill>
                <a:ea typeface="Verdana" pitchFamily="34" charset="0"/>
                <a:cs typeface="Verdana"/>
              </a:rPr>
              <a:t>ffshore </a:t>
            </a:r>
            <a:r>
              <a:rPr lang="en-GB" sz="1600" dirty="0">
                <a:solidFill>
                  <a:srgbClr val="FFFFFF"/>
                </a:solidFill>
                <a:ea typeface="Verdana" pitchFamily="34" charset="0"/>
                <a:cs typeface="Verdana"/>
              </a:rPr>
              <a:t>c</a:t>
            </a:r>
            <a:r>
              <a:rPr lang="en-GB" sz="1600" dirty="0" smtClean="0">
                <a:solidFill>
                  <a:srgbClr val="FFFFFF"/>
                </a:solidFill>
                <a:ea typeface="Verdana" pitchFamily="34" charset="0"/>
                <a:cs typeface="Verdana"/>
              </a:rPr>
              <a:t>lass</a:t>
            </a:r>
          </a:p>
          <a:p>
            <a:pPr algn="ctr" fontAlgn="base">
              <a:spcBef>
                <a:spcPct val="0"/>
              </a:spcBef>
              <a:spcAft>
                <a:spcPct val="5000"/>
              </a:spcAft>
            </a:pPr>
            <a:endParaRPr lang="en-GB" sz="1600" dirty="0">
              <a:solidFill>
                <a:srgbClr val="FFFFFF"/>
              </a:solidFill>
              <a:ea typeface="Verdana" pitchFamily="34" charset="0"/>
              <a:cs typeface="Verdana"/>
            </a:endParaRPr>
          </a:p>
        </p:txBody>
      </p:sp>
      <p:sp>
        <p:nvSpPr>
          <p:cNvPr id="17" name="Rectangle 5"/>
          <p:cNvSpPr>
            <a:spLocks noChangeArrowheads="1"/>
          </p:cNvSpPr>
          <p:nvPr/>
        </p:nvSpPr>
        <p:spPr bwMode="auto">
          <a:xfrm>
            <a:off x="3167234" y="4489416"/>
            <a:ext cx="1764000" cy="1494000"/>
          </a:xfrm>
          <a:prstGeom prst="rect">
            <a:avLst/>
          </a:prstGeom>
          <a:solidFill>
            <a:schemeClr val="accent4">
              <a:alpha val="80000"/>
            </a:schemeClr>
          </a:solidFill>
          <a:ln>
            <a:noFill/>
          </a:ln>
          <a:effectLst/>
          <a:extLst/>
        </p:spPr>
        <p:txBody>
          <a:bodyPr lIns="72000" tIns="0" rIns="72000" anchor="t"/>
          <a:lstStyle/>
          <a:p>
            <a:pPr algn="ctr"/>
            <a:endParaRPr lang="en-GB" sz="1600" dirty="0" smtClean="0">
              <a:solidFill>
                <a:srgbClr val="FFFFFF"/>
              </a:solidFill>
              <a:cs typeface="Verdana"/>
            </a:endParaRPr>
          </a:p>
          <a:p>
            <a:pPr algn="ctr"/>
            <a:r>
              <a:rPr lang="en-GB" sz="1600" dirty="0" smtClean="0">
                <a:solidFill>
                  <a:srgbClr val="FFFFFF"/>
                </a:solidFill>
                <a:cs typeface="Verdana"/>
              </a:rPr>
              <a:t>Electric grid reliability and performance</a:t>
            </a:r>
            <a:endParaRPr lang="en-GB" sz="1600" dirty="0">
              <a:solidFill>
                <a:srgbClr val="FFFFFF"/>
              </a:solidFill>
              <a:cs typeface="Verdana"/>
            </a:endParaRPr>
          </a:p>
        </p:txBody>
      </p:sp>
      <p:sp>
        <p:nvSpPr>
          <p:cNvPr id="16" name="TextBox 15"/>
          <p:cNvSpPr txBox="1"/>
          <p:nvPr/>
        </p:nvSpPr>
        <p:spPr>
          <a:xfrm>
            <a:off x="5150577" y="3068960"/>
            <a:ext cx="1489922" cy="492443"/>
          </a:xfrm>
          <a:prstGeom prst="rect">
            <a:avLst/>
          </a:prstGeom>
          <a:noFill/>
        </p:spPr>
        <p:txBody>
          <a:bodyPr wrap="square" lIns="0" tIns="0" rIns="0" bIns="0" rtlCol="0" anchor="t">
            <a:spAutoFit/>
          </a:bodyPr>
          <a:lstStyle/>
          <a:p>
            <a:pPr algn="ctr" fontAlgn="base">
              <a:spcBef>
                <a:spcPct val="0"/>
              </a:spcBef>
              <a:spcAft>
                <a:spcPct val="5000"/>
              </a:spcAft>
            </a:pPr>
            <a:r>
              <a:rPr lang="en-GB" sz="1600" dirty="0" smtClean="0">
                <a:solidFill>
                  <a:srgbClr val="FFFFFF"/>
                </a:solidFill>
                <a:ea typeface="Verdana" pitchFamily="34" charset="0"/>
                <a:cs typeface="Verdana"/>
              </a:rPr>
              <a:t>QHSE and enterprise risk</a:t>
            </a:r>
            <a:endParaRPr lang="en-GB" sz="1600" dirty="0">
              <a:solidFill>
                <a:srgbClr val="FFFFFF"/>
              </a:solidFill>
              <a:ea typeface="Verdana" pitchFamily="34" charset="0"/>
              <a:cs typeface="Verdana"/>
            </a:endParaRPr>
          </a:p>
        </p:txBody>
      </p:sp>
      <p:sp>
        <p:nvSpPr>
          <p:cNvPr id="18" name="Rectangle 7"/>
          <p:cNvSpPr>
            <a:spLocks noChangeArrowheads="1"/>
          </p:cNvSpPr>
          <p:nvPr/>
        </p:nvSpPr>
        <p:spPr bwMode="auto">
          <a:xfrm>
            <a:off x="5020783" y="1312878"/>
            <a:ext cx="1764000" cy="1494000"/>
          </a:xfrm>
          <a:prstGeom prst="rect">
            <a:avLst/>
          </a:prstGeom>
          <a:solidFill>
            <a:schemeClr val="bg1">
              <a:lumMod val="50000"/>
              <a:alpha val="80000"/>
            </a:schemeClr>
          </a:solidFill>
          <a:ln>
            <a:noFill/>
          </a:ln>
          <a:effectLst/>
          <a:extLst/>
        </p:spPr>
        <p:txBody>
          <a:bodyPr lIns="72000" tIns="0" rIns="72000" anchor="t"/>
          <a:lstStyle/>
          <a:p>
            <a:pPr algn="ctr" fontAlgn="base">
              <a:spcBef>
                <a:spcPct val="0"/>
              </a:spcBef>
              <a:spcAft>
                <a:spcPct val="5000"/>
              </a:spcAft>
            </a:pPr>
            <a:endParaRPr lang="en-GB" sz="1600" dirty="0" smtClean="0">
              <a:solidFill>
                <a:srgbClr val="FFFFFF"/>
              </a:solidFill>
              <a:ea typeface="Verdana" pitchFamily="34" charset="0"/>
              <a:cs typeface="Verdana"/>
            </a:endParaRPr>
          </a:p>
          <a:p>
            <a:pPr algn="ctr" fontAlgn="base">
              <a:spcBef>
                <a:spcPct val="0"/>
              </a:spcBef>
              <a:spcAft>
                <a:spcPct val="5000"/>
              </a:spcAft>
            </a:pPr>
            <a:r>
              <a:rPr lang="en-GB" sz="1600" dirty="0" smtClean="0">
                <a:solidFill>
                  <a:srgbClr val="FFFFFF"/>
                </a:solidFill>
                <a:ea typeface="Verdana" pitchFamily="34" charset="0"/>
                <a:cs typeface="Verdana"/>
              </a:rPr>
              <a:t>Commercial gas management</a:t>
            </a:r>
            <a:endParaRPr lang="en-GB" sz="1600" dirty="0">
              <a:solidFill>
                <a:srgbClr val="FFFFFF"/>
              </a:solidFill>
              <a:ea typeface="Verdana" pitchFamily="34" charset="0"/>
              <a:cs typeface="Verdana"/>
            </a:endParaRPr>
          </a:p>
        </p:txBody>
      </p:sp>
      <p:sp>
        <p:nvSpPr>
          <p:cNvPr id="5" name="Rectangle 4"/>
          <p:cNvSpPr/>
          <p:nvPr/>
        </p:nvSpPr>
        <p:spPr>
          <a:xfrm>
            <a:off x="1446962" y="1412776"/>
            <a:ext cx="1412566" cy="621837"/>
          </a:xfrm>
          <a:prstGeom prst="rect">
            <a:avLst/>
          </a:prstGeom>
        </p:spPr>
        <p:txBody>
          <a:bodyPr wrap="none">
            <a:spAutoFit/>
          </a:bodyPr>
          <a:lstStyle/>
          <a:p>
            <a:pPr>
              <a:lnSpc>
                <a:spcPct val="113000"/>
              </a:lnSpc>
              <a:spcBef>
                <a:spcPts val="600"/>
              </a:spcBef>
            </a:pPr>
            <a:r>
              <a:rPr lang="en-GB" sz="1600" dirty="0">
                <a:solidFill>
                  <a:srgbClr val="FFFFFF"/>
                </a:solidFill>
                <a:ea typeface="Verdana" pitchFamily="34" charset="0"/>
                <a:cs typeface="Verdana"/>
              </a:rPr>
              <a:t>Design and </a:t>
            </a:r>
            <a:br>
              <a:rPr lang="en-GB" sz="1600" dirty="0">
                <a:solidFill>
                  <a:srgbClr val="FFFFFF"/>
                </a:solidFill>
                <a:ea typeface="Verdana" pitchFamily="34" charset="0"/>
                <a:cs typeface="Verdana"/>
              </a:rPr>
            </a:br>
            <a:r>
              <a:rPr lang="en-GB" sz="1600" dirty="0" smtClean="0">
                <a:solidFill>
                  <a:srgbClr val="FFFFFF"/>
                </a:solidFill>
                <a:ea typeface="Verdana" pitchFamily="34" charset="0"/>
                <a:cs typeface="Verdana"/>
              </a:rPr>
              <a:t>engineering</a:t>
            </a:r>
            <a:endParaRPr lang="en-GB" sz="1600" dirty="0">
              <a:solidFill>
                <a:srgbClr val="FFFFFF"/>
              </a:solidFill>
              <a:ea typeface="Verdana" pitchFamily="34" charset="0"/>
              <a:cs typeface="Verdana"/>
            </a:endParaRPr>
          </a:p>
        </p:txBody>
      </p:sp>
    </p:spTree>
    <p:extLst>
      <p:ext uri="{BB962C8B-B14F-4D97-AF65-F5344CB8AC3E}">
        <p14:creationId xmlns:p14="http://schemas.microsoft.com/office/powerpoint/2010/main" val="427178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Product Line – QHSE and Enterprise risk</a:t>
            </a:r>
            <a:endParaRPr lang="en-GB" dirty="0"/>
          </a:p>
        </p:txBody>
      </p:sp>
      <p:sp>
        <p:nvSpPr>
          <p:cNvPr id="6" name="Text Placeholder 5"/>
          <p:cNvSpPr>
            <a:spLocks noGrp="1"/>
          </p:cNvSpPr>
          <p:nvPr>
            <p:ph type="body" sz="quarter" idx="14"/>
          </p:nvPr>
        </p:nvSpPr>
        <p:spPr/>
        <p:txBody>
          <a:bodyPr/>
          <a:lstStyle/>
          <a:p>
            <a:endParaRPr lang="en-GB"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0373" b="10373"/>
          <a:stretch>
            <a:fillRect/>
          </a:stretch>
        </p:blipFill>
        <p:spPr>
          <a:xfrm>
            <a:off x="0" y="981317"/>
            <a:ext cx="8892000" cy="4679931"/>
          </a:xfrm>
        </p:spPr>
      </p:pic>
      <p:sp>
        <p:nvSpPr>
          <p:cNvPr id="7" name="Table Placeholder 6"/>
          <p:cNvSpPr>
            <a:spLocks noGrp="1"/>
          </p:cNvSpPr>
          <p:nvPr>
            <p:ph type="tbl" sz="quarter" idx="15"/>
          </p:nvPr>
        </p:nvSpPr>
        <p:spPr/>
      </p:sp>
      <p:sp>
        <p:nvSpPr>
          <p:cNvPr id="5" name="Rectangle 6"/>
          <p:cNvSpPr>
            <a:spLocks noChangeArrowheads="1"/>
          </p:cNvSpPr>
          <p:nvPr/>
        </p:nvSpPr>
        <p:spPr bwMode="auto">
          <a:xfrm>
            <a:off x="250824" y="1268760"/>
            <a:ext cx="4393184" cy="2556284"/>
          </a:xfrm>
          <a:prstGeom prst="rect">
            <a:avLst/>
          </a:prstGeom>
          <a:solidFill>
            <a:schemeClr val="bg1">
              <a:alpha val="70000"/>
            </a:schemeClr>
          </a:solidFill>
          <a:ln>
            <a:noFill/>
          </a:ln>
          <a:effectLst/>
          <a:extLst/>
        </p:spPr>
        <p:txBody>
          <a:bodyPr lIns="72000" tIns="0" rIns="0"/>
          <a:lstStyle/>
          <a:p>
            <a:pPr>
              <a:lnSpc>
                <a:spcPct val="90000"/>
              </a:lnSpc>
            </a:pPr>
            <a:r>
              <a:rPr lang="en-GB" sz="1600" dirty="0" smtClean="0">
                <a:solidFill>
                  <a:srgbClr val="333333"/>
                </a:solidFill>
              </a:rPr>
              <a:t>Improves risk and QHSE performance</a:t>
            </a:r>
          </a:p>
          <a:p>
            <a:pPr>
              <a:lnSpc>
                <a:spcPct val="90000"/>
              </a:lnSpc>
            </a:pPr>
            <a:r>
              <a:rPr lang="en-GB" sz="1600" dirty="0" smtClean="0">
                <a:solidFill>
                  <a:srgbClr val="333333"/>
                </a:solidFill>
              </a:rPr>
              <a:t/>
            </a:r>
            <a:br>
              <a:rPr lang="en-GB" sz="1600" dirty="0" smtClean="0">
                <a:solidFill>
                  <a:srgbClr val="333333"/>
                </a:solidFill>
              </a:rPr>
            </a:br>
            <a:r>
              <a:rPr lang="en-GB" sz="1600" dirty="0" smtClean="0">
                <a:solidFill>
                  <a:srgbClr val="333333"/>
                </a:solidFill>
              </a:rPr>
              <a:t>Control and transparency of all deviations and actions</a:t>
            </a:r>
          </a:p>
          <a:p>
            <a:pPr>
              <a:lnSpc>
                <a:spcPct val="90000"/>
              </a:lnSpc>
            </a:pPr>
            <a:r>
              <a:rPr lang="en-GB" sz="1600" dirty="0" smtClean="0">
                <a:solidFill>
                  <a:srgbClr val="333333"/>
                </a:solidFill>
              </a:rPr>
              <a:t/>
            </a:r>
            <a:br>
              <a:rPr lang="en-GB" sz="1600" dirty="0" smtClean="0">
                <a:solidFill>
                  <a:srgbClr val="333333"/>
                </a:solidFill>
              </a:rPr>
            </a:br>
            <a:r>
              <a:rPr lang="en-GB" sz="1600" dirty="0" smtClean="0">
                <a:solidFill>
                  <a:srgbClr val="333333"/>
                </a:solidFill>
              </a:rPr>
              <a:t>Communicates and structures vital company information</a:t>
            </a:r>
          </a:p>
          <a:p>
            <a:pPr>
              <a:lnSpc>
                <a:spcPct val="90000"/>
              </a:lnSpc>
            </a:pPr>
            <a:r>
              <a:rPr lang="en-GB" sz="1600" dirty="0" smtClean="0">
                <a:solidFill>
                  <a:srgbClr val="333333"/>
                </a:solidFill>
              </a:rPr>
              <a:t/>
            </a:r>
            <a:br>
              <a:rPr lang="en-GB" sz="1600" dirty="0" smtClean="0">
                <a:solidFill>
                  <a:srgbClr val="333333"/>
                </a:solidFill>
              </a:rPr>
            </a:br>
            <a:r>
              <a:rPr lang="en-GB" sz="1600" dirty="0" smtClean="0">
                <a:solidFill>
                  <a:srgbClr val="333333"/>
                </a:solidFill>
              </a:rPr>
              <a:t>A comprehensive preventive and corrective action tracking system</a:t>
            </a:r>
            <a:endParaRPr lang="en-GB" sz="1600" dirty="0">
              <a:solidFill>
                <a:srgbClr val="333333"/>
              </a:solidFill>
            </a:endParaRPr>
          </a:p>
        </p:txBody>
      </p:sp>
      <p:sp>
        <p:nvSpPr>
          <p:cNvPr id="9" name="Rectangle 8"/>
          <p:cNvSpPr>
            <a:spLocks noChangeArrowheads="1"/>
          </p:cNvSpPr>
          <p:nvPr/>
        </p:nvSpPr>
        <p:spPr bwMode="auto">
          <a:xfrm>
            <a:off x="4788025" y="1268760"/>
            <a:ext cx="3960439" cy="792088"/>
          </a:xfrm>
          <a:prstGeom prst="rect">
            <a:avLst/>
          </a:prstGeom>
          <a:solidFill>
            <a:schemeClr val="bg1">
              <a:alpha val="70000"/>
            </a:schemeClr>
          </a:solidFill>
          <a:ln>
            <a:noFill/>
          </a:ln>
          <a:effectLst/>
          <a:extLst/>
        </p:spPr>
        <p:txBody>
          <a:bodyPr lIns="72000" tIns="0" rIns="0"/>
          <a:lstStyle/>
          <a:p>
            <a:pPr>
              <a:lnSpc>
                <a:spcPct val="90000"/>
              </a:lnSpc>
            </a:pPr>
            <a:r>
              <a:rPr lang="en-GB" sz="1600" dirty="0" smtClean="0"/>
              <a:t>Brand:</a:t>
            </a:r>
          </a:p>
          <a:p>
            <a:pPr>
              <a:lnSpc>
                <a:spcPct val="90000"/>
              </a:lnSpc>
            </a:pPr>
            <a:r>
              <a:rPr lang="en-GB" sz="1600" dirty="0" smtClean="0"/>
              <a:t> </a:t>
            </a:r>
          </a:p>
          <a:p>
            <a:pPr>
              <a:lnSpc>
                <a:spcPct val="90000"/>
              </a:lnSpc>
            </a:pPr>
            <a:r>
              <a:rPr lang="en-GB" sz="1600" b="1" dirty="0" smtClean="0">
                <a:solidFill>
                  <a:srgbClr val="333333"/>
                </a:solidFill>
              </a:rPr>
              <a:t>Synergi Life</a:t>
            </a:r>
            <a:endParaRPr lang="en-GB" sz="1600" b="1" dirty="0">
              <a:solidFill>
                <a:srgbClr val="333333"/>
              </a:solidFill>
            </a:endParaRPr>
          </a:p>
        </p:txBody>
      </p:sp>
      <p:sp>
        <p:nvSpPr>
          <p:cNvPr id="10" name="Slide Number Placeholder 2"/>
          <p:cNvSpPr>
            <a:spLocks noGrp="1"/>
          </p:cNvSpPr>
          <p:nvPr>
            <p:ph type="sldNum" sz="quarter" idx="12"/>
          </p:nvPr>
        </p:nvSpPr>
        <p:spPr>
          <a:xfrm>
            <a:off x="250823" y="6517926"/>
            <a:ext cx="240231" cy="179755"/>
          </a:xfrm>
        </p:spPr>
        <p:txBody>
          <a:bodyPr/>
          <a:lstStyle/>
          <a:p>
            <a:fld id="{5BA07366-CB75-4AA8-9E5B-928B849F427C}" type="slidenum">
              <a:rPr lang="en-GB" smtClean="0">
                <a:solidFill>
                  <a:srgbClr val="333333"/>
                </a:solidFill>
              </a:rPr>
              <a:pPr/>
              <a:t>7</a:t>
            </a:fld>
            <a:endParaRPr lang="en-GB" dirty="0">
              <a:solidFill>
                <a:srgbClr val="333333"/>
              </a:solidFill>
            </a:endParaRPr>
          </a:p>
        </p:txBody>
      </p:sp>
    </p:spTree>
    <p:extLst>
      <p:ext uri="{BB962C8B-B14F-4D97-AF65-F5344CB8AC3E}">
        <p14:creationId xmlns:p14="http://schemas.microsoft.com/office/powerpoint/2010/main" val="124940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Teams in Stavanger – Poland (Gdynia)</a:t>
            </a:r>
            <a:endParaRPr lang="en-GB" dirty="0"/>
          </a:p>
        </p:txBody>
      </p:sp>
      <p:sp>
        <p:nvSpPr>
          <p:cNvPr id="8" name="Content Placeholder 7"/>
          <p:cNvSpPr>
            <a:spLocks noGrp="1"/>
          </p:cNvSpPr>
          <p:nvPr>
            <p:ph idx="1"/>
          </p:nvPr>
        </p:nvSpPr>
        <p:spPr>
          <a:xfrm>
            <a:off x="250825" y="1268414"/>
            <a:ext cx="3169047" cy="4724400"/>
          </a:xfrm>
        </p:spPr>
        <p:txBody>
          <a:bodyPr/>
          <a:lstStyle/>
          <a:p>
            <a:r>
              <a:rPr lang="en-GB" dirty="0" smtClean="0"/>
              <a:t>Team in Stavanger - 12</a:t>
            </a:r>
          </a:p>
          <a:p>
            <a:pPr lvl="1"/>
            <a:r>
              <a:rPr lang="en-GB" dirty="0" smtClean="0"/>
              <a:t>Synergi Life Development </a:t>
            </a:r>
            <a:r>
              <a:rPr lang="en-GB" dirty="0"/>
              <a:t>since </a:t>
            </a:r>
            <a:r>
              <a:rPr lang="en-GB" b="1" dirty="0"/>
              <a:t>1992</a:t>
            </a:r>
          </a:p>
          <a:p>
            <a:pPr lvl="1"/>
            <a:endParaRPr lang="en-GB" dirty="0" smtClean="0"/>
          </a:p>
          <a:p>
            <a:endParaRPr lang="en-GB" dirty="0" smtClean="0"/>
          </a:p>
          <a:p>
            <a:endParaRPr lang="en-GB" dirty="0"/>
          </a:p>
          <a:p>
            <a:r>
              <a:rPr lang="en-GB" dirty="0" smtClean="0"/>
              <a:t>Team in Gdynia - 8</a:t>
            </a:r>
          </a:p>
          <a:p>
            <a:pPr lvl="1"/>
            <a:r>
              <a:rPr lang="en-GB" dirty="0" smtClean="0"/>
              <a:t>Synergi Life Development since </a:t>
            </a:r>
            <a:r>
              <a:rPr lang="en-GB" b="1" dirty="0" smtClean="0"/>
              <a:t>2012</a:t>
            </a:r>
          </a:p>
          <a:p>
            <a:pPr lvl="1"/>
            <a:endParaRPr lang="en-GB" dirty="0"/>
          </a:p>
          <a:p>
            <a:endParaRPr lang="en-GB" dirty="0"/>
          </a:p>
        </p:txBody>
      </p:sp>
      <p:sp>
        <p:nvSpPr>
          <p:cNvPr id="3" name="Slide Number Placeholder 2"/>
          <p:cNvSpPr>
            <a:spLocks noGrp="1"/>
          </p:cNvSpPr>
          <p:nvPr>
            <p:ph type="sldNum" sz="quarter" idx="12"/>
          </p:nvPr>
        </p:nvSpPr>
        <p:spPr/>
        <p:txBody>
          <a:bodyPr/>
          <a:lstStyle/>
          <a:p>
            <a:fld id="{5BA07366-CB75-4AA8-9E5B-928B849F427C}" type="slidenum">
              <a:rPr lang="en-GB" noProof="0" smtClean="0"/>
              <a:pPr/>
              <a:t>8</a:t>
            </a:fld>
            <a:endParaRPr lang="en-GB" noProof="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256" y="1196752"/>
            <a:ext cx="4975225"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873" y="3427734"/>
            <a:ext cx="3574926" cy="2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2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Stavanger team </a:t>
            </a:r>
            <a:endParaRPr lang="en-GB" dirty="0"/>
          </a:p>
        </p:txBody>
      </p:sp>
      <p:sp>
        <p:nvSpPr>
          <p:cNvPr id="3" name="Content Placeholder 2"/>
          <p:cNvSpPr>
            <a:spLocks noGrp="1"/>
          </p:cNvSpPr>
          <p:nvPr>
            <p:ph idx="1"/>
          </p:nvPr>
        </p:nvSpPr>
        <p:spPr/>
        <p:txBody>
          <a:bodyPr/>
          <a:lstStyle/>
          <a:p>
            <a:r>
              <a:rPr lang="en-GB" dirty="0" smtClean="0"/>
              <a:t>1 HoD – Product Owner</a:t>
            </a:r>
          </a:p>
          <a:p>
            <a:r>
              <a:rPr lang="en-GB" dirty="0" smtClean="0"/>
              <a:t>1 SCRUM Master</a:t>
            </a:r>
          </a:p>
          <a:p>
            <a:r>
              <a:rPr lang="en-GB" dirty="0" smtClean="0"/>
              <a:t>1 Architect</a:t>
            </a:r>
          </a:p>
          <a:p>
            <a:r>
              <a:rPr lang="en-GB" dirty="0" smtClean="0"/>
              <a:t>4 Developers</a:t>
            </a:r>
          </a:p>
          <a:p>
            <a:r>
              <a:rPr lang="en-GB" dirty="0" smtClean="0"/>
              <a:t>1 Content Responsible</a:t>
            </a:r>
          </a:p>
          <a:p>
            <a:r>
              <a:rPr lang="en-GB" dirty="0"/>
              <a:t>2 T</a:t>
            </a:r>
            <a:r>
              <a:rPr lang="en-GB" dirty="0" smtClean="0"/>
              <a:t>esters</a:t>
            </a:r>
          </a:p>
          <a:p>
            <a:r>
              <a:rPr lang="en-GB" dirty="0"/>
              <a:t>1 B</a:t>
            </a:r>
            <a:r>
              <a:rPr lang="en-GB" dirty="0" smtClean="0"/>
              <a:t>uild and DB responsible</a:t>
            </a:r>
            <a:endParaRPr lang="en-GB" dirty="0"/>
          </a:p>
          <a:p>
            <a:r>
              <a:rPr lang="en-GB" dirty="0"/>
              <a:t>1 </a:t>
            </a:r>
            <a:r>
              <a:rPr lang="en-GB" dirty="0" smtClean="0"/>
              <a:t>Third </a:t>
            </a:r>
            <a:r>
              <a:rPr lang="en-GB" dirty="0"/>
              <a:t>line </a:t>
            </a:r>
            <a:r>
              <a:rPr lang="en-GB" dirty="0" smtClean="0"/>
              <a:t>support engineer</a:t>
            </a:r>
            <a:endParaRPr lang="en-GB" dirty="0"/>
          </a:p>
          <a:p>
            <a:endParaRPr lang="en-GB" dirty="0"/>
          </a:p>
          <a:p>
            <a:endParaRPr lang="en-GB" dirty="0" smtClean="0"/>
          </a:p>
        </p:txBody>
      </p:sp>
      <p:sp>
        <p:nvSpPr>
          <p:cNvPr id="4" name="Slide Number Placeholder 3"/>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22876891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Blank">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334</TotalTime>
  <Words>1213</Words>
  <Application>Microsoft Office PowerPoint</Application>
  <PresentationFormat>On-screen Show (4:3)</PresentationFormat>
  <Paragraphs>333</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Blank</vt:lpstr>
      <vt:lpstr>Agenda</vt:lpstr>
      <vt:lpstr>What have we learned from 77 retrospectives?</vt:lpstr>
      <vt:lpstr>Agenda</vt:lpstr>
      <vt:lpstr>We are a global classification, certification, technical assurance and advisory company</vt:lpstr>
      <vt:lpstr>Global reach – local competence</vt:lpstr>
      <vt:lpstr>Organized to maximise customer value</vt:lpstr>
      <vt:lpstr>Next generation software solutions</vt:lpstr>
      <vt:lpstr>Product Line – QHSE and Enterprise risk</vt:lpstr>
      <vt:lpstr>Teams in Stavanger – Poland (Gdynia)</vt:lpstr>
      <vt:lpstr>Stavanger team </vt:lpstr>
      <vt:lpstr>From scrum-way to our way</vt:lpstr>
      <vt:lpstr>Retrospective practice</vt:lpstr>
      <vt:lpstr>Improvement and review cycle</vt:lpstr>
      <vt:lpstr>Retrospectives</vt:lpstr>
      <vt:lpstr>Value of retrospectives</vt:lpstr>
      <vt:lpstr>Value of retrospectives</vt:lpstr>
      <vt:lpstr>Challenges</vt:lpstr>
      <vt:lpstr>Challenges</vt:lpstr>
      <vt:lpstr>External perspective</vt:lpstr>
      <vt:lpstr>Master Thesis Spring 2015 – “Value of retrospectives”</vt:lpstr>
      <vt:lpstr>Analysis in general</vt:lpstr>
      <vt:lpstr>Analysis - Nature</vt:lpstr>
      <vt:lpstr>Analysis : Nature</vt:lpstr>
      <vt:lpstr>Analysis : Organisational Learning</vt:lpstr>
      <vt:lpstr>Analysis – Findings – Single loop / Double loop </vt:lpstr>
      <vt:lpstr>Feedback from team retrospective on findings</vt:lpstr>
      <vt:lpstr>Other improvements going forward</vt:lpstr>
      <vt:lpstr>Improvements going forward</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have we learned from 77 retrospectives</dc:title>
  <dc:creator>Faugstad, Jan Edvard</dc:creator>
  <cp:lastModifiedBy>Faugstad, Jan Edvard</cp:lastModifiedBy>
  <cp:revision>35</cp:revision>
  <dcterms:created xsi:type="dcterms:W3CDTF">2015-05-31T13:50:58Z</dcterms:created>
  <dcterms:modified xsi:type="dcterms:W3CDTF">2015-06-09T19:50:14Z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urrentSublogo">
    <vt:lpwstr/>
  </property>
  <property fmtid="{D5CDD505-2E9C-101B-9397-08002B2CF9AE}" pid="4" name="CurrentLogoPath">
    <vt:lpwstr/>
  </property>
  <property fmtid="{D5CDD505-2E9C-101B-9397-08002B2CF9AE}" pid="5" name="CurrentDepartmentName">
    <vt:lpwstr/>
  </property>
  <property fmtid="{D5CDD505-2E9C-101B-9397-08002B2CF9AE}" pid="6" name="CurrentClientLogoPath">
    <vt:lpwstr/>
  </property>
  <property fmtid="{D5CDD505-2E9C-101B-9397-08002B2CF9AE}" pid="7" name="CurrentDate">
    <vt:lpwstr>01.06.2015</vt:lpwstr>
  </property>
  <property fmtid="{D5CDD505-2E9C-101B-9397-08002B2CF9AE}" pid="8" name="CurrentPresentationTitle">
    <vt:lpwstr/>
  </property>
  <property fmtid="{D5CDD505-2E9C-101B-9397-08002B2CF9AE}" pid="9" name="CurrentAuthor">
    <vt:lpwstr/>
  </property>
  <property fmtid="{D5CDD505-2E9C-101B-9397-08002B2CF9AE}" pid="10" name="CurrentDepartment">
    <vt:lpwstr/>
  </property>
  <property fmtid="{D5CDD505-2E9C-101B-9397-08002B2CF9AE}" pid="11" name="CurrentBusinessLine">
    <vt:lpwstr/>
  </property>
  <property fmtid="{D5CDD505-2E9C-101B-9397-08002B2CF9AE}" pid="12" name="CurrentCountry">
    <vt:lpwstr/>
  </property>
  <property fmtid="{D5CDD505-2E9C-101B-9397-08002B2CF9AE}" pid="13" name="CurrentPaperType">
    <vt:lpwstr/>
  </property>
  <property fmtid="{D5CDD505-2E9C-101B-9397-08002B2CF9AE}" pid="14" name="CurrentInformationClass">
    <vt:lpwstr/>
  </property>
  <property fmtid="{D5CDD505-2E9C-101B-9397-08002B2CF9AE}" pid="15" name="CurrentRestrictedAccess">
    <vt:lpwstr/>
  </property>
  <property fmtid="{D5CDD505-2E9C-101B-9397-08002B2CF9AE}" pid="16" name="CurrentLanguage">
    <vt:lpwstr/>
  </property>
</Properties>
</file>