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3B0F140-514F-49A8-AE36-100DCCFAAF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40235D-ADC0-4E5B-924C-42F732336AB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l-PL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B63D7C-E77E-42E3-9B9D-5974810B39F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087D15-CE4D-42F7-9D7E-A32F490B349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38400" y="2001960"/>
            <a:ext cx="7429320" cy="1507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38400" y="3602160"/>
            <a:ext cx="742932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0" y="-14040"/>
          <a:ext cx="9905760" cy="6871680"/>
        </p:xfrm>
        <a:graphic>
          <a:graphicData uri="http://schemas.openxmlformats.org/drawingml/2006/table">
            <a:tbl>
              <a:tblPr/>
              <a:tblGrid>
                <a:gridCol w="2475720"/>
                <a:gridCol w="2475720"/>
                <a:gridCol w="2476800"/>
                <a:gridCol w="2477520"/>
              </a:tblGrid>
              <a:tr h="223920">
                <a:tc gridSpan="4">
                  <a:txBody>
                    <a:bodyPr lIns="14760" rIns="14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Otto, SM, w roli od 2 lat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760" marR="14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462760"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Męskie granie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Back-paker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Ogląda Netflixa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Jeździ po Azji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Gotuje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Fotografuje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Jeździ motocyklem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Ogląda Tedy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Szuka inspiracji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Otto, 28 lat,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Zmienić świat na lepszy”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Korzystanie z doświadczeń innych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Inspiracje, przykładów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Grupa wsparcia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Doładowanie akumulatorów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Perspektywa ludzi z biznesu (jest ich mało)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Materiały przed prezentacją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Jego zespół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Rozmowy teamowe/ 1:1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Rozmowy z PO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Facylitacja zmiany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Występowanie publiczne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Prowadzenie szkoleń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Zabawa Lego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05840"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Pozytywny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Będzie dobrze/ Yes we can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Reprezentuje Scrum Values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Opiekuńczy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Empatyczny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Ale i wyraźny Leader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Nieukończone studia wyższe techniczne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Podyplomówka- psychologia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Scrum Master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Start- up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79160"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 ma rzeczy niemożliwych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przełamać się?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 otwartości na zmianę (-)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Spokój aby osiągać samorealizację zespołów (+)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 skupienia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Łamanie wartości scrumowych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Monotonia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Samorozwój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Wymiana doświadczeń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Poznanie ludzi ze środowiska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Ładowanie baterii/ odzyskiwanie równowagi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Wcielenie się w inną rolę/ rozumienie osoby z innych ról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040" rIns="23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Story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Events 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mierzyć Agile?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Kanban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Skalowanie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040" marR="23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6" name="Obraz 4" descr=""/>
          <p:cNvPicPr/>
          <p:nvPr/>
        </p:nvPicPr>
        <p:blipFill>
          <a:blip r:embed="rId1"/>
          <a:stretch/>
        </p:blipFill>
        <p:spPr>
          <a:xfrm>
            <a:off x="3637440" y="791640"/>
            <a:ext cx="1033200" cy="13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0" y="0"/>
          <a:ext cx="9905760" cy="6857640"/>
        </p:xfrm>
        <a:graphic>
          <a:graphicData uri="http://schemas.openxmlformats.org/drawingml/2006/table">
            <a:tbl>
              <a:tblPr/>
              <a:tblGrid>
                <a:gridCol w="2436480"/>
                <a:gridCol w="2307960"/>
                <a:gridCol w="2633040"/>
                <a:gridCol w="2528280"/>
              </a:tblGrid>
              <a:tr h="248760">
                <a:tc gridSpan="4">
                  <a:txBody>
                    <a:bodyPr lIns="20160" rIns="201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Antoni Pełnomorski, deweloper, pracuje w Agile od kilku miesięcy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54320"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 partnera i psa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gotować i chodzić na spacery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Ogląda seriale Np. Silocon V i stare polskie filmy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uciec w Bieszczady i żeglować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Pomagają mu rozróżnić sytuacje zdrowe i niezdrowe w projekcie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Poznaje nowe narzędzia do użycia w projekcie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Poznaje osoby w branży z podobnym lub większym doświadczeniem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Dowiaduje się jak jest w innych organizacjach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Brakuje personalizacji i sprofilowania spotkać pod jego potrzeby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Deweloperzy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Klient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BizDev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Typowy dzień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Daily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Pingowanie klienta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Przegląd jiry/ health check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Niecodziennie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 warsztaty z klientem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 onboarding develperów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 zamykanie projektów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26360"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Dużo słucha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Dużo pyta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Pragmatyczny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 napina się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Skuteczny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Ogarnia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Buduje pozytywną atmosferę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 lata doświadczenia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Software Hause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PM- stanowisko od roku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PO/ SM -role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Filozofia - wykształcenie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28560"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Proaktywna ucieczka przed porażką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drama”- sukces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Zalążki konfliktów i problemów w zespole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Niedostateczne kompetencje PO/ klienta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Oznaki lekceważenia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Różne rozumienie tych samych pojęć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Poznać praktyczną wiedzę z zakresu metodyk zwinnych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Zwiększyć poczucie kontroli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Zdobywanie i przekazywanie wiedzy do własnej organizacji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Zwiększenie pewności siebie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Tworzenie User Story/ opis zadań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 podziałem na poszczególne etapy i role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Sztuka prowadzenia skutecznych negocjacji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Warsztaty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8" name="Obraz 5" descr=""/>
          <p:cNvPicPr/>
          <p:nvPr/>
        </p:nvPicPr>
        <p:blipFill>
          <a:blip r:embed="rId1"/>
          <a:stretch/>
        </p:blipFill>
        <p:spPr>
          <a:xfrm>
            <a:off x="3312360" y="894600"/>
            <a:ext cx="1253520" cy="12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0" y="0"/>
          <a:ext cx="9905760" cy="6857640"/>
        </p:xfrm>
        <a:graphic>
          <a:graphicData uri="http://schemas.openxmlformats.org/drawingml/2006/table">
            <a:tbl>
              <a:tblPr/>
              <a:tblGrid>
                <a:gridCol w="2475720"/>
                <a:gridCol w="2475720"/>
                <a:gridCol w="2476800"/>
                <a:gridCol w="2477520"/>
              </a:tblGrid>
              <a:tr h="209160">
                <a:tc gridSpan="4">
                  <a:txBody>
                    <a:bodyPr lIns="15480" rIns="15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Jan Dewel, strategy/development manager zainteresowany wdrożeniem Agile w firmie/organizacji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54320"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 młodą żonę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dzieci w planach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ogląda Netflix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czyta fantasy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gry komputerowe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jego hobby to ścianka wspinaczkowa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wyjazdy na żagle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Jan Dewel, lat 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Jeśli nie jestem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 tego dumny,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 nie jest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wystarczająco dobre”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Można prościej”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dużo zaangażowanych ludzi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się nauczyć jak działa Agile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mieć preferencyjny punkt widzenia, bo nie wie czy to u niego w pracy jest patologia, czy to jest norma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zyskuje drugą opinię wysłuchania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Developerzy (programiści, QA, BA)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scrum masterzy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product ownerzy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specjaliści (admin, devops, UX)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Typowe zachowania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pisanie kodu, code review, testy/ QA rozmowa, planszówki, parzenie yerba mate lub kawa kraftowa, hackathon, pizza knowlade sharing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54320"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uwielbia robić code review i się mądrzyć (z znajdywać lepsze rozwiązania),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lekki introwertyk, w towarzystwie innych developerów czuje się jak ryba w wodzie,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usprawniać procesy, automatyzować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 lat, wykształcenie wyższe inżynierskie, developer, bank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02800"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dysputy z kolegami w zespole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swoją pracę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irytują go błędy I niezaangażowanie innych pracowników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mikro- management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jego kod działa i idzie po klienta, wie, że ktoś korzysta z jego pracy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biznes nie wie czego chce, nierealne oczekiwania czasowe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dług technologiczny i brak czasu na spłacenie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upraszczać w nieskończoność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trendy programistyczne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TDD, DDD, BDD, Agile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poznanie metodyki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bycie wysłuchanym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poznać jak jest w innych firmach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4120" rIns="241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10.SPÓJNOŚĆ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to znaczy dobre User Story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dobrze definiować User Story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zrobić kiedy product owner nie wykonuje rzetelnie swojej pracy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agilowe gry edukacjne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4120" marR="24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0" name="Obraz 3" descr=""/>
          <p:cNvPicPr/>
          <p:nvPr/>
        </p:nvPicPr>
        <p:blipFill>
          <a:blip r:embed="rId1"/>
          <a:stretch/>
        </p:blipFill>
        <p:spPr>
          <a:xfrm rot="16200000">
            <a:off x="3777480" y="1076760"/>
            <a:ext cx="1285560" cy="70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0" y="0"/>
          <a:ext cx="9905760" cy="6857640"/>
        </p:xfrm>
        <a:graphic>
          <a:graphicData uri="http://schemas.openxmlformats.org/drawingml/2006/table">
            <a:tbl>
              <a:tblPr/>
              <a:tblGrid>
                <a:gridCol w="2181240"/>
                <a:gridCol w="2770200"/>
                <a:gridCol w="2476800"/>
                <a:gridCol w="2477520"/>
              </a:tblGrid>
              <a:tr h="432360">
                <a:tc gridSpan="4"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Ferdynand, osoba zainteresowana Agile, chcąca podnieść swoje kompetencje, która traktuje Agile jako narzędzie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869840"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Netflix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passa branżowa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piwko rzemieślnicze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konto na Tinderze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egzotyczne podróże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jako narzędzie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szuka narzędzi do zmiany biz/ org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networking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argumenty dla mocodawców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benchmarki swojej sytuacji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brakuje spojrzenia od strony biznesowej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prezesi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ludzie od procesu zmiany np. Agile Coach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inni managerowie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Typowe zachowania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spotkania statusowe - raportowanie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Nietypowe zachowanie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tłumaczenie biz procesu transformacji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77920"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naturalny lider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komunikatywny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biznes developer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sprzedawca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niecierpliwy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 lat, wykształcenie wyższe inżynierskie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77520"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work hard, party hard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sprzedawca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Awans, władza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nastawiony na cel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autorytarny zwierzchnik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biurokracja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skąpstwo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jakie widzi trendy – agile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poprawić wyniki organizacji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lepsza świadomość procesu zmiany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poszukiwanie specjalistów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jako narzędzie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3480" rIns="33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10.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Wykłady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przykłady, case, success story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Warsztaty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dobre praktyki, skalowanie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480" marR="33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2" name="Obraz 2" descr=""/>
          <p:cNvPicPr/>
          <p:nvPr/>
        </p:nvPicPr>
        <p:blipFill>
          <a:blip r:embed="rId1"/>
          <a:stretch/>
        </p:blipFill>
        <p:spPr>
          <a:xfrm rot="16200000">
            <a:off x="3628080" y="731880"/>
            <a:ext cx="1127520" cy="10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0" y="0"/>
          <a:ext cx="9905760" cy="6857640"/>
        </p:xfrm>
        <a:graphic>
          <a:graphicData uri="http://schemas.openxmlformats.org/drawingml/2006/table">
            <a:tbl>
              <a:tblPr/>
              <a:tblGrid>
                <a:gridCol w="2070000"/>
                <a:gridCol w="2826000"/>
                <a:gridCol w="2269080"/>
                <a:gridCol w="2740680"/>
              </a:tblGrid>
              <a:tr h="271800">
                <a:tc gridSpan="4">
                  <a:txBody>
                    <a:bodyPr lIns="20520" rIns="205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Yerzyk, SM, w roli od kilku miesięcy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22400"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Wolny związek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 rozmnożenia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Netflix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Piwo craftowe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Koncerty rok, jazz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Nigdy nie jest za późno na zmiany”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Szuka ludzi z podobnym doświadczeniem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Znalezienie rozwiązań po przez zadawanie pytań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Odwaga do zadawania błędnych pytań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Zespół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Kierownicy liniowi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Coach/ Biznes/ PO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Dev-Ops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Opis dnia: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Facylitacja spotkań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Uczestnictwo w szkoleniach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Praca z PO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Raportowanie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Waterfalowe procedury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05160"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or Sredzial”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Używa anglicyzmów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Zorganizowany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35 lat, wykształcenie wyższe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SM obecnie wcześniej kierownik projektu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58280"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Otwarty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Procedury i procesy organizacji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 wsparcia z organizacji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Trudności w komunikacji z biznesem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Potrzeba formalizacji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Agile w Biznesie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Poznać branże i uczestników spotkań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Potrzeba podniesienia kompetencji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Rozwijać relacje osobowe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się poczuć pewien w nowej roli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2040" rIns="32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10.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Facylitacja Bikablo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Networking z innymi Scrum Mastera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2040" marR="32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4" name="Obraz 1" descr=""/>
          <p:cNvPicPr/>
          <p:nvPr/>
        </p:nvPicPr>
        <p:blipFill>
          <a:blip r:embed="rId1"/>
          <a:stretch/>
        </p:blipFill>
        <p:spPr>
          <a:xfrm>
            <a:off x="3356640" y="602640"/>
            <a:ext cx="633960" cy="197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1"/>
          <p:cNvGraphicFramePr/>
          <p:nvPr/>
        </p:nvGraphicFramePr>
        <p:xfrm>
          <a:off x="0" y="0"/>
          <a:ext cx="9905760" cy="6688440"/>
        </p:xfrm>
        <a:graphic>
          <a:graphicData uri="http://schemas.openxmlformats.org/drawingml/2006/table">
            <a:tbl>
              <a:tblPr/>
              <a:tblGrid>
                <a:gridCol w="3078000"/>
                <a:gridCol w="2097360"/>
                <a:gridCol w="2196000"/>
                <a:gridCol w="2534400"/>
              </a:tblGrid>
              <a:tr h="209160">
                <a:tc gridSpan="4">
                  <a:txBody>
                    <a:bodyPr lIns="15480" rIns="154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Piotr, PO, w roli od 1 roku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602800"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Rodzina: Partnerka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Podróżuje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Czyta: Literatura fachowa, fantastyka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Ogląda: Netflix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Duże miasto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Żagle, Narty, Squash, Bieganie, Nurkowanie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tworzyć super produkt”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Ale fajni ludzie”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się dogadać z zespołem?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Wymania doświadczeń?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Zrozumienie Agile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Pewność siebie- nie tylko ja mam takie problemy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Słucha ekspertów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Poznaje narzędzia (których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Z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Interesariusze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Użytkownicy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Zespół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Architekt, UX 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Szef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Mejle, Refejment, Retro, Review, Planowanie, Przygotowanie prezentacji, Buduje wizję, Roadmapa produktu, Harmonogram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0080"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Jest Charyzmatyczny, Decyzyjny, Czasem wychodzi ze swojej roli, Trudno go przekonać do zmiany zdania (Uważa, ze jego pomysł jest lepszy), chce się rozwijać, chce zrozumieć Agile, Ambitny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Wiek 30-32 lata,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Wykształcenie: ścisłe (informatyka etc)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Gdzie pracuje: korporacja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Rola/ Stanowisko: PO/ Product Manager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77040"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Słucha pomysłów, ale nie zawsze bierze je pod uwagę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Irytuje go, gdy zespół nie dowodzi na czas i gdy zespół nie realizuje wszystkiego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Zapytanie częste ”jak się nie da”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Mierzy sukces Story Pointami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Mało błędów na produkcji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podatny)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 mało developerów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Interesariusze nie mogą się dogadać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Ten scrum nie jest całkiem zły tylko biorą tak mało do sprintu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Nadgodziny- dlaczego ich nie ma”?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poznać ludzi, wymienić doświadczenie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Pozytywna energia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Nowinki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 co zwracać uwagę w swojej pracy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Rozwój zawodowy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Chce być pewien, że robi dobrze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„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rozwiązać problem z..”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3760" rIns="2376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10.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Story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pisać dobrze historyjki?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dzielić historyjki?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mierzyć wartość biznesową dostarczanego oprogramowania?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PO- jaki właściwie powinien być?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3760" marR="23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6" name="Obraz 4" descr=""/>
          <p:cNvPicPr/>
          <p:nvPr/>
        </p:nvPicPr>
        <p:blipFill>
          <a:blip r:embed="rId1"/>
          <a:stretch/>
        </p:blipFill>
        <p:spPr>
          <a:xfrm rot="16200000">
            <a:off x="3735360" y="1011240"/>
            <a:ext cx="128484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0" y="0"/>
          <a:ext cx="9905760" cy="6857640"/>
        </p:xfrm>
        <a:graphic>
          <a:graphicData uri="http://schemas.openxmlformats.org/drawingml/2006/table">
            <a:tbl>
              <a:tblPr/>
              <a:tblGrid>
                <a:gridCol w="2475720"/>
                <a:gridCol w="2475720"/>
                <a:gridCol w="2476800"/>
                <a:gridCol w="2477520"/>
              </a:tblGrid>
              <a:tr h="209160">
                <a:tc gridSpan="4">
                  <a:txBody>
                    <a:bodyPr lIns="14040" rIns="1404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Janusz, Agile PM, w roli od 1 roku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040" marR="14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080080"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 STYL ŻYCIA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(jej/ jej jego rodzina, co ogląda, co czyta, jak się bawi, jak odpoczywa)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Rodzina 2+2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Czyta bajki dzieciom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Dba o swój rozwój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Czyta literaturę fachową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Inwestuje w bitcoiny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Podróżuje autem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 KIM JEST? (narysuj postać)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JAK MA NA IMIĘ?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(wpisz imię)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(dodaj cytat)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Janusz,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chcę zrozumieć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”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powiedz mi a zapomnę, pokaż a zapamiętam, daj mi spróbować a zrozumiem”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7. CO O NAS MYŚLI?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 myśli o spotkaniach AW, jakie potrzeby realizuje, co zyskuje a czego mu brakuje)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Pozytywny odbiór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Wymiana doświadczeń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Poznaje Case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Wiedzę od praktyków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Networking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Brak: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Możliwości przedyskutowania swoich tematów,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Możliwości przyjścia (miejsca) afterparty.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9. KIM/ JAK WSPÓŁPRACUJE?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(opis typowego dnia pracy)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Dev, Testerzy, Analitycy, UX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Odpowiedzi na mejle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Rozmowa z zespołem PPT, XLS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Przygotowania imprezy firmowej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Spokojny dzień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Onboarding nowego pracownika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31600"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MÓWI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 się zachowuje, jej/ jego główne cechy)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Optymista, Energetyczny, Motywuje innych, Nie zjadł wszystkich rozumów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Otwarta głowa, Dzieli się wiedzą z innymi, Próbuje nowych rzeczy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 METRYCZKA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(ile ma lat, jakie ma wykształcenie, gdzie pracuje, rola/ stanowisko)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35 lat (do 40)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Wykształcenie wyższe techniczne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Manager/ członek zespołu projektowego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77040"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5. CO MYŚLI I CZUJE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 ma stosunek do ludzi/ pracy, o czym marzy, jak mierzy sukces, co lub kto jego/ jej irytuje)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Wierzy w ludzi (ufa)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Lubi swoją pracę i realizuje się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Marzy o rajdzie przez Afrykę elektronicznym autem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Sukces zespołu to jego zadowolenie, ludzie osiągający cele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6. CO WIDZI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problemy widzi w swoim otoczeniu w domu/ w pracy, jakie trendy widzi i na które jest poddany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Smog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Wojny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Ludzi zamkniętych na siebie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Zwiększone tempo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Konieczność dopasowania się (na fali)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Zdaje sobie sprawę, że podejście hierarchiczne jest w odwrocie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 CO CHCE OSIĄGNĄĆ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(jego/ jej cele osobiste/ biznesowe i emocjonalne związane z Agile Warsaw)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Doprowadzić zespół do zadowolenia, samorealizacji,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Podładować baterię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Porozmawiać z tymi, którym się udało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Dowiedzieć się, jak sprawdzać efektywność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1600" rIns="216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10. SPÓJNOŚĆ Z CELEM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(jakie wykłady/ warsztaty pozwoliłyby realizować jej/ jego cele)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Podstawy scruma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Przykłady praktyczne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Techniki facylitacji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spotkań (stand up, retro, planowania)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Techniki budowania zespołu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Techniki motywacyjne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Podejście do uczenia się efektywności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8" name="Obraz 3" descr=""/>
          <p:cNvPicPr/>
          <p:nvPr/>
        </p:nvPicPr>
        <p:blipFill>
          <a:blip r:embed="rId1"/>
          <a:stretch/>
        </p:blipFill>
        <p:spPr>
          <a:xfrm>
            <a:off x="4286880" y="338760"/>
            <a:ext cx="570240" cy="11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Application>LibreOffice/5.1.6.2$Linux_X86_64 LibreOffice_project/10m0$Build-2</Application>
  <Words>1879</Words>
  <Paragraphs>611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2018-09-15T12:02:13Z</dcterms:created>
  <dc:creator>Magdalena Walczak</dc:creator>
  <dc:description/>
  <dc:language>en-US</dc:language>
  <cp:lastModifiedBy/>
  <cp:lastPrinted>2018-10-31T14:51:58Z</cp:lastPrinted>
  <dcterms:modified xsi:type="dcterms:W3CDTF">2018-12-19T08:55:56Z</dcterms:modified>
  <cp:revision>26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