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embeddedFontLst>
    <p:embeddedFont>
      <p:font typeface="Lato"/>
      <p:boldItalic r:id="rId19"/>
      <p:regular r:id="rId20"/>
      <p:italic r:id="rId21"/>
      <p:bold r:id="rId22"/>
    </p:embeddedFont>
    <p:embeddedFont>
      <p:font typeface="Aileron"/>
      <p:regular r:id="rId23"/>
      <p:italic r:id="rId24"/>
    </p:embeddedFont>
    <p:embeddedFont>
      <p:font typeface="Brutel"/>
      <p:regular r:id="rId25"/>
      <p:bold r:id="rId2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font" Target="fonts/Lato-boldItalic.fntdata"/><Relationship Id="rId20" Type="http://schemas.openxmlformats.org/officeDocument/2006/relationships/font" Target="fonts/Lato-regular.fntdata"/><Relationship Id="rId21" Type="http://schemas.openxmlformats.org/officeDocument/2006/relationships/font" Target="fonts/Lato-italic.fntdata"/><Relationship Id="rId22" Type="http://schemas.openxmlformats.org/officeDocument/2006/relationships/font" Target="fonts/Lato-bold.fntdata"/><Relationship Id="rId23" Type="http://schemas.openxmlformats.org/officeDocument/2006/relationships/font" Target="fonts/Aileron-regular.fntdata"/><Relationship Id="rId24" Type="http://schemas.openxmlformats.org/officeDocument/2006/relationships/font" Target="fonts/Aileron-italic.fntdata"/><Relationship Id="rId25" Type="http://schemas.openxmlformats.org/officeDocument/2006/relationships/font" Target="fonts/Brutel-regular.fntdata"/><Relationship Id="rId26" Type="http://schemas.openxmlformats.org/officeDocument/2006/relationships/font" Target="fonts/Brutel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245c417b-fc71-47c3-963b-6a44a247c83d&amp;utm_term=PDF-PPTX-lastslide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245c417b-fc71-47c3-963b-6a44a247c83d&amp;utm_term=PDF-PPTX-lastslide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245c417b-fc71-47c3-963b-6a44a247c83d&amp;utm_term=PDF-PPTX-lastslide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/?utm_medium=product-presentation&amp;utm_source=powerpoint-export&amp;utm_campaign=last_slide&amp;utm_content=" TargetMode="External"/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245c417b-fc71-47c3-963b-6a44a247c83d&amp;utm_term=PDF-PPTX-lastslide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245c417b-fc71-47c3-963b-6a44a247c83d&amp;utm_term=PDF-PPTX-lastslide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245c417b-fc71-47c3-963b-6a44a247c83d&amp;utm_term=PDF-PPTX-lastslide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245c417b-fc71-47c3-963b-6a44a247c83d&amp;utm_term=PDF-PPTX-lastslide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245c417b-fc71-47c3-963b-6a44a247c83d&amp;utm_term=PDF-PPTX-lastslide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245c417b-fc71-47c3-963b-6a44a247c83d&amp;utm_term=PDF-PPTX-lastslide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245c417b-fc71-47c3-963b-6a44a247c83d&amp;utm_term=PDF-PPTX-lastslide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245c417b-fc71-47c3-963b-6a44a247c83d&amp;utm_term=PDF-PPTX-lastslide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-2395919" y="2572118"/>
            <a:ext cx="5143051" cy="0"/>
          </a:xfrm>
          <a:prstGeom prst="line">
            <a:avLst/>
          </a:prstGeom>
          <a:solidFill>
            <a:srgbClr val="E5E7F0"/>
          </a:solidFill>
          <a:ln w="127000">
            <a:solidFill>
              <a:srgbClr val="070807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2B2A35"/>
          </a:solidFill>
          <a:ln/>
        </p:spPr>
      </p:sp>
      <p:pic>
        <p:nvPicPr>
          <p:cNvPr id="5" name="Image 0" descr="https://pitch-assets-ccb95893-de3f-4266-973c-20049231b248.s3.eu-west-1.amazonaws.com/baca2127-6fbe-4c2d-8aea-30c5c9de32db?pitch-bytes=197439&amp;pitch-content-type=image%2Fpng">    </p:cNvPr>
          <p:cNvPicPr>
            <a:picLocks noChangeAspect="1"/>
          </p:cNvPicPr>
          <p:nvPr/>
        </p:nvPicPr>
        <p:blipFill>
          <a:blip r:embed="rId1"/>
          <a:srcRect l="0" r="0" t="1839" b="1839"/>
          <a:stretch/>
        </p:blipFill>
        <p:spPr>
          <a:xfrm>
            <a:off x="1460960" y="365117"/>
            <a:ext cx="2416722" cy="461148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711" y="1640597"/>
            <a:ext cx="3657600" cy="1645741"/>
          </a:xfrm>
          <a:prstGeom prst="rect">
            <a:avLst/>
          </a:prstGeom>
          <a:noFill/>
          <a:ln/>
          <a:effectLst>
            <a:outerShdw sx="100000" sy="100000" kx="0" ky="0" algn="bl" rotWithShape="0" blurRad="3175" dist="12700" dir="2700000">
              <a:srgbClr val="000000">
                <a:alpha val="20000"/>
              </a:srgbClr>
            </a:outerShdw>
          </a:effectLst>
        </p:spPr>
        <p:txBody>
          <a:bodyPr wrap="square" lIns="0" tIns="0" rIns="0" bIns="0" rtlCol="0" anchor="t"/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MULTIPLE</a:t>
            </a:r>
            <a:endParaRPr lang="en-US" sz="3600" dirty="0"/>
          </a:p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DISEASE </a:t>
            </a:r>
            <a:endParaRPr lang="en-US" sz="3600" dirty="0"/>
          </a:p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PREDICTION</a:t>
            </a:r>
            <a:endParaRPr lang="en-US" sz="3600" dirty="0"/>
          </a:p>
        </p:txBody>
      </p:sp>
      <p:sp>
        <p:nvSpPr>
          <p:cNvPr id="7" name="Text 3"/>
          <p:cNvSpPr/>
          <p:nvPr/>
        </p:nvSpPr>
        <p:spPr>
          <a:xfrm>
            <a:off x="4980657" y="3416863"/>
            <a:ext cx="1828800" cy="27429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1" spc="12" kern="0" dirty="0">
                <a:solidFill>
                  <a:srgbClr val="939DA8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with Rapidminer</a:t>
            </a:r>
            <a:endParaRPr lang="en-US" sz="1350" dirty="0"/>
          </a:p>
        </p:txBody>
      </p:sp>
      <p:pic>
        <p:nvPicPr>
          <p:cNvPr id="8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-2395919" y="2572118"/>
            <a:ext cx="5143051" cy="0"/>
          </a:xfrm>
          <a:prstGeom prst="line">
            <a:avLst/>
          </a:prstGeom>
          <a:solidFill>
            <a:srgbClr val="E5E7F0"/>
          </a:solidFill>
          <a:ln w="127000">
            <a:solidFill>
              <a:srgbClr val="070807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2B2A35"/>
          </a:solidFill>
          <a:ln/>
        </p:spPr>
      </p:sp>
      <p:sp>
        <p:nvSpPr>
          <p:cNvPr id="5" name="Text 2"/>
          <p:cNvSpPr/>
          <p:nvPr/>
        </p:nvSpPr>
        <p:spPr>
          <a:xfrm>
            <a:off x="586735" y="340268"/>
            <a:ext cx="5486400" cy="609600"/>
          </a:xfrm>
          <a:prstGeom prst="rect">
            <a:avLst/>
          </a:prstGeom>
          <a:noFill/>
          <a:ln/>
          <a:effectLst>
            <a:outerShdw sx="100000" sy="100000" kx="0" ky="0" algn="bl" rotWithShape="0" blurRad="3175" dist="12700" dir="270000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1" spc="12" kern="0" dirty="0">
                <a:solidFill>
                  <a:srgbClr val="070807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process flow explaination: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86735" y="1096668"/>
            <a:ext cx="8229600" cy="39317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2880"/>
              </a:lnSpc>
              <a:buSzPct val="100000"/>
              <a:buFont typeface="+mj-lt"/>
              <a:buAutoNum type="arabicPeriod" startAt="1"/>
            </a:pPr>
            <a:r>
              <a:rPr lang="en-US" sz="18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First, we imported the dataset into the design panel and assigned roles to each attribute using the "setrole()" property.</a:t>
            </a:r>
            <a:endParaRPr lang="en-US" sz="1350" dirty="0"/>
          </a:p>
          <a:p>
            <a:pPr algn="l" marL="190500" indent="-190500">
              <a:lnSpc>
                <a:spcPts val="2880"/>
              </a:lnSpc>
              <a:buSzPct val="100000"/>
              <a:buFont typeface="+mj-lt"/>
              <a:buAutoNum type="arabicPeriod" startAt="1"/>
            </a:pPr>
            <a:r>
              <a:rPr lang="en-US" sz="18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Next, we divided the data into labeled and unlabeled sets using the "sortdata()" property.</a:t>
            </a:r>
            <a:endParaRPr lang="en-US" sz="1350" dirty="0"/>
          </a:p>
          <a:p>
            <a:pPr algn="l" marL="190500" indent="-190500">
              <a:lnSpc>
                <a:spcPts val="2880"/>
              </a:lnSpc>
              <a:buSzPct val="100000"/>
              <a:buFont typeface="+mj-lt"/>
              <a:buAutoNum type="arabicPeriod" startAt="1"/>
            </a:pPr>
            <a:r>
              <a:rPr lang="en-US" sz="18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Now, we're utilizing logistic regression and decision tree predictive models. We converted the models from nominal to binomial to facilitate classification operations.</a:t>
            </a:r>
            <a:endParaRPr lang="en-US" sz="1350" dirty="0"/>
          </a:p>
          <a:p>
            <a:pPr algn="l" marL="190500" indent="-190500">
              <a:lnSpc>
                <a:spcPts val="2880"/>
              </a:lnSpc>
              <a:buSzPct val="100000"/>
              <a:buFont typeface="+mj-lt"/>
              <a:buAutoNum type="arabicPeriod" startAt="1"/>
            </a:pPr>
            <a:r>
              <a:rPr lang="en-US" sz="18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After applying the models using the "Applymodel" function, we ran the process. This will display the decision tree, confusion matrix, and accuracy of the models.</a:t>
            </a: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</p:txBody>
      </p:sp>
      <p:pic>
        <p:nvPicPr>
          <p:cNvPr id="7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-2395919" y="2572118"/>
            <a:ext cx="5143051" cy="0"/>
          </a:xfrm>
          <a:prstGeom prst="line">
            <a:avLst/>
          </a:prstGeom>
          <a:solidFill>
            <a:srgbClr val="E5E7F0"/>
          </a:solidFill>
          <a:ln w="127000">
            <a:solidFill>
              <a:srgbClr val="070807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2B2A35"/>
          </a:solidFill>
          <a:ln/>
        </p:spPr>
      </p:sp>
      <p:sp>
        <p:nvSpPr>
          <p:cNvPr id="5" name="Text 2"/>
          <p:cNvSpPr/>
          <p:nvPr/>
        </p:nvSpPr>
        <p:spPr>
          <a:xfrm>
            <a:off x="2753950" y="1793577"/>
            <a:ext cx="3657600" cy="685800"/>
          </a:xfrm>
          <a:prstGeom prst="rect">
            <a:avLst/>
          </a:prstGeom>
          <a:noFill/>
          <a:ln/>
          <a:effectLst>
            <a:outerShdw sx="100000" sy="100000" kx="0" ky="0" algn="bl" rotWithShape="0" blurRad="3175" dist="12700" dir="2700000">
              <a:srgbClr val="000000">
                <a:alpha val="29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1" dirty="0">
                <a:solidFill>
                  <a:srgbClr val="2B2A35"/>
                </a:solidFill>
                <a:latin typeface="Brutel" pitchFamily="34" charset="0"/>
                <a:ea typeface="Brutel" pitchFamily="34" charset="-122"/>
                <a:cs typeface="Brutel" pitchFamily="34" charset="-120"/>
              </a:rPr>
              <a:t>THANK YOU!!</a:t>
            </a:r>
            <a:endParaRPr lang="en-US" sz="4500" dirty="0"/>
          </a:p>
        </p:txBody>
      </p:sp>
      <p:sp>
        <p:nvSpPr>
          <p:cNvPr id="6" name="Text 3"/>
          <p:cNvSpPr/>
          <p:nvPr/>
        </p:nvSpPr>
        <p:spPr>
          <a:xfrm>
            <a:off x="2167527" y="2481986"/>
            <a:ext cx="5486400" cy="5485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 taking the time to review my project. Your feedback and                             insights are really valuable for me. </a:t>
            </a:r>
            <a:endParaRPr lang="en-US" sz="1350" dirty="0"/>
          </a:p>
        </p:txBody>
      </p:sp>
      <p:pic>
        <p:nvPicPr>
          <p:cNvPr id="7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D0E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e77ace16-0c5d-4c12-bf3a-c8e5ee38c03e?pitch-bytes=102388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2f9e2d8e-590b-4ba5-bf4d-045861e91daa?pitch-bytes=202963&amp;pitch-content-type=image%2F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144376" y="3373067"/>
            <a:ext cx="2856374" cy="457020"/>
          </a:xfrm>
          <a:prstGeom prst="rect">
            <a:avLst/>
          </a:prstGeom>
          <a:effectLst>
            <a:outerShdw sx="100000" sy="100000" kx="0" ky="0" algn="bl" rotWithShape="0" blurRad="152400" dist="50800" dir="378000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-2395919" y="2572118"/>
            <a:ext cx="5143051" cy="0"/>
          </a:xfrm>
          <a:prstGeom prst="line">
            <a:avLst/>
          </a:prstGeom>
          <a:solidFill>
            <a:srgbClr val="E5E7F0"/>
          </a:solidFill>
          <a:ln w="127000">
            <a:solidFill>
              <a:srgbClr val="070807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2B2A35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476250"/>
            <a:ext cx="8229600" cy="792361"/>
          </a:xfrm>
          <a:prstGeom prst="rect">
            <a:avLst/>
          </a:prstGeom>
          <a:noFill/>
          <a:ln/>
          <a:effectLst>
            <a:outerShdw sx="100000" sy="100000" kx="0" ky="0" algn="bl" rotWithShape="0" blurRad="3175" dist="12700" dir="2700000">
              <a:srgbClr val="000000">
                <a:alpha val="24000"/>
              </a:srgbClr>
            </a:outerShdw>
          </a:effectLst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Unlocking Health Insights: Predicting Multiple Diseases from Blood Samples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46228" y="1490024"/>
            <a:ext cx="4572000" cy="27429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the  reason why we choose the blood sample dataset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6250" y="1985726"/>
            <a:ext cx="8229600" cy="2790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2160"/>
              </a:lnSpc>
              <a:buSzPct val="100000"/>
              <a:buChar char="•"/>
            </a:pPr>
            <a:r>
              <a:rPr lang="en-US" sz="1400" b="1" spc="12" kern="0" dirty="0">
                <a:solidFill>
                  <a:srgbClr val="545465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Rich Information</a:t>
            </a:r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Blood samples contain a plethora of information, including biomarkers, genetic factors, and various blood cell counts. This richness can provide valuable insights into a person's health status and susceptibility to multiple diseases.</a:t>
            </a:r>
            <a:endParaRPr lang="en-US" sz="1350" dirty="0"/>
          </a:p>
          <a:p>
            <a:pPr algn="l" marL="190500" indent="-190500">
              <a:lnSpc>
                <a:spcPts val="2160"/>
              </a:lnSpc>
              <a:buSzPct val="100000"/>
              <a:buChar char="•"/>
            </a:pPr>
            <a:r>
              <a:rPr lang="en-US" sz="1400" b="1" spc="12" kern="0" dirty="0">
                <a:solidFill>
                  <a:srgbClr val="545465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Non-invasive</a:t>
            </a:r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Collecting blood samples is relatively non-invasive compared to other diagnostic procedures like tissue biopsies. This makes it more feasible for large-scale studies and routine health screenings.</a:t>
            </a:r>
            <a:endParaRPr lang="en-US" sz="1350" dirty="0"/>
          </a:p>
          <a:p>
            <a:pPr algn="l" marL="190500" indent="-190500">
              <a:lnSpc>
                <a:spcPts val="2160"/>
              </a:lnSpc>
              <a:buSzPct val="100000"/>
              <a:buChar char="•"/>
            </a:pPr>
            <a:r>
              <a:rPr lang="en-US" sz="1400" b="1" spc="12" kern="0" dirty="0">
                <a:solidFill>
                  <a:srgbClr val="545465"/>
                </a:solidFill>
                <a:latin typeface="Söhne" pitchFamily="34" charset="0"/>
                <a:ea typeface="Söhne" pitchFamily="34" charset="-122"/>
                <a:cs typeface="Söhne" pitchFamily="34" charset="-120"/>
              </a:rPr>
              <a:t>Comprehensive Health Assessment</a:t>
            </a:r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Blood samples can reflect the overall health of an individual, offering insights into various systems of the body. By analyzing blood samples, one can potentially predict or diagnose a wide range of diseases, from cardiovascular conditions to infectious diseases and even certain types of cancers.</a:t>
            </a:r>
            <a:endParaRPr lang="en-US" sz="1350" dirty="0"/>
          </a:p>
        </p:txBody>
      </p:sp>
      <p:pic>
        <p:nvPicPr>
          <p:cNvPr id="8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-2395919" y="2572118"/>
            <a:ext cx="5143051" cy="0"/>
          </a:xfrm>
          <a:prstGeom prst="line">
            <a:avLst/>
          </a:prstGeom>
          <a:solidFill>
            <a:srgbClr val="E5E7F0"/>
          </a:solidFill>
          <a:ln w="127000">
            <a:solidFill>
              <a:srgbClr val="070807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2B2A35"/>
          </a:solidFill>
          <a:ln/>
        </p:spPr>
      </p:sp>
      <p:sp>
        <p:nvSpPr>
          <p:cNvPr id="5" name="Text 2"/>
          <p:cNvSpPr/>
          <p:nvPr/>
        </p:nvSpPr>
        <p:spPr>
          <a:xfrm>
            <a:off x="595234" y="476250"/>
            <a:ext cx="2743200" cy="396180"/>
          </a:xfrm>
          <a:prstGeom prst="rect">
            <a:avLst/>
          </a:prstGeom>
          <a:noFill/>
          <a:ln/>
          <a:effectLst>
            <a:outerShdw sx="100000" sy="100000" kx="0" ky="0" algn="bl" rotWithShape="0" blurRad="3175" dist="12700" dir="270000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RAPID MINER GUI: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95234" y="875697"/>
            <a:ext cx="8229600" cy="10971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RapidMiner is an intuitive open-source data science platform known for its user-friendly interface and robust analytics tools, facilitating efficient data preparation and predictive modeling for diverse applications.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595234" y="2193024"/>
            <a:ext cx="4572000" cy="27429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1" spc="12" kern="0" dirty="0">
                <a:solidFill>
                  <a:srgbClr val="939DA8"/>
                </a:solidFill>
                <a:latin typeface="Aileron" pitchFamily="34" charset="0"/>
                <a:ea typeface="Aileron" pitchFamily="34" charset="-122"/>
                <a:cs typeface="Aileron" pitchFamily="34" charset="-120"/>
              </a:rPr>
              <a:t>WAYS BY  WHICH WE CAN PREDICT OUR MODEL: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595234" y="2651964"/>
            <a:ext cx="8229600" cy="1920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216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070807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AUTO MODEL</a:t>
            </a:r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(</a:t>
            </a:r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RapidMiner's Auto Model feature streamlines the model building process by automatically selecting the best-performing algorithms and tuning parameters, saving time and effort in model selection and optimization</a:t>
            </a:r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)</a:t>
            </a: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  <a:p>
            <a:pPr algn="l" marL="190500" indent="-190500">
              <a:lnSpc>
                <a:spcPts val="216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070807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PROCESS DESIGN(</a:t>
            </a:r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RapidMiner follows a streamlined design process model characterized by iterative stages of data preparation, modeling, evaluation, and deployment based on the alterations of user needs</a:t>
            </a:r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070807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)</a:t>
            </a:r>
            <a:endParaRPr lang="en-US" sz="1350" dirty="0"/>
          </a:p>
        </p:txBody>
      </p:sp>
      <p:pic>
        <p:nvPicPr>
          <p:cNvPr id="9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-2395919" y="2572118"/>
            <a:ext cx="5143051" cy="0"/>
          </a:xfrm>
          <a:prstGeom prst="line">
            <a:avLst/>
          </a:prstGeom>
          <a:solidFill>
            <a:srgbClr val="E5E7F0"/>
          </a:solidFill>
          <a:ln w="127000">
            <a:solidFill>
              <a:srgbClr val="070807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2B2A35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476250"/>
            <a:ext cx="2743200" cy="396180"/>
          </a:xfrm>
          <a:prstGeom prst="rect">
            <a:avLst/>
          </a:prstGeom>
          <a:noFill/>
          <a:ln/>
          <a:effectLst>
            <a:outerShdw sx="100000" sy="100000" kx="0" ky="0" algn="bl" rotWithShape="0" blurRad="3175" dist="12700" dir="270000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AUTO-MODEL;</a:t>
            </a:r>
            <a:endParaRPr lang="en-US" sz="2400" dirty="0"/>
          </a:p>
        </p:txBody>
      </p:sp>
      <p:pic>
        <p:nvPicPr>
          <p:cNvPr id="6" name="Image 0" descr="https://pitch-assets-ccb95893-de3f-4266-973c-20049231b248.s3.eu-west-1.amazonaws.com/cbc8e78d-148e-42ab-97d6-54ed3138ef04?pitch-bytes=90970&amp;pitch-content-type=image%2Fpng">    </p:cNvPr>
          <p:cNvPicPr>
            <a:picLocks noChangeAspect="1"/>
          </p:cNvPicPr>
          <p:nvPr/>
        </p:nvPicPr>
        <p:blipFill>
          <a:blip r:embed="rId1"/>
          <a:srcRect l="813" r="813" t="0" b="0"/>
          <a:stretch/>
        </p:blipFill>
        <p:spPr>
          <a:xfrm>
            <a:off x="1519361" y="1703594"/>
            <a:ext cx="5423180" cy="296441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86735" y="1204329"/>
            <a:ext cx="5486400" cy="27429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Here we have to select the the data model  to predict and load it into it</a:t>
            </a:r>
            <a:endParaRPr lang="en-US" sz="1350" dirty="0"/>
          </a:p>
        </p:txBody>
      </p:sp>
      <p:pic>
        <p:nvPicPr>
          <p:cNvPr id="8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-2395919" y="2572118"/>
            <a:ext cx="5143051" cy="0"/>
          </a:xfrm>
          <a:prstGeom prst="line">
            <a:avLst/>
          </a:prstGeom>
          <a:solidFill>
            <a:srgbClr val="E5E7F0"/>
          </a:solidFill>
          <a:ln w="127000">
            <a:solidFill>
              <a:srgbClr val="070807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2B2A35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476250"/>
            <a:ext cx="3657600" cy="396180"/>
          </a:xfrm>
          <a:prstGeom prst="rect">
            <a:avLst/>
          </a:prstGeom>
          <a:noFill/>
          <a:ln/>
          <a:effectLst>
            <a:outerShdw sx="100000" sy="100000" kx="0" ky="0" algn="bl" rotWithShape="0" blurRad="3175" dist="12700" dir="270000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SELECTING THE TASK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476250" y="1093843"/>
            <a:ext cx="8229600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 this section, we are going to choose the task we are going to perform and the label it's going to predict.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6250" y="1523881"/>
            <a:ext cx="8229600" cy="1371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</p:txBody>
      </p:sp>
      <p:pic>
        <p:nvPicPr>
          <p:cNvPr id="8" name="Image 0" descr="https://pitch-assets-ccb95893-de3f-4266-973c-20049231b248.s3.eu-west-1.amazonaws.com/28f8a9c9-d25d-42bf-b9af-5f9156068024?pitch-bytes=73106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610496" y="1616332"/>
            <a:ext cx="5430955" cy="3051680"/>
          </a:xfrm>
          <a:prstGeom prst="rect">
            <a:avLst/>
          </a:prstGeom>
        </p:spPr>
      </p:pic>
      <p:pic>
        <p:nvPicPr>
          <p:cNvPr id="9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-2395919" y="2572118"/>
            <a:ext cx="5143051" cy="0"/>
          </a:xfrm>
          <a:prstGeom prst="line">
            <a:avLst/>
          </a:prstGeom>
          <a:solidFill>
            <a:srgbClr val="E5E7F0"/>
          </a:solidFill>
          <a:ln w="127000">
            <a:solidFill>
              <a:srgbClr val="070807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2B2A35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476250"/>
            <a:ext cx="3657600" cy="396180"/>
          </a:xfrm>
          <a:prstGeom prst="rect">
            <a:avLst/>
          </a:prstGeom>
          <a:noFill/>
          <a:ln/>
          <a:effectLst>
            <a:outerShdw sx="100000" sy="100000" kx="0" ky="0" algn="bl" rotWithShape="0" blurRad="3175" dist="12700" dir="270000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TARGET-IDENTIFICATION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52740" y="872872"/>
            <a:ext cx="8229600" cy="822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 this step, we will choose the labels for which the model will assign weightage to achieve accurate predictions.</a:t>
            </a:r>
            <a:endParaRPr lang="en-US" sz="1350" dirty="0"/>
          </a:p>
        </p:txBody>
      </p:sp>
      <p:pic>
        <p:nvPicPr>
          <p:cNvPr id="7" name="Image 0" descr="https://pitch-assets-ccb95893-de3f-4266-973c-20049231b248.s3.eu-west-1.amazonaws.com/34771573-1811-4e7d-9549-1957f22f719e?pitch-bytes=53596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663842" y="1806851"/>
            <a:ext cx="5516770" cy="3102172"/>
          </a:xfrm>
          <a:prstGeom prst="rect">
            <a:avLst/>
          </a:prstGeom>
        </p:spPr>
      </p:pic>
      <p:pic>
        <p:nvPicPr>
          <p:cNvPr id="8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-2395919" y="2572118"/>
            <a:ext cx="5143051" cy="0"/>
          </a:xfrm>
          <a:prstGeom prst="line">
            <a:avLst/>
          </a:prstGeom>
          <a:solidFill>
            <a:srgbClr val="E5E7F0"/>
          </a:solidFill>
          <a:ln w="127000">
            <a:solidFill>
              <a:srgbClr val="070807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2B2A35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476250"/>
            <a:ext cx="1828800" cy="27429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1" spc="12" kern="0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 INPUTS: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76250" y="946456"/>
            <a:ext cx="8229600" cy="548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 here we have to select the inputs for the data model which will helin the auto model for prediction of different classifications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6250" y="1719854"/>
            <a:ext cx="2743200" cy="27429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1" spc="12" kern="0" dirty="0">
                <a:solidFill>
                  <a:srgbClr val="070807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SELECTING THE MODEL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76250" y="801975"/>
            <a:ext cx="8229600" cy="1371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​</a:t>
            </a: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</p:txBody>
      </p:sp>
      <p:pic>
        <p:nvPicPr>
          <p:cNvPr id="9" name="Image 0" descr="https://pitch-assets-ccb95893-de3f-4266-973c-20049231b248.s3.eu-west-1.amazonaws.com/2c5c336f-a274-402a-8a76-9c7baf0b812c?pitch-bytes=86201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84484" y="2173056"/>
            <a:ext cx="4817505" cy="270697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026020" y="2284354"/>
            <a:ext cx="2743200" cy="1920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 the desired Machine learning models that are going to be use in the </a:t>
            </a:r>
            <a:endParaRPr lang="en-US" sz="1350" dirty="0"/>
          </a:p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classification and chose the column analysis the remaining classification works will be done by the auto model itself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6026020" y="4400575"/>
            <a:ext cx="2743200" cy="548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After setting up everything now click on run</a:t>
            </a:r>
            <a:endParaRPr lang="en-US" sz="1350" dirty="0"/>
          </a:p>
        </p:txBody>
      </p:sp>
      <p:pic>
        <p:nvPicPr>
          <p:cNvPr id="12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-2395919" y="2572118"/>
            <a:ext cx="5143051" cy="0"/>
          </a:xfrm>
          <a:prstGeom prst="line">
            <a:avLst/>
          </a:prstGeom>
          <a:solidFill>
            <a:srgbClr val="E5E7F0"/>
          </a:solidFill>
          <a:ln w="127000">
            <a:solidFill>
              <a:srgbClr val="070807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2B2A35"/>
          </a:solidFill>
          <a:ln/>
        </p:spPr>
      </p:sp>
      <p:sp>
        <p:nvSpPr>
          <p:cNvPr id="5" name="Text 2"/>
          <p:cNvSpPr/>
          <p:nvPr/>
        </p:nvSpPr>
        <p:spPr>
          <a:xfrm>
            <a:off x="476250" y="476250"/>
            <a:ext cx="4572000" cy="365745"/>
          </a:xfrm>
          <a:prstGeom prst="rect">
            <a:avLst/>
          </a:prstGeom>
          <a:noFill/>
          <a:ln/>
          <a:effectLst>
            <a:outerShdw sx="100000" sy="100000" kx="0" ky="0" algn="bl" rotWithShape="0" blurRad="3175" dist="12700" dir="270000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FINAL PREDICTIVE MODEL </a:t>
            </a:r>
            <a:endParaRPr lang="en-US" sz="2400" dirty="0"/>
          </a:p>
        </p:txBody>
      </p:sp>
      <p:pic>
        <p:nvPicPr>
          <p:cNvPr id="6" name="Image 0" descr="https://pitch-assets-ccb95893-de3f-4266-973c-20049231b248.s3.eu-west-1.amazonaws.com/071b186b-0481-4247-b03c-768b8badaf18?pitch-bytes=97917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09428" y="1001550"/>
            <a:ext cx="6533821" cy="3666598"/>
          </a:xfrm>
          <a:prstGeom prst="rect">
            <a:avLst/>
          </a:prstGeom>
        </p:spPr>
      </p:pic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-2395919" y="2572118"/>
            <a:ext cx="5143051" cy="0"/>
          </a:xfrm>
          <a:prstGeom prst="line">
            <a:avLst/>
          </a:prstGeom>
          <a:solidFill>
            <a:srgbClr val="E5E7F0"/>
          </a:solidFill>
          <a:ln w="127000">
            <a:solidFill>
              <a:srgbClr val="070807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 rot="5400000">
            <a:off x="8046720" y="0"/>
            <a:ext cx="1097280" cy="1095566"/>
          </a:xfrm>
          <a:prstGeom prst="diagStripe">
            <a:avLst/>
          </a:prstGeom>
          <a:solidFill>
            <a:srgbClr val="2B2A35"/>
          </a:solidFill>
          <a:ln/>
        </p:spPr>
      </p:sp>
      <p:sp>
        <p:nvSpPr>
          <p:cNvPr id="5" name="Text 2"/>
          <p:cNvSpPr/>
          <p:nvPr/>
        </p:nvSpPr>
        <p:spPr>
          <a:xfrm>
            <a:off x="1045675" y="348767"/>
            <a:ext cx="6400800" cy="548581"/>
          </a:xfrm>
          <a:prstGeom prst="rect">
            <a:avLst/>
          </a:prstGeom>
          <a:noFill/>
          <a:ln/>
          <a:effectLst>
            <a:outerShdw sx="100000" sy="100000" kx="0" ky="0" algn="bl" rotWithShape="0" blurRad="3175" dist="12700" dir="2700000">
              <a:srgbClr val="000000">
                <a:alpha val="20000"/>
              </a:srgbClr>
            </a:outerShdw>
          </a:effec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procees design flow model</a:t>
            </a:r>
            <a:endParaRPr lang="en-US" sz="3600" dirty="0"/>
          </a:p>
        </p:txBody>
      </p:sp>
      <p:pic>
        <p:nvPicPr>
          <p:cNvPr id="6" name="Image 0" descr="https://pitch-assets-ccb95893-de3f-4266-973c-20049231b248.s3.eu-west-1.amazonaws.com/be7f43b1-54a5-4abb-82bd-ce3229ef0c99?pitch-bytes=113107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43424" y="1322667"/>
            <a:ext cx="5925312" cy="3220939"/>
          </a:xfrm>
          <a:prstGeom prst="rect">
            <a:avLst/>
          </a:prstGeom>
        </p:spPr>
      </p:pic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DISEASE PREDICTION</dc:title>
  <dc:subject>PptxGenJS Presentation</dc:subject>
  <dc:creator>Pitch Software GmbH</dc:creator>
  <cp:lastModifiedBy>Pitch Software GmbH</cp:lastModifiedBy>
  <cp:revision>1</cp:revision>
  <dcterms:created xsi:type="dcterms:W3CDTF">2024-04-11T18:36:28Z</dcterms:created>
  <dcterms:modified xsi:type="dcterms:W3CDTF">2024-04-11T18:36:28Z</dcterms:modified>
</cp:coreProperties>
</file>