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62" r:id="rId6"/>
    <p:sldId id="270" r:id="rId7"/>
    <p:sldId id="257" r:id="rId8"/>
    <p:sldId id="258" r:id="rId9"/>
    <p:sldId id="260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7"/>
    <p:restoredTop sz="94038"/>
  </p:normalViewPr>
  <p:slideViewPr>
    <p:cSldViewPr snapToGrid="0">
      <p:cViewPr>
        <p:scale>
          <a:sx n="108" d="100"/>
          <a:sy n="108" d="100"/>
        </p:scale>
        <p:origin x="14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F6264-D88C-4D43-AA43-971C63B1FB77}" type="datetimeFigureOut">
              <a:rPr lang="en-US"/>
              <a:t>7/12/17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BC15C-8218-4252-85FB-A49F74E9B47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BC15C-8218-4252-85FB-A49F74E9B471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84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BC15C-8218-4252-85FB-A49F74E9B471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46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BC15C-8218-4252-85FB-A49F74E9B471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4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BC15C-8218-4252-85FB-A49F74E9B471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96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BC15C-8218-4252-85FB-A49F74E9B471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9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BC15C-8218-4252-85FB-A49F74E9B471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93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BC15C-8218-4252-85FB-A49F74E9B471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7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0186-BF5B-4200-80B5-CB8C3EBE7498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337-2293-44A5-A16A-09E06B93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7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0186-BF5B-4200-80B5-CB8C3EBE7498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337-2293-44A5-A16A-09E06B93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4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0186-BF5B-4200-80B5-CB8C3EBE7498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337-2293-44A5-A16A-09E06B93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0186-BF5B-4200-80B5-CB8C3EBE7498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337-2293-44A5-A16A-09E06B93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8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0186-BF5B-4200-80B5-CB8C3EBE7498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337-2293-44A5-A16A-09E06B93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6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0186-BF5B-4200-80B5-CB8C3EBE7498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337-2293-44A5-A16A-09E06B93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0186-BF5B-4200-80B5-CB8C3EBE7498}" type="datetimeFigureOut">
              <a:rPr lang="en-US" smtClean="0"/>
              <a:t>7/12/17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337-2293-44A5-A16A-09E06B93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9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0186-BF5B-4200-80B5-CB8C3EBE7498}" type="datetimeFigureOut">
              <a:rPr lang="en-US" smtClean="0"/>
              <a:t>7/12/17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337-2293-44A5-A16A-09E06B93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4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0186-BF5B-4200-80B5-CB8C3EBE7498}" type="datetimeFigureOut">
              <a:rPr lang="en-US" smtClean="0"/>
              <a:t>7/12/17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337-2293-44A5-A16A-09E06B93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6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0186-BF5B-4200-80B5-CB8C3EBE7498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337-2293-44A5-A16A-09E06B93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4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0186-BF5B-4200-80B5-CB8C3EBE7498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337-2293-44A5-A16A-09E06B93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0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B0186-BF5B-4200-80B5-CB8C3EBE7498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3E337-2293-44A5-A16A-09E06B93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6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Mock-Ups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updated: June 2, 2017</a:t>
            </a:r>
          </a:p>
        </p:txBody>
      </p:sp>
      <p:sp>
        <p:nvSpPr>
          <p:cNvPr id="4" name="Rectangle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8336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2/5</a:t>
            </a: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88724" y="2009775"/>
            <a:ext cx="2408207" cy="435133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104" y="2009775"/>
            <a:ext cx="2247732" cy="4114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7976" y="169286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1.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84498" y="169227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2.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7675" y="1762125"/>
            <a:ext cx="6261743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- 1. shows screen by default. 2. shows screen once add additional information is pressed</a:t>
            </a: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- dates to be Month/year  month/year</a:t>
            </a: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6795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3/5</a:t>
            </a: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41912" y="1952625"/>
            <a:ext cx="2393877" cy="4351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7675" y="1762125"/>
            <a:ext cx="6261743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- Different progress bar shown just as another example</a:t>
            </a: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3438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4/5</a:t>
            </a: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32467" y="2324100"/>
            <a:ext cx="2401628" cy="4351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7675" y="1762125"/>
            <a:ext cx="6261743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- example from </a:t>
            </a:r>
            <a:r>
              <a:rPr lang="en-US" err="1">
                <a:solidFill>
                  <a:srgbClr val="000000"/>
                </a:solidFill>
                <a:latin typeface="Calibri"/>
              </a:rPr>
              <a:t>Linkedin</a:t>
            </a:r>
            <a:r>
              <a:rPr lang="en-US">
                <a:solidFill>
                  <a:srgbClr val="000000"/>
                </a:solidFill>
                <a:latin typeface="Calibri"/>
              </a:rPr>
              <a:t> to show another way we could format screen</a:t>
            </a: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8347" y="3390900"/>
            <a:ext cx="4919172" cy="339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65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5/5</a:t>
            </a: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08441" y="1905000"/>
            <a:ext cx="2407397" cy="4351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7675" y="1762125"/>
            <a:ext cx="6261743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- another example of how the progressbar could look</a:t>
            </a: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202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LcPeriod"/>
            </a:pPr>
            <a:r>
              <a:rPr lang="en-US" dirty="0"/>
              <a:t>Job Postings *</a:t>
            </a:r>
          </a:p>
          <a:p>
            <a:pPr marL="514350" indent="-514350">
              <a:buAutoNum type="alphaLcPeriod"/>
            </a:pPr>
            <a:r>
              <a:rPr lang="en-US" dirty="0"/>
              <a:t>Newsfeed *</a:t>
            </a:r>
          </a:p>
          <a:p>
            <a:pPr marL="514350" indent="-514350">
              <a:buFont typeface="Arial" panose="020B0604020202020204" pitchFamily="34" charset="0"/>
              <a:buAutoNum type="alphaLcPeriod"/>
            </a:pPr>
            <a:r>
              <a:rPr lang="en-US" dirty="0"/>
              <a:t>Forum *</a:t>
            </a:r>
          </a:p>
          <a:p>
            <a:pPr marL="514350" indent="-514350">
              <a:buFont typeface="Arial" panose="020B0604020202020204" pitchFamily="34" charset="0"/>
              <a:buAutoNum type="alphaLcPeriod"/>
            </a:pPr>
            <a:r>
              <a:rPr lang="en-US" dirty="0"/>
              <a:t>Comp Benchmark #</a:t>
            </a:r>
          </a:p>
          <a:p>
            <a:pPr marL="514350" indent="-514350">
              <a:buAutoNum type="alphaLcPeriod"/>
            </a:pPr>
            <a:r>
              <a:rPr lang="en-US" dirty="0"/>
              <a:t>Resume Builder +</a:t>
            </a:r>
          </a:p>
          <a:p>
            <a:pPr marL="514350" indent="-514350">
              <a:buAutoNum type="alphaLcPeriod"/>
            </a:pPr>
            <a:endParaRPr lang="en-US" dirty="0"/>
          </a:p>
          <a:p>
            <a:pPr marL="0" indent="0">
              <a:buNone/>
            </a:pPr>
            <a:r>
              <a:rPr lang="en-US" sz="1800" i="1" dirty="0"/>
              <a:t>* These will all be curated pages, scrolled</a:t>
            </a:r>
          </a:p>
          <a:p>
            <a:pPr marL="0" indent="0">
              <a:buNone/>
            </a:pPr>
            <a:r>
              <a:rPr lang="en-US" sz="1800" i="1" dirty="0"/>
              <a:t># TBD – Eventually software driven but start w/ list of comp for top 20-30 job titles/positions)</a:t>
            </a:r>
          </a:p>
          <a:p>
            <a:pPr marL="0" indent="0">
              <a:buNone/>
            </a:pPr>
            <a:r>
              <a:rPr lang="en-US" sz="1800" i="1" dirty="0"/>
              <a:t>+ TBD – Eventually software driven but could start with “resume writing tips”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41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35514" y="1781175"/>
            <a:ext cx="6713947" cy="4351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45395" y="1781175"/>
            <a:ext cx="354841" cy="36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7936611" y="1781175"/>
            <a:ext cx="354841" cy="36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382762" y="2619375"/>
            <a:ext cx="354841" cy="36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564616" y="2619375"/>
            <a:ext cx="354841" cy="36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0" name="Oval 19"/>
          <p:cNvSpPr/>
          <p:nvPr/>
        </p:nvSpPr>
        <p:spPr>
          <a:xfrm>
            <a:off x="7212502" y="3886200"/>
            <a:ext cx="354841" cy="36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5" name="Oval 24"/>
          <p:cNvSpPr/>
          <p:nvPr/>
        </p:nvSpPr>
        <p:spPr>
          <a:xfrm>
            <a:off x="8346304" y="4255016"/>
            <a:ext cx="354841" cy="36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4635779" y="5072348"/>
            <a:ext cx="354841" cy="36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" name="Right Brace 2"/>
          <p:cNvSpPr/>
          <p:nvPr/>
        </p:nvSpPr>
        <p:spPr>
          <a:xfrm rot="5400000">
            <a:off x="4735476" y="2985337"/>
            <a:ext cx="155448" cy="3837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110359" y="3923514"/>
            <a:ext cx="943678" cy="980623"/>
          </a:xfrm>
          <a:prstGeom prst="ellipse">
            <a:avLst/>
          </a:prstGeom>
          <a:solidFill>
            <a:schemeClr val="accent4">
              <a:lumMod val="40000"/>
              <a:lumOff val="60000"/>
              <a:alpha val="36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41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156754" y="339631"/>
            <a:ext cx="9374044" cy="60611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Amazon Web Services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3434" y="1110339"/>
            <a:ext cx="7095291" cy="51467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Agility Virtual Private Network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7528" y="1998613"/>
            <a:ext cx="2351314" cy="17634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Applicant Stack API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877695" y="2645843"/>
            <a:ext cx="1959429" cy="1103814"/>
            <a:chOff x="1828800" y="2116183"/>
            <a:chExt cx="2351314" cy="1763483"/>
          </a:xfrm>
        </p:grpSpPr>
        <p:sp>
          <p:nvSpPr>
            <p:cNvPr id="24" name="Rectangle 23"/>
            <p:cNvSpPr/>
            <p:nvPr/>
          </p:nvSpPr>
          <p:spPr>
            <a:xfrm>
              <a:off x="1828800" y="2116183"/>
              <a:ext cx="2351314" cy="176348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iOS App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Folded Corner 24"/>
            <p:cNvSpPr/>
            <p:nvPr/>
          </p:nvSpPr>
          <p:spPr>
            <a:xfrm>
              <a:off x="2155373" y="2938119"/>
              <a:ext cx="365760" cy="535577"/>
            </a:xfrm>
            <a:prstGeom prst="foldedCorner">
              <a:avLst/>
            </a:prstGeom>
            <a:solidFill>
              <a:schemeClr val="accent1">
                <a:lumMod val="75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olded Corner 25"/>
            <p:cNvSpPr/>
            <p:nvPr/>
          </p:nvSpPr>
          <p:spPr>
            <a:xfrm>
              <a:off x="2608217" y="2938119"/>
              <a:ext cx="365760" cy="535577"/>
            </a:xfrm>
            <a:prstGeom prst="foldedCorner">
              <a:avLst/>
            </a:prstGeom>
            <a:solidFill>
              <a:schemeClr val="accent1">
                <a:lumMod val="75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olded Corner 26"/>
            <p:cNvSpPr/>
            <p:nvPr/>
          </p:nvSpPr>
          <p:spPr>
            <a:xfrm>
              <a:off x="3061062" y="2938119"/>
              <a:ext cx="365760" cy="535577"/>
            </a:xfrm>
            <a:prstGeom prst="foldedCorner">
              <a:avLst/>
            </a:prstGeom>
            <a:solidFill>
              <a:schemeClr val="accent1">
                <a:lumMod val="75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olded Corner 27"/>
            <p:cNvSpPr/>
            <p:nvPr/>
          </p:nvSpPr>
          <p:spPr>
            <a:xfrm>
              <a:off x="3513905" y="2938119"/>
              <a:ext cx="365760" cy="535577"/>
            </a:xfrm>
            <a:prstGeom prst="foldedCorner">
              <a:avLst/>
            </a:prstGeom>
            <a:solidFill>
              <a:schemeClr val="accent1">
                <a:lumMod val="75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9877695" y="3834558"/>
            <a:ext cx="1959429" cy="1103814"/>
            <a:chOff x="1828800" y="2116183"/>
            <a:chExt cx="2351314" cy="1763483"/>
          </a:xfrm>
        </p:grpSpPr>
        <p:sp>
          <p:nvSpPr>
            <p:cNvPr id="36" name="Rectangle 35"/>
            <p:cNvSpPr/>
            <p:nvPr/>
          </p:nvSpPr>
          <p:spPr>
            <a:xfrm>
              <a:off x="1828800" y="2116183"/>
              <a:ext cx="2351314" cy="176348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Android App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Folded Corner 36"/>
            <p:cNvSpPr/>
            <p:nvPr/>
          </p:nvSpPr>
          <p:spPr>
            <a:xfrm>
              <a:off x="2155373" y="2938119"/>
              <a:ext cx="365760" cy="535577"/>
            </a:xfrm>
            <a:prstGeom prst="foldedCorner">
              <a:avLst/>
            </a:prstGeom>
            <a:solidFill>
              <a:schemeClr val="accent1">
                <a:lumMod val="75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olded Corner 37"/>
            <p:cNvSpPr/>
            <p:nvPr/>
          </p:nvSpPr>
          <p:spPr>
            <a:xfrm>
              <a:off x="2608217" y="2938119"/>
              <a:ext cx="365760" cy="535577"/>
            </a:xfrm>
            <a:prstGeom prst="foldedCorner">
              <a:avLst/>
            </a:prstGeom>
            <a:solidFill>
              <a:schemeClr val="accent1">
                <a:lumMod val="75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olded Corner 38"/>
            <p:cNvSpPr/>
            <p:nvPr/>
          </p:nvSpPr>
          <p:spPr>
            <a:xfrm>
              <a:off x="3061062" y="2938119"/>
              <a:ext cx="365760" cy="535577"/>
            </a:xfrm>
            <a:prstGeom prst="foldedCorner">
              <a:avLst/>
            </a:prstGeom>
            <a:solidFill>
              <a:schemeClr val="accent1">
                <a:lumMod val="75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olded Corner 39"/>
            <p:cNvSpPr/>
            <p:nvPr/>
          </p:nvSpPr>
          <p:spPr>
            <a:xfrm>
              <a:off x="3513905" y="2938119"/>
              <a:ext cx="365760" cy="535577"/>
            </a:xfrm>
            <a:prstGeom prst="foldedCorner">
              <a:avLst/>
            </a:prstGeom>
            <a:solidFill>
              <a:schemeClr val="accent1">
                <a:lumMod val="75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4011024" y="1457124"/>
            <a:ext cx="1737360" cy="4669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AngularJS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Code Base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 rot="16200000">
            <a:off x="5083805" y="4029957"/>
            <a:ext cx="3481248" cy="713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Ionic2 + Cordova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430713" y="3973662"/>
            <a:ext cx="2351314" cy="1763483"/>
            <a:chOff x="2116183" y="2220686"/>
            <a:chExt cx="2351314" cy="1763483"/>
          </a:xfrm>
        </p:grpSpPr>
        <p:sp>
          <p:nvSpPr>
            <p:cNvPr id="61" name="Rectangle 60"/>
            <p:cNvSpPr/>
            <p:nvPr/>
          </p:nvSpPr>
          <p:spPr>
            <a:xfrm>
              <a:off x="2116183" y="2220686"/>
              <a:ext cx="2351314" cy="176348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User Profiles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3" name="Can 62"/>
            <p:cNvSpPr/>
            <p:nvPr/>
          </p:nvSpPr>
          <p:spPr>
            <a:xfrm>
              <a:off x="2390501" y="2645758"/>
              <a:ext cx="1711234" cy="1192497"/>
            </a:xfrm>
            <a:prstGeom prst="ca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DynamoDB</a:t>
              </a:r>
              <a:endParaRPr lang="en-US" sz="1400" dirty="0"/>
            </a:p>
          </p:txBody>
        </p:sp>
      </p:grpSp>
      <p:sp>
        <p:nvSpPr>
          <p:cNvPr id="69" name="Oval 68"/>
          <p:cNvSpPr/>
          <p:nvPr/>
        </p:nvSpPr>
        <p:spPr>
          <a:xfrm>
            <a:off x="2839762" y="2875952"/>
            <a:ext cx="377370" cy="378823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  <a:latin typeface="Bradley Hand" charset="0"/>
                <a:ea typeface="Bradley Hand" charset="0"/>
                <a:cs typeface="Bradley Hand" charset="0"/>
              </a:rPr>
              <a:t>1</a:t>
            </a:r>
            <a:endParaRPr lang="en-US" sz="1100" b="1" dirty="0">
              <a:solidFill>
                <a:srgbClr val="FF0000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2533432" y="3881232"/>
            <a:ext cx="377370" cy="378823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  <a:latin typeface="Bradley Hand" charset="0"/>
                <a:ea typeface="Bradley Hand" charset="0"/>
                <a:cs typeface="Bradley Hand" charset="0"/>
              </a:rPr>
              <a:t>2</a:t>
            </a:r>
            <a:endParaRPr lang="en-US" sz="1100" b="1" dirty="0">
              <a:solidFill>
                <a:srgbClr val="FF0000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3760355" y="3677350"/>
            <a:ext cx="377370" cy="378823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Bradley Hand" charset="0"/>
                <a:ea typeface="Bradley Hand" charset="0"/>
                <a:cs typeface="Bradley Hand" charset="0"/>
              </a:rPr>
              <a:t>4</a:t>
            </a:r>
            <a:endParaRPr lang="en-US" sz="1100" b="1" dirty="0">
              <a:solidFill>
                <a:srgbClr val="FF0000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9754676" y="2558939"/>
            <a:ext cx="493485" cy="378823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  <a:latin typeface="Bradley Hand" charset="0"/>
                <a:ea typeface="Bradley Hand" charset="0"/>
                <a:cs typeface="Bradley Hand" charset="0"/>
              </a:rPr>
              <a:t>7</a:t>
            </a:r>
            <a:endParaRPr lang="en-US" sz="1100" b="1" dirty="0">
              <a:solidFill>
                <a:srgbClr val="FF0000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9735946" y="3738362"/>
            <a:ext cx="493485" cy="378823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  <a:latin typeface="Bradley Hand" charset="0"/>
                <a:ea typeface="Bradley Hand" charset="0"/>
                <a:cs typeface="Bradley Hand" charset="0"/>
              </a:rPr>
              <a:t>8</a:t>
            </a:r>
            <a:endParaRPr lang="en-US" sz="1100" b="1" dirty="0">
              <a:solidFill>
                <a:srgbClr val="FF0000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3229460" y="340562"/>
            <a:ext cx="377370" cy="378823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Bradley Hand" charset="0"/>
                <a:ea typeface="Bradley Hand" charset="0"/>
                <a:cs typeface="Bradley Hand" charset="0"/>
              </a:rPr>
              <a:t>0</a:t>
            </a:r>
          </a:p>
        </p:txBody>
      </p:sp>
      <p:sp>
        <p:nvSpPr>
          <p:cNvPr id="3" name="Left-Right Arrow 2"/>
          <p:cNvSpPr/>
          <p:nvPr/>
        </p:nvSpPr>
        <p:spPr>
          <a:xfrm>
            <a:off x="2460096" y="3178126"/>
            <a:ext cx="1516033" cy="4401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REST </a:t>
            </a:r>
            <a:r>
              <a:rPr lang="en-US" sz="1200" dirty="0" err="1" smtClean="0"/>
              <a:t>api</a:t>
            </a:r>
            <a:endParaRPr lang="en-US" sz="1200" dirty="0"/>
          </a:p>
        </p:txBody>
      </p:sp>
      <p:sp>
        <p:nvSpPr>
          <p:cNvPr id="66" name="Left-Right Arrow 65"/>
          <p:cNvSpPr/>
          <p:nvPr/>
        </p:nvSpPr>
        <p:spPr>
          <a:xfrm>
            <a:off x="2486107" y="4909171"/>
            <a:ext cx="1516033" cy="4401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REST </a:t>
            </a:r>
            <a:r>
              <a:rPr lang="en-US" sz="1200" dirty="0" err="1" smtClean="0"/>
              <a:t>api</a:t>
            </a:r>
            <a:endParaRPr lang="en-US" sz="1200" dirty="0"/>
          </a:p>
        </p:txBody>
      </p:sp>
      <p:sp>
        <p:nvSpPr>
          <p:cNvPr id="68" name="Left-Right Arrow 67"/>
          <p:cNvSpPr/>
          <p:nvPr/>
        </p:nvSpPr>
        <p:spPr>
          <a:xfrm>
            <a:off x="5763615" y="4148889"/>
            <a:ext cx="704304" cy="4401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0" name="Oval 79"/>
          <p:cNvSpPr/>
          <p:nvPr/>
        </p:nvSpPr>
        <p:spPr>
          <a:xfrm>
            <a:off x="6143111" y="3859216"/>
            <a:ext cx="493485" cy="378823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  <a:latin typeface="Bradley Hand" charset="0"/>
                <a:ea typeface="Bradley Hand" charset="0"/>
                <a:cs typeface="Bradley Hand" charset="0"/>
              </a:rPr>
              <a:t>6</a:t>
            </a:r>
            <a:endParaRPr lang="en-US" sz="1100" b="1" dirty="0">
              <a:solidFill>
                <a:srgbClr val="FF0000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82" name="Left-Right Arrow 81"/>
          <p:cNvSpPr/>
          <p:nvPr/>
        </p:nvSpPr>
        <p:spPr>
          <a:xfrm>
            <a:off x="7268111" y="3212608"/>
            <a:ext cx="2760258" cy="2283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3" name="Left-Right Arrow 82"/>
          <p:cNvSpPr/>
          <p:nvPr/>
        </p:nvSpPr>
        <p:spPr>
          <a:xfrm>
            <a:off x="7309671" y="4398734"/>
            <a:ext cx="2760258" cy="2283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2" name="Rectangle 91"/>
          <p:cNvSpPr/>
          <p:nvPr/>
        </p:nvSpPr>
        <p:spPr>
          <a:xfrm rot="16200000">
            <a:off x="6668193" y="4211257"/>
            <a:ext cx="3481249" cy="350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Push Notifications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 rot="16353377">
            <a:off x="8091660" y="3347751"/>
            <a:ext cx="493485" cy="378823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  <a:latin typeface="Bradley Hand" charset="0"/>
                <a:ea typeface="Bradley Hand" charset="0"/>
                <a:cs typeface="Bradley Hand" charset="0"/>
              </a:rPr>
              <a:t>10</a:t>
            </a:r>
            <a:endParaRPr lang="en-US" sz="1100" b="1" dirty="0">
              <a:solidFill>
                <a:srgbClr val="FF0000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3662310" y="4683645"/>
            <a:ext cx="377370" cy="378823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Bradley Hand" charset="0"/>
                <a:ea typeface="Bradley Hand" charset="0"/>
                <a:cs typeface="Bradley Hand" charset="0"/>
              </a:rPr>
              <a:t>8</a:t>
            </a:r>
          </a:p>
        </p:txBody>
      </p:sp>
      <p:sp>
        <p:nvSpPr>
          <p:cNvPr id="70" name="Oval 69"/>
          <p:cNvSpPr/>
          <p:nvPr/>
        </p:nvSpPr>
        <p:spPr>
          <a:xfrm>
            <a:off x="536868" y="4153981"/>
            <a:ext cx="377370" cy="378823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  <a:latin typeface="Bradley Hand" charset="0"/>
                <a:ea typeface="Bradley Hand" charset="0"/>
                <a:cs typeface="Bradley Hand" charset="0"/>
              </a:rPr>
              <a:t>3</a:t>
            </a:r>
            <a:endParaRPr lang="en-US" sz="1100" b="1" dirty="0">
              <a:solidFill>
                <a:srgbClr val="FF0000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34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Fix Logo / backdrop</a:t>
            </a:r>
          </a:p>
          <a:p>
            <a:r>
              <a:rPr lang="en-US"/>
              <a:t>Pre-register and send login credentials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195" y="1750562"/>
            <a:ext cx="2819036" cy="463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2065" y="1825625"/>
            <a:ext cx="2541433" cy="435133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Review and decide final list of questions</a:t>
            </a:r>
          </a:p>
          <a:p>
            <a:r>
              <a:rPr lang="en-US"/>
              <a:t>Security parameters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5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1239" y="1425079"/>
            <a:ext cx="2948855" cy="493612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Style and format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50428" y="2995448"/>
            <a:ext cx="57176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McDaniel: The style framework that I’m using (Ionic2) has some off-the-shelf styles that might be working considering. In many cases developers start with these generics styles, and then tweak fonts and colors, which works well in most cases.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831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Style and format</a:t>
            </a:r>
          </a:p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755" y="1409752"/>
            <a:ext cx="3172302" cy="465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95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</a:t>
            </a: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70895" y="2438400"/>
            <a:ext cx="2623294" cy="435133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1960" y="3254142"/>
            <a:ext cx="1924050" cy="360045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7344" y="2885326"/>
            <a:ext cx="2238375" cy="39719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0050" y="1692275"/>
            <a:ext cx="4091623" cy="452431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-Current Sample landing pages</a:t>
            </a:r>
          </a:p>
          <a:p>
            <a:endParaRPr lang="en-US"/>
          </a:p>
          <a:p>
            <a:r>
              <a:rPr lang="en-US"/>
              <a:t>- Think its important to have a different layout than the landing page to avoid confusion in app</a:t>
            </a:r>
          </a:p>
          <a:p>
            <a:endParaRPr lang="en-US"/>
          </a:p>
          <a:p>
            <a:r>
              <a:rPr lang="en-US"/>
              <a:t>- All options in final consideration would use progress bar like example 2</a:t>
            </a:r>
          </a:p>
          <a:p>
            <a:endParaRPr lang="en-US"/>
          </a:p>
          <a:p>
            <a:r>
              <a:rPr lang="en-US"/>
              <a:t>- example 2 current favorite</a:t>
            </a:r>
          </a:p>
          <a:p>
            <a:endParaRPr lang="en-US"/>
          </a:p>
          <a:p>
            <a:r>
              <a:rPr lang="en-US"/>
              <a:t>- style and layout </a:t>
            </a:r>
          </a:p>
          <a:p>
            <a:endParaRPr lang="en-US"/>
          </a:p>
          <a:p>
            <a:r>
              <a:rPr lang="en-US"/>
              <a:t>- have not nailed down what we want each option/how many options to be on this screen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68429" y="258127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1.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40755" y="295009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2.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46304" y="213804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65882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1/5  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23021" y="1809750"/>
            <a:ext cx="2436228" cy="435133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252" y="1809750"/>
            <a:ext cx="2286000" cy="4114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97976" y="147637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1.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41910" y="150845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2.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7675" y="1762125"/>
            <a:ext cx="6261743" cy="39703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- "6" is broken into 5 screens each viewed one after the next in chronological order</a:t>
            </a: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- The ability to cascade all screens in the "6" chain based on completion/progress?</a:t>
            </a:r>
            <a:endParaRPr lang="en-US">
              <a:latin typeface="Calibri"/>
            </a:endParaRP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- All screens on 6 will include the "</a:t>
            </a:r>
            <a:r>
              <a:rPr lang="en-US" err="1">
                <a:solidFill>
                  <a:srgbClr val="000000"/>
                </a:solidFill>
                <a:latin typeface="Calibri"/>
              </a:rPr>
              <a:t>i</a:t>
            </a:r>
            <a:r>
              <a:rPr lang="en-US">
                <a:solidFill>
                  <a:srgbClr val="000000"/>
                </a:solidFill>
                <a:latin typeface="Calibri"/>
              </a:rPr>
              <a:t>" icon which users can click to see exactly how we want each screen to be filled</a:t>
            </a:r>
            <a:endParaRPr lang="en-US">
              <a:latin typeface="Calibri"/>
            </a:endParaRP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- All screens will have progress bar</a:t>
            </a: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- progress bar styling/coloring TBD</a:t>
            </a: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- 1vs2 is whether or not we want to ask the addition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4023332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91AC8C119742419EEC94428EF7F76A" ma:contentTypeVersion="0" ma:contentTypeDescription="Create a new document." ma:contentTypeScope="" ma:versionID="a514a4e0937bc4cc724203c99937d94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7b4a4f76bea50102067bc7ec8c6d4d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EE20D4-74E5-4B83-9D20-7E520DE1E0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A65469-C225-4472-B1C5-DB708DA114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5FE1A08-E3CF-4313-A516-05E7F00BF58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341</Words>
  <Application>Microsoft Macintosh PowerPoint</Application>
  <PresentationFormat>Widescreen</PresentationFormat>
  <Paragraphs>110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Bradley Hand</vt:lpstr>
      <vt:lpstr>Calibri</vt:lpstr>
      <vt:lpstr>Calibri Light</vt:lpstr>
      <vt:lpstr>Arial</vt:lpstr>
      <vt:lpstr>Office Theme</vt:lpstr>
      <vt:lpstr>Mock-Ups</vt:lpstr>
      <vt:lpstr>PowerPoint Presentation</vt:lpstr>
      <vt:lpstr>PowerPoint Presentation</vt:lpstr>
      <vt:lpstr>1</vt:lpstr>
      <vt:lpstr>2.</vt:lpstr>
      <vt:lpstr>3.</vt:lpstr>
      <vt:lpstr>4.</vt:lpstr>
      <vt:lpstr>5.</vt:lpstr>
      <vt:lpstr>6. 1/5  </vt:lpstr>
      <vt:lpstr>6. 2/5</vt:lpstr>
      <vt:lpstr>6. 3/5</vt:lpstr>
      <vt:lpstr>6. 4/5</vt:lpstr>
      <vt:lpstr>6. 5/5</vt:lpstr>
      <vt:lpstr>7.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Mock-Ups</dc:title>
  <dc:creator>Cesar Hernandez</dc:creator>
  <cp:lastModifiedBy>Lawrence McDaniel</cp:lastModifiedBy>
  <cp:revision>63</cp:revision>
  <dcterms:modified xsi:type="dcterms:W3CDTF">2017-07-12T23:20:27Z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0x0101005591AC8C119742419EEC94428EF7F76A</vt:lpwstr>
  </property>
</Properties>
</file>