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82" r:id="rId6"/>
    <p:sldId id="283" r:id="rId7"/>
    <p:sldId id="278" r:id="rId8"/>
    <p:sldId id="262" r:id="rId9"/>
    <p:sldId id="270" r:id="rId10"/>
    <p:sldId id="271" r:id="rId11"/>
    <p:sldId id="280" r:id="rId12"/>
    <p:sldId id="279" r:id="rId13"/>
    <p:sldId id="257" r:id="rId14"/>
    <p:sldId id="258" r:id="rId15"/>
    <p:sldId id="260" r:id="rId16"/>
    <p:sldId id="281" r:id="rId17"/>
    <p:sldId id="263" r:id="rId18"/>
    <p:sldId id="264" r:id="rId19"/>
    <p:sldId id="265" r:id="rId20"/>
    <p:sldId id="266" r:id="rId21"/>
    <p:sldId id="267" r:id="rId22"/>
    <p:sldId id="268" r:id="rId23"/>
    <p:sldId id="284" r:id="rId24"/>
    <p:sldId id="273" r:id="rId25"/>
    <p:sldId id="274" r:id="rId26"/>
    <p:sldId id="275" r:id="rId27"/>
    <p:sldId id="276" r:id="rId28"/>
    <p:sldId id="277"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p:restoredTop sz="94685"/>
  </p:normalViewPr>
  <p:slideViewPr>
    <p:cSldViewPr snapToGrid="0">
      <p:cViewPr>
        <p:scale>
          <a:sx n="1" d="2"/>
          <a:sy n="1" d="2"/>
        </p:scale>
        <p:origin x="147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F6264-D88C-4D43-AA43-971C63B1FB77}" type="datetimeFigureOut">
              <a:rPr lang="en-US"/>
              <a:t>8/16/17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BC15C-8218-4252-85FB-A49F74E9B471}"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a:t>
            </a:fld>
            <a:endParaRPr lang="en-US"/>
          </a:p>
        </p:txBody>
      </p:sp>
    </p:spTree>
    <p:extLst>
      <p:ext uri="{BB962C8B-B14F-4D97-AF65-F5344CB8AC3E}">
        <p14:creationId xmlns:p14="http://schemas.microsoft.com/office/powerpoint/2010/main" val="11619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18</a:t>
            </a:fld>
            <a:endParaRPr lang="en-US"/>
          </a:p>
        </p:txBody>
      </p:sp>
    </p:spTree>
    <p:extLst>
      <p:ext uri="{BB962C8B-B14F-4D97-AF65-F5344CB8AC3E}">
        <p14:creationId xmlns:p14="http://schemas.microsoft.com/office/powerpoint/2010/main" val="378719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19</a:t>
            </a:fld>
            <a:endParaRPr lang="en-US"/>
          </a:p>
        </p:txBody>
      </p:sp>
    </p:spTree>
    <p:extLst>
      <p:ext uri="{BB962C8B-B14F-4D97-AF65-F5344CB8AC3E}">
        <p14:creationId xmlns:p14="http://schemas.microsoft.com/office/powerpoint/2010/main" val="4041571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21</a:t>
            </a:fld>
            <a:endParaRPr lang="en-US"/>
          </a:p>
        </p:txBody>
      </p:sp>
    </p:spTree>
    <p:extLst>
      <p:ext uri="{BB962C8B-B14F-4D97-AF65-F5344CB8AC3E}">
        <p14:creationId xmlns:p14="http://schemas.microsoft.com/office/powerpoint/2010/main" val="1740815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22</a:t>
            </a:fld>
            <a:endParaRPr lang="en-US"/>
          </a:p>
        </p:txBody>
      </p:sp>
    </p:spTree>
    <p:extLst>
      <p:ext uri="{BB962C8B-B14F-4D97-AF65-F5344CB8AC3E}">
        <p14:creationId xmlns:p14="http://schemas.microsoft.com/office/powerpoint/2010/main" val="3798298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23</a:t>
            </a:fld>
            <a:endParaRPr lang="en-US"/>
          </a:p>
        </p:txBody>
      </p:sp>
    </p:spTree>
    <p:extLst>
      <p:ext uri="{BB962C8B-B14F-4D97-AF65-F5344CB8AC3E}">
        <p14:creationId xmlns:p14="http://schemas.microsoft.com/office/powerpoint/2010/main" val="2664304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24</a:t>
            </a:fld>
            <a:endParaRPr lang="en-US"/>
          </a:p>
        </p:txBody>
      </p:sp>
    </p:spTree>
    <p:extLst>
      <p:ext uri="{BB962C8B-B14F-4D97-AF65-F5344CB8AC3E}">
        <p14:creationId xmlns:p14="http://schemas.microsoft.com/office/powerpoint/2010/main" val="1320288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25</a:t>
            </a:fld>
            <a:endParaRPr lang="en-US"/>
          </a:p>
        </p:txBody>
      </p:sp>
    </p:spTree>
    <p:extLst>
      <p:ext uri="{BB962C8B-B14F-4D97-AF65-F5344CB8AC3E}">
        <p14:creationId xmlns:p14="http://schemas.microsoft.com/office/powerpoint/2010/main" val="3001010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26</a:t>
            </a:fld>
            <a:endParaRPr lang="en-US"/>
          </a:p>
        </p:txBody>
      </p:sp>
    </p:spTree>
    <p:extLst>
      <p:ext uri="{BB962C8B-B14F-4D97-AF65-F5344CB8AC3E}">
        <p14:creationId xmlns:p14="http://schemas.microsoft.com/office/powerpoint/2010/main" val="155117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4</a:t>
            </a:fld>
            <a:endParaRPr lang="en-US"/>
          </a:p>
        </p:txBody>
      </p:sp>
    </p:spTree>
    <p:extLst>
      <p:ext uri="{BB962C8B-B14F-4D97-AF65-F5344CB8AC3E}">
        <p14:creationId xmlns:p14="http://schemas.microsoft.com/office/powerpoint/2010/main" val="406531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ndParaRPr>
          </a:p>
        </p:txBody>
      </p:sp>
      <p:sp>
        <p:nvSpPr>
          <p:cNvPr id="4" name="Slide Number Placeholder 3"/>
          <p:cNvSpPr>
            <a:spLocks noGrp="1"/>
          </p:cNvSpPr>
          <p:nvPr>
            <p:ph type="sldNum" sz="quarter" idx="10"/>
          </p:nvPr>
        </p:nvSpPr>
        <p:spPr/>
        <p:txBody>
          <a:bodyPr/>
          <a:lstStyle/>
          <a:p>
            <a:fld id="{256BC15C-8218-4252-85FB-A49F74E9B471}" type="slidenum">
              <a:rPr lang="en-US"/>
              <a:t>5</a:t>
            </a:fld>
            <a:endParaRPr lang="en-US"/>
          </a:p>
        </p:txBody>
      </p:sp>
    </p:spTree>
    <p:extLst>
      <p:ext uri="{BB962C8B-B14F-4D97-AF65-F5344CB8AC3E}">
        <p14:creationId xmlns:p14="http://schemas.microsoft.com/office/powerpoint/2010/main" val="185998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6</a:t>
            </a:fld>
            <a:endParaRPr lang="en-US"/>
          </a:p>
        </p:txBody>
      </p:sp>
    </p:spTree>
    <p:extLst>
      <p:ext uri="{BB962C8B-B14F-4D97-AF65-F5344CB8AC3E}">
        <p14:creationId xmlns:p14="http://schemas.microsoft.com/office/powerpoint/2010/main" val="288992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7</a:t>
            </a:fld>
            <a:endParaRPr lang="en-US"/>
          </a:p>
        </p:txBody>
      </p:sp>
    </p:spTree>
    <p:extLst>
      <p:ext uri="{BB962C8B-B14F-4D97-AF65-F5344CB8AC3E}">
        <p14:creationId xmlns:p14="http://schemas.microsoft.com/office/powerpoint/2010/main" val="217587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14</a:t>
            </a:fld>
            <a:endParaRPr lang="en-US"/>
          </a:p>
        </p:txBody>
      </p:sp>
    </p:spTree>
    <p:extLst>
      <p:ext uri="{BB962C8B-B14F-4D97-AF65-F5344CB8AC3E}">
        <p14:creationId xmlns:p14="http://schemas.microsoft.com/office/powerpoint/2010/main" val="408384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15</a:t>
            </a:fld>
            <a:endParaRPr lang="en-US"/>
          </a:p>
        </p:txBody>
      </p:sp>
    </p:spTree>
    <p:extLst>
      <p:ext uri="{BB962C8B-B14F-4D97-AF65-F5344CB8AC3E}">
        <p14:creationId xmlns:p14="http://schemas.microsoft.com/office/powerpoint/2010/main" val="22184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16</a:t>
            </a:fld>
            <a:endParaRPr lang="en-US"/>
          </a:p>
        </p:txBody>
      </p:sp>
    </p:spTree>
    <p:extLst>
      <p:ext uri="{BB962C8B-B14F-4D97-AF65-F5344CB8AC3E}">
        <p14:creationId xmlns:p14="http://schemas.microsoft.com/office/powerpoint/2010/main" val="72559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6BC15C-8218-4252-85FB-A49F74E9B471}" type="slidenum">
              <a:rPr lang="en-US"/>
              <a:t>17</a:t>
            </a:fld>
            <a:endParaRPr lang="en-US"/>
          </a:p>
        </p:txBody>
      </p:sp>
    </p:spTree>
    <p:extLst>
      <p:ext uri="{BB962C8B-B14F-4D97-AF65-F5344CB8AC3E}">
        <p14:creationId xmlns:p14="http://schemas.microsoft.com/office/powerpoint/2010/main" val="9990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AB0186-BF5B-4200-80B5-CB8C3EBE7498}"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292957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AB0186-BF5B-4200-80B5-CB8C3EBE7498}"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382884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AB0186-BF5B-4200-80B5-CB8C3EBE7498}"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16655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AB0186-BF5B-4200-80B5-CB8C3EBE7498}"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78938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AB0186-BF5B-4200-80B5-CB8C3EBE7498}"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106546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AB0186-BF5B-4200-80B5-CB8C3EBE7498}" type="datetimeFigureOut">
              <a:rPr lang="en-US" smtClean="0"/>
              <a:t>8/16/17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41826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AB0186-BF5B-4200-80B5-CB8C3EBE7498}" type="datetimeFigureOut">
              <a:rPr lang="en-US" smtClean="0"/>
              <a:t>8/16/17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148479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AB0186-BF5B-4200-80B5-CB8C3EBE7498}" type="datetimeFigureOut">
              <a:rPr lang="en-US" smtClean="0"/>
              <a:t>8/16/17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122254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B0186-BF5B-4200-80B5-CB8C3EBE7498}" type="datetimeFigureOut">
              <a:rPr lang="en-US" smtClean="0"/>
              <a:t>8/16/17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377526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AB0186-BF5B-4200-80B5-CB8C3EBE7498}" type="datetimeFigureOut">
              <a:rPr lang="en-US" smtClean="0"/>
              <a:t>8/16/17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38794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AB0186-BF5B-4200-80B5-CB8C3EBE7498}" type="datetimeFigureOut">
              <a:rPr lang="en-US" smtClean="0"/>
              <a:t>8/16/17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3E337-2293-44A5-A16A-09E06B9304AC}" type="slidenum">
              <a:rPr lang="en-US" smtClean="0"/>
              <a:t>‹#›</a:t>
            </a:fld>
            <a:endParaRPr lang="en-US"/>
          </a:p>
        </p:txBody>
      </p:sp>
    </p:spTree>
    <p:extLst>
      <p:ext uri="{BB962C8B-B14F-4D97-AF65-F5344CB8AC3E}">
        <p14:creationId xmlns:p14="http://schemas.microsoft.com/office/powerpoint/2010/main" val="11359090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B0186-BF5B-4200-80B5-CB8C3EBE7498}" type="datetimeFigureOut">
              <a:rPr lang="en-US" smtClean="0"/>
              <a:t>8/16/17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3E337-2293-44A5-A16A-09E06B9304AC}" type="slidenum">
              <a:rPr lang="en-US" smtClean="0"/>
              <a:t>‹#›</a:t>
            </a:fld>
            <a:endParaRPr lang="en-US"/>
          </a:p>
        </p:txBody>
      </p:sp>
    </p:spTree>
    <p:extLst>
      <p:ext uri="{BB962C8B-B14F-4D97-AF65-F5344CB8AC3E}">
        <p14:creationId xmlns:p14="http://schemas.microsoft.com/office/powerpoint/2010/main" val="1128762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Mock-Ups</a:t>
            </a:r>
          </a:p>
        </p:txBody>
      </p:sp>
      <p:sp>
        <p:nvSpPr>
          <p:cNvPr id="3" name="Subtitle 2"/>
          <p:cNvSpPr>
            <a:spLocks noGrp="1"/>
          </p:cNvSpPr>
          <p:nvPr>
            <p:ph type="subTitle" idx="1"/>
            <p:extLst>
              <p:ext uri="{D42A27DB-BD31-4B8C-83A1-F6EECF244321}">
                <p14:modId xmlns:p14="http://schemas.microsoft.com/office/powerpoint/2010/main" val="4037734151"/>
              </p:ext>
            </p:extLst>
          </p:nvPr>
        </p:nvSpPr>
        <p:spPr/>
        <p:txBody>
          <a:bodyPr vert="horz" lIns="91440" tIns="45720" rIns="91440" bIns="45720" rtlCol="0" anchor="t">
            <a:normAutofit/>
          </a:bodyPr>
          <a:lstStyle/>
          <a:p>
            <a:r>
              <a:rPr lang="en-US"/>
              <a:t>Last updated: July 13, 2017</a:t>
            </a:r>
          </a:p>
        </p:txBody>
      </p:sp>
      <p:sp>
        <p:nvSpPr>
          <p:cNvPr id="4" name="Rectangle 3"/>
          <p:cNvSpPr/>
          <p:nvPr/>
        </p:nvSpPr>
        <p:spPr>
          <a:xfrm>
            <a:off x="5977217" y="3244334"/>
            <a:ext cx="237566" cy="369332"/>
          </a:xfrm>
          <a:prstGeom prst="rect">
            <a:avLst/>
          </a:prstGeom>
        </p:spPr>
        <p:txBody>
          <a:bodyPr wrap="none">
            <a:spAutoFit/>
          </a:bodyPr>
          <a:lstStyle/>
          <a:p>
            <a:r>
              <a:rPr lang="en-US"/>
              <a:t> </a:t>
            </a:r>
          </a:p>
        </p:txBody>
      </p:sp>
    </p:spTree>
    <p:extLst>
      <p:ext uri="{BB962C8B-B14F-4D97-AF65-F5344CB8AC3E}">
        <p14:creationId xmlns:p14="http://schemas.microsoft.com/office/powerpoint/2010/main" val="176833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a:t>
            </a:r>
          </a:p>
        </p:txBody>
      </p:sp>
      <p:sp>
        <p:nvSpPr>
          <p:cNvPr id="3" name="Content Placeholder 2"/>
          <p:cNvSpPr>
            <a:spLocks noGrp="1"/>
          </p:cNvSpPr>
          <p:nvPr>
            <p:ph idx="1"/>
          </p:nvPr>
        </p:nvSpPr>
        <p:spPr/>
        <p:txBody>
          <a:bodyPr/>
          <a:lstStyle/>
          <a:p>
            <a:r>
              <a:rPr lang="en-US"/>
              <a:t> Fix Logo / backdrop</a:t>
            </a:r>
          </a:p>
          <a:p>
            <a:r>
              <a:rPr lang="en-US"/>
              <a:t>Pre-register and send login credentials</a:t>
            </a:r>
          </a:p>
          <a:p>
            <a:endParaRPr lang="en-US"/>
          </a:p>
        </p:txBody>
      </p:sp>
      <p:pic>
        <p:nvPicPr>
          <p:cNvPr id="4" name="Picture 3"/>
          <p:cNvPicPr>
            <a:picLocks noChangeAspect="1"/>
          </p:cNvPicPr>
          <p:nvPr/>
        </p:nvPicPr>
        <p:blipFill>
          <a:blip r:embed="rId2"/>
          <a:stretch>
            <a:fillRect/>
          </a:stretch>
        </p:blipFill>
        <p:spPr>
          <a:xfrm>
            <a:off x="8254195" y="1750562"/>
            <a:ext cx="2819036" cy="46332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74" y="1764331"/>
            <a:ext cx="2803422" cy="4619432"/>
          </a:xfrm>
          <a:prstGeom prst="rect">
            <a:avLst/>
          </a:prstGeom>
        </p:spPr>
      </p:pic>
    </p:spTree>
    <p:extLst>
      <p:ext uri="{BB962C8B-B14F-4D97-AF65-F5344CB8AC3E}">
        <p14:creationId xmlns:p14="http://schemas.microsoft.com/office/powerpoint/2010/main" val="427900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a:t>
            </a:r>
          </a:p>
        </p:txBody>
      </p:sp>
      <p:pic>
        <p:nvPicPr>
          <p:cNvPr id="4" name="Content Placeholder 3"/>
          <p:cNvPicPr>
            <a:picLocks noGrp="1" noChangeAspect="1"/>
          </p:cNvPicPr>
          <p:nvPr>
            <p:ph idx="1"/>
          </p:nvPr>
        </p:nvPicPr>
        <p:blipFill>
          <a:blip r:embed="rId2"/>
          <a:stretch>
            <a:fillRect/>
          </a:stretch>
        </p:blipFill>
        <p:spPr>
          <a:xfrm>
            <a:off x="8592065" y="1825625"/>
            <a:ext cx="2541433" cy="4351338"/>
          </a:xfrm>
          <a:prstGeom prst="rect">
            <a:avLst/>
          </a:prstGeom>
        </p:spPr>
      </p:pic>
      <p:sp>
        <p:nvSpPr>
          <p:cNvPr id="5" name="Content Placeholder 2"/>
          <p:cNvSpPr txBox="1">
            <a:spLocks/>
          </p:cNvSpPr>
          <p:nvPr/>
        </p:nvSpPr>
        <p:spPr>
          <a:xfrm>
            <a:off x="447524" y="24193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Review and decide final list of questions</a:t>
            </a:r>
          </a:p>
          <a:p>
            <a:r>
              <a:rPr lang="en-US"/>
              <a:t>Security parameters</a:t>
            </a:r>
          </a:p>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305" y="1825625"/>
            <a:ext cx="2622458" cy="4351338"/>
          </a:xfrm>
          <a:prstGeom prst="rect">
            <a:avLst/>
          </a:prstGeom>
        </p:spPr>
      </p:pic>
    </p:spTree>
    <p:extLst>
      <p:ext uri="{BB962C8B-B14F-4D97-AF65-F5344CB8AC3E}">
        <p14:creationId xmlns:p14="http://schemas.microsoft.com/office/powerpoint/2010/main" val="208905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a:t>
            </a:r>
          </a:p>
        </p:txBody>
      </p:sp>
      <p:pic>
        <p:nvPicPr>
          <p:cNvPr id="4" name="Content Placeholder 3"/>
          <p:cNvPicPr>
            <a:picLocks noGrp="1" noChangeAspect="1"/>
          </p:cNvPicPr>
          <p:nvPr>
            <p:ph idx="1"/>
          </p:nvPr>
        </p:nvPicPr>
        <p:blipFill>
          <a:blip r:embed="rId2"/>
          <a:stretch>
            <a:fillRect/>
          </a:stretch>
        </p:blipFill>
        <p:spPr>
          <a:xfrm>
            <a:off x="8051239" y="1425079"/>
            <a:ext cx="2948855" cy="4936128"/>
          </a:xfrm>
          <a:prstGeom prst="rect">
            <a:avLst/>
          </a:prstGeom>
        </p:spPr>
      </p:pic>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Style and format</a:t>
            </a:r>
          </a:p>
          <a:p>
            <a:endParaRPr lang="en-US"/>
          </a:p>
          <a:p>
            <a:endParaRPr lang="en-US"/>
          </a:p>
        </p:txBody>
      </p:sp>
    </p:spTree>
    <p:extLst>
      <p:ext uri="{BB962C8B-B14F-4D97-AF65-F5344CB8AC3E}">
        <p14:creationId xmlns:p14="http://schemas.microsoft.com/office/powerpoint/2010/main" val="40208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p>
        </p:txBody>
      </p:sp>
      <p:sp>
        <p:nvSpPr>
          <p:cNvPr id="3" name="Content Placeholder 2"/>
          <p:cNvSpPr>
            <a:spLocks noGrp="1"/>
          </p:cNvSpPr>
          <p:nvPr>
            <p:ph idx="1"/>
          </p:nvPr>
        </p:nvSpPr>
        <p:spPr/>
        <p:txBody>
          <a:bodyPr vert="horz" lIns="91440" tIns="45720" rIns="91440" bIns="45720" rtlCol="0" anchor="t">
            <a:normAutofit/>
          </a:bodyPr>
          <a:lstStyle/>
          <a:p>
            <a:r>
              <a:rPr lang="en-US"/>
              <a:t>Style and format</a:t>
            </a:r>
          </a:p>
          <a:p>
            <a:endParaRPr lang="en-US">
              <a:solidFill>
                <a:srgbClr val="000000"/>
              </a:solidFill>
              <a:latin typeface="Calibri"/>
            </a:endParaRPr>
          </a:p>
        </p:txBody>
      </p:sp>
      <p:pic>
        <p:nvPicPr>
          <p:cNvPr id="4" name="Picture 3"/>
          <p:cNvPicPr>
            <a:picLocks noChangeAspect="1"/>
          </p:cNvPicPr>
          <p:nvPr/>
        </p:nvPicPr>
        <p:blipFill>
          <a:blip r:embed="rId2"/>
          <a:stretch>
            <a:fillRect/>
          </a:stretch>
        </p:blipFill>
        <p:spPr>
          <a:xfrm>
            <a:off x="7961755" y="1409752"/>
            <a:ext cx="3172302" cy="46563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309" y="1409752"/>
            <a:ext cx="2831298" cy="46563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944" y="1409752"/>
            <a:ext cx="3245344" cy="4656374"/>
          </a:xfrm>
          <a:prstGeom prst="rect">
            <a:avLst/>
          </a:prstGeom>
        </p:spPr>
      </p:pic>
      <p:cxnSp>
        <p:nvCxnSpPr>
          <p:cNvPr id="8" name="Straight Arrow Connector 7"/>
          <p:cNvCxnSpPr/>
          <p:nvPr/>
        </p:nvCxnSpPr>
        <p:spPr>
          <a:xfrm flipH="1">
            <a:off x="3127873" y="4975761"/>
            <a:ext cx="90340" cy="843148"/>
          </a:xfrm>
          <a:prstGeom prst="straightConnector1">
            <a:avLst/>
          </a:prstGeom>
          <a:ln w="920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3803" y="4514096"/>
            <a:ext cx="3746015" cy="461665"/>
          </a:xfrm>
          <a:prstGeom prst="rect">
            <a:avLst/>
          </a:prstGeom>
          <a:noFill/>
        </p:spPr>
        <p:txBody>
          <a:bodyPr wrap="square" rtlCol="0">
            <a:spAutoFit/>
          </a:bodyPr>
          <a:lstStyle/>
          <a:p>
            <a:r>
              <a:rPr lang="en-US" sz="2400" b="1" dirty="0" smtClean="0">
                <a:solidFill>
                  <a:srgbClr val="FF0000"/>
                </a:solidFill>
              </a:rPr>
              <a:t>Add Push Notifications?</a:t>
            </a:r>
            <a:endParaRPr lang="en-US" sz="2400" b="1" dirty="0">
              <a:solidFill>
                <a:srgbClr val="FF0000"/>
              </a:solidFill>
            </a:endParaRPr>
          </a:p>
        </p:txBody>
      </p:sp>
      <p:sp>
        <p:nvSpPr>
          <p:cNvPr id="12" name="TextBox 11"/>
          <p:cNvSpPr txBox="1"/>
          <p:nvPr/>
        </p:nvSpPr>
        <p:spPr>
          <a:xfrm>
            <a:off x="3546018" y="98586"/>
            <a:ext cx="6036271" cy="1200329"/>
          </a:xfrm>
          <a:prstGeom prst="rect">
            <a:avLst/>
          </a:prstGeom>
          <a:noFill/>
        </p:spPr>
        <p:txBody>
          <a:bodyPr wrap="square" rtlCol="0">
            <a:spAutoFit/>
          </a:bodyPr>
          <a:lstStyle/>
          <a:p>
            <a:r>
              <a:rPr lang="en-US" sz="2400" b="1" dirty="0" smtClean="0">
                <a:solidFill>
                  <a:schemeClr val="accent1">
                    <a:lumMod val="75000"/>
                  </a:schemeClr>
                </a:solidFill>
              </a:rPr>
              <a:t>Note: Default data feed. This is the screen that you see immediately after successful login</a:t>
            </a:r>
            <a:endParaRPr lang="en-US" sz="2400" b="1" dirty="0">
              <a:solidFill>
                <a:schemeClr val="accent1">
                  <a:lumMod val="75000"/>
                </a:schemeClr>
              </a:solidFill>
            </a:endParaRPr>
          </a:p>
        </p:txBody>
      </p:sp>
      <p:cxnSp>
        <p:nvCxnSpPr>
          <p:cNvPr id="13" name="Straight Arrow Connector 12"/>
          <p:cNvCxnSpPr/>
          <p:nvPr/>
        </p:nvCxnSpPr>
        <p:spPr>
          <a:xfrm flipH="1">
            <a:off x="2401499" y="1230236"/>
            <a:ext cx="1137348" cy="1198931"/>
          </a:xfrm>
          <a:prstGeom prst="straightConnector1">
            <a:avLst/>
          </a:prstGeom>
          <a:ln w="920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61755" y="1947860"/>
            <a:ext cx="3082297" cy="112784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961755" y="4120336"/>
            <a:ext cx="3082297" cy="194579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310255" y="365125"/>
            <a:ext cx="1947553" cy="646331"/>
          </a:xfrm>
          <a:prstGeom prst="rect">
            <a:avLst/>
          </a:prstGeom>
          <a:noFill/>
        </p:spPr>
        <p:txBody>
          <a:bodyPr wrap="square" rtlCol="0">
            <a:spAutoFit/>
          </a:bodyPr>
          <a:lstStyle/>
          <a:p>
            <a:r>
              <a:rPr lang="en-US" i="1" dirty="0" smtClean="0">
                <a:solidFill>
                  <a:srgbClr val="FF0000"/>
                </a:solidFill>
              </a:rPr>
              <a:t>Note: All are part of profile.</a:t>
            </a:r>
            <a:endParaRPr lang="en-US" i="1" dirty="0">
              <a:solidFill>
                <a:srgbClr val="FF0000"/>
              </a:solidFill>
            </a:endParaRPr>
          </a:p>
        </p:txBody>
      </p:sp>
      <p:cxnSp>
        <p:nvCxnSpPr>
          <p:cNvPr id="19" name="Straight Arrow Connector 18"/>
          <p:cNvCxnSpPr/>
          <p:nvPr/>
        </p:nvCxnSpPr>
        <p:spPr>
          <a:xfrm flipH="1">
            <a:off x="9813240" y="1043595"/>
            <a:ext cx="90340" cy="843148"/>
          </a:xfrm>
          <a:prstGeom prst="straightConnector1">
            <a:avLst/>
          </a:prstGeom>
          <a:ln w="920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99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a:t>
            </a:r>
          </a:p>
        </p:txBody>
      </p:sp>
      <p:sp>
        <p:nvSpPr>
          <p:cNvPr id="12" name="TextBox 11"/>
          <p:cNvSpPr txBox="1"/>
          <p:nvPr/>
        </p:nvSpPr>
        <p:spPr>
          <a:xfrm>
            <a:off x="400050" y="1692275"/>
            <a:ext cx="4091623"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 Think its important to have a different layout than the landing page to avoid confusion in app</a:t>
            </a:r>
          </a:p>
          <a:p>
            <a:endParaRPr lang="en-US"/>
          </a:p>
          <a:p>
            <a:r>
              <a:rPr lang="en-US"/>
              <a:t>- Want to keep the square style menu</a:t>
            </a:r>
          </a:p>
          <a:p>
            <a:endParaRPr lang="en-US"/>
          </a:p>
          <a:p>
            <a:r>
              <a:rPr lang="en-US"/>
              <a:t>- style and formatting not finalized</a:t>
            </a:r>
          </a:p>
          <a:p>
            <a:endParaRPr lang="en-US"/>
          </a:p>
          <a:p>
            <a:endParaRPr lang="en-US"/>
          </a:p>
        </p:txBody>
      </p:sp>
      <p:pic>
        <p:nvPicPr>
          <p:cNvPr id="5" name="Content Placeholder 4"/>
          <p:cNvPicPr>
            <a:picLocks noGrp="1" noChangeAspect="1"/>
          </p:cNvPicPr>
          <p:nvPr>
            <p:ph idx="1"/>
          </p:nvPr>
        </p:nvPicPr>
        <p:blipFill>
          <a:blip r:embed="rId3"/>
          <a:stretch>
            <a:fillRect/>
          </a:stretch>
        </p:blipFill>
        <p:spPr>
          <a:xfrm>
            <a:off x="8417256" y="1638300"/>
            <a:ext cx="2519195" cy="4351338"/>
          </a:xfrm>
        </p:spPr>
      </p:pic>
    </p:spTree>
    <p:extLst>
      <p:ext uri="{BB962C8B-B14F-4D97-AF65-F5344CB8AC3E}">
        <p14:creationId xmlns:p14="http://schemas.microsoft.com/office/powerpoint/2010/main" val="65882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1/5  </a:t>
            </a:r>
            <a:endParaRPr lang="en-US">
              <a:solidFill>
                <a:srgbClr val="000000"/>
              </a:solidFill>
              <a:latin typeface="Calibri Light"/>
            </a:endParaRPr>
          </a:p>
        </p:txBody>
      </p:sp>
      <p:pic>
        <p:nvPicPr>
          <p:cNvPr id="4" name="Picture 4"/>
          <p:cNvPicPr>
            <a:picLocks noGrp="1" noChangeAspect="1"/>
          </p:cNvPicPr>
          <p:nvPr>
            <p:ph idx="1"/>
          </p:nvPr>
        </p:nvPicPr>
        <p:blipFill>
          <a:blip r:embed="rId3"/>
          <a:stretch>
            <a:fillRect/>
          </a:stretch>
        </p:blipFill>
        <p:spPr>
          <a:xfrm>
            <a:off x="9623021" y="1809750"/>
            <a:ext cx="2436228" cy="4351338"/>
          </a:xfrm>
          <a:prstGeom prst="rect">
            <a:avLst/>
          </a:prstGeom>
        </p:spPr>
      </p:pic>
      <p:pic>
        <p:nvPicPr>
          <p:cNvPr id="6" name="Picture 6"/>
          <p:cNvPicPr>
            <a:picLocks noChangeAspect="1"/>
          </p:cNvPicPr>
          <p:nvPr/>
        </p:nvPicPr>
        <p:blipFill>
          <a:blip r:embed="rId4"/>
          <a:stretch>
            <a:fillRect/>
          </a:stretch>
        </p:blipFill>
        <p:spPr>
          <a:xfrm>
            <a:off x="7298252" y="1809750"/>
            <a:ext cx="2286000" cy="4114800"/>
          </a:xfrm>
          <a:prstGeom prst="rect">
            <a:avLst/>
          </a:prstGeom>
        </p:spPr>
      </p:pic>
      <p:sp>
        <p:nvSpPr>
          <p:cNvPr id="13" name="TextBox 12"/>
          <p:cNvSpPr txBox="1"/>
          <p:nvPr/>
        </p:nvSpPr>
        <p:spPr>
          <a:xfrm>
            <a:off x="6097976" y="14763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1.</a:t>
            </a:r>
          </a:p>
        </p:txBody>
      </p:sp>
      <p:sp>
        <p:nvSpPr>
          <p:cNvPr id="15" name="TextBox 14"/>
          <p:cNvSpPr txBox="1"/>
          <p:nvPr/>
        </p:nvSpPr>
        <p:spPr>
          <a:xfrm>
            <a:off x="8441910" y="150845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2.</a:t>
            </a:r>
          </a:p>
        </p:txBody>
      </p:sp>
      <p:sp>
        <p:nvSpPr>
          <p:cNvPr id="16" name="TextBox 15"/>
          <p:cNvSpPr txBox="1"/>
          <p:nvPr/>
        </p:nvSpPr>
        <p:spPr>
          <a:xfrm>
            <a:off x="447675" y="1762125"/>
            <a:ext cx="6261743" cy="39703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rPr>
              <a:t>- "6" is broken into 5 screens each viewed one after the next in chronological order</a:t>
            </a:r>
          </a:p>
          <a:p>
            <a:endParaRPr lang="en-US">
              <a:solidFill>
                <a:srgbClr val="000000"/>
              </a:solidFill>
              <a:latin typeface="Calibri"/>
            </a:endParaRPr>
          </a:p>
          <a:p>
            <a:r>
              <a:rPr lang="en-US">
                <a:solidFill>
                  <a:srgbClr val="000000"/>
                </a:solidFill>
                <a:latin typeface="Calibri"/>
              </a:rPr>
              <a:t>- The ability to cascade all screens in the "6" chain based on completion/progress?</a:t>
            </a:r>
            <a:endParaRPr lang="en-US">
              <a:latin typeface="Calibri"/>
            </a:endParaRPr>
          </a:p>
          <a:p>
            <a:endParaRPr lang="en-US">
              <a:solidFill>
                <a:srgbClr val="000000"/>
              </a:solidFill>
              <a:latin typeface="Calibri"/>
            </a:endParaRPr>
          </a:p>
          <a:p>
            <a:r>
              <a:rPr lang="en-US">
                <a:solidFill>
                  <a:srgbClr val="000000"/>
                </a:solidFill>
                <a:latin typeface="Calibri"/>
              </a:rPr>
              <a:t>- All screens on 6 will include the "</a:t>
            </a:r>
            <a:r>
              <a:rPr lang="en-US" err="1">
                <a:solidFill>
                  <a:srgbClr val="000000"/>
                </a:solidFill>
                <a:latin typeface="Calibri"/>
              </a:rPr>
              <a:t>i</a:t>
            </a:r>
            <a:r>
              <a:rPr lang="en-US">
                <a:solidFill>
                  <a:srgbClr val="000000"/>
                </a:solidFill>
                <a:latin typeface="Calibri"/>
              </a:rPr>
              <a:t>" icon which users can click to see exactly how we want each screen to be filled</a:t>
            </a:r>
            <a:endParaRPr lang="en-US">
              <a:latin typeface="Calibri"/>
            </a:endParaRPr>
          </a:p>
          <a:p>
            <a:endParaRPr lang="en-US">
              <a:solidFill>
                <a:srgbClr val="000000"/>
              </a:solidFill>
              <a:latin typeface="Calibri"/>
            </a:endParaRPr>
          </a:p>
          <a:p>
            <a:r>
              <a:rPr lang="en-US">
                <a:solidFill>
                  <a:srgbClr val="000000"/>
                </a:solidFill>
                <a:latin typeface="Calibri"/>
              </a:rPr>
              <a:t>- All screens will have progress bar</a:t>
            </a:r>
          </a:p>
          <a:p>
            <a:endParaRPr lang="en-US">
              <a:solidFill>
                <a:srgbClr val="000000"/>
              </a:solidFill>
              <a:latin typeface="Calibri"/>
            </a:endParaRPr>
          </a:p>
          <a:p>
            <a:r>
              <a:rPr lang="en-US">
                <a:solidFill>
                  <a:srgbClr val="000000"/>
                </a:solidFill>
                <a:latin typeface="Calibri"/>
              </a:rPr>
              <a:t>- progress bar styling/coloring TBD</a:t>
            </a:r>
          </a:p>
          <a:p>
            <a:endParaRPr lang="en-US">
              <a:solidFill>
                <a:srgbClr val="000000"/>
              </a:solidFill>
              <a:latin typeface="Calibri"/>
            </a:endParaRPr>
          </a:p>
          <a:p>
            <a:r>
              <a:rPr lang="en-US">
                <a:solidFill>
                  <a:srgbClr val="000000"/>
                </a:solidFill>
                <a:latin typeface="Calibri"/>
              </a:rPr>
              <a:t>- 1vs2 is whether or not we want to ask the addition information</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0237" y="1643559"/>
            <a:ext cx="2694859" cy="4447181"/>
          </a:xfrm>
          <a:prstGeom prst="rect">
            <a:avLst/>
          </a:prstGeom>
        </p:spPr>
      </p:pic>
    </p:spTree>
    <p:extLst>
      <p:ext uri="{BB962C8B-B14F-4D97-AF65-F5344CB8AC3E}">
        <p14:creationId xmlns:p14="http://schemas.microsoft.com/office/powerpoint/2010/main" val="402333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2/5</a:t>
            </a:r>
          </a:p>
        </p:txBody>
      </p:sp>
      <p:pic>
        <p:nvPicPr>
          <p:cNvPr id="4" name="Picture 4"/>
          <p:cNvPicPr>
            <a:picLocks noGrp="1" noChangeAspect="1"/>
          </p:cNvPicPr>
          <p:nvPr>
            <p:ph idx="1"/>
          </p:nvPr>
        </p:nvPicPr>
        <p:blipFill>
          <a:blip r:embed="rId3"/>
          <a:stretch>
            <a:fillRect/>
          </a:stretch>
        </p:blipFill>
        <p:spPr>
          <a:xfrm>
            <a:off x="7288724" y="2009775"/>
            <a:ext cx="2408207" cy="4351338"/>
          </a:xfrm>
          <a:prstGeom prst="rect">
            <a:avLst/>
          </a:prstGeom>
        </p:spPr>
      </p:pic>
      <p:pic>
        <p:nvPicPr>
          <p:cNvPr id="6" name="Picture 6"/>
          <p:cNvPicPr>
            <a:picLocks noChangeAspect="1"/>
          </p:cNvPicPr>
          <p:nvPr/>
        </p:nvPicPr>
        <p:blipFill>
          <a:blip r:embed="rId4"/>
          <a:stretch>
            <a:fillRect/>
          </a:stretch>
        </p:blipFill>
        <p:spPr>
          <a:xfrm>
            <a:off x="9823104" y="2009775"/>
            <a:ext cx="2247732" cy="4114800"/>
          </a:xfrm>
          <a:prstGeom prst="rect">
            <a:avLst/>
          </a:prstGeom>
        </p:spPr>
      </p:pic>
      <p:sp>
        <p:nvSpPr>
          <p:cNvPr id="9" name="TextBox 8"/>
          <p:cNvSpPr txBox="1"/>
          <p:nvPr/>
        </p:nvSpPr>
        <p:spPr>
          <a:xfrm>
            <a:off x="6097976" y="16928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1.</a:t>
            </a:r>
          </a:p>
        </p:txBody>
      </p:sp>
      <p:sp>
        <p:nvSpPr>
          <p:cNvPr id="11" name="TextBox 10"/>
          <p:cNvSpPr txBox="1"/>
          <p:nvPr/>
        </p:nvSpPr>
        <p:spPr>
          <a:xfrm>
            <a:off x="8584498" y="16922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2.</a:t>
            </a:r>
          </a:p>
        </p:txBody>
      </p:sp>
      <p:sp>
        <p:nvSpPr>
          <p:cNvPr id="13" name="TextBox 12"/>
          <p:cNvSpPr txBox="1"/>
          <p:nvPr/>
        </p:nvSpPr>
        <p:spPr>
          <a:xfrm>
            <a:off x="447675" y="1762125"/>
            <a:ext cx="6261743"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rPr>
              <a:t>- 1. shows screen by default. 2. shows screen once add additional information is pressed</a:t>
            </a:r>
          </a:p>
          <a:p>
            <a:endParaRPr lang="en-US">
              <a:solidFill>
                <a:srgbClr val="000000"/>
              </a:solidFill>
              <a:latin typeface="Calibri"/>
            </a:endParaRPr>
          </a:p>
          <a:p>
            <a:r>
              <a:rPr lang="en-US">
                <a:solidFill>
                  <a:srgbClr val="000000"/>
                </a:solidFill>
                <a:latin typeface="Calibri"/>
              </a:rPr>
              <a:t>- dates to be Month/year  month/year</a:t>
            </a:r>
          </a:p>
          <a:p>
            <a:endParaRPr lang="en-US">
              <a:solidFill>
                <a:srgbClr val="000000"/>
              </a:solidFill>
              <a:latin typeface="Calibri"/>
            </a:endParaRPr>
          </a:p>
          <a:p>
            <a:endParaRPr lang="en-US">
              <a:solidFill>
                <a:srgbClr val="000000"/>
              </a:solidFill>
              <a:latin typeface="Calibri"/>
            </a:endParaRPr>
          </a:p>
        </p:txBody>
      </p:sp>
    </p:spTree>
    <p:extLst>
      <p:ext uri="{BB962C8B-B14F-4D97-AF65-F5344CB8AC3E}">
        <p14:creationId xmlns:p14="http://schemas.microsoft.com/office/powerpoint/2010/main" val="330679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3/5</a:t>
            </a:r>
          </a:p>
        </p:txBody>
      </p:sp>
      <p:pic>
        <p:nvPicPr>
          <p:cNvPr id="4" name="Picture 4"/>
          <p:cNvPicPr>
            <a:picLocks noGrp="1" noChangeAspect="1"/>
          </p:cNvPicPr>
          <p:nvPr>
            <p:ph idx="1"/>
          </p:nvPr>
        </p:nvPicPr>
        <p:blipFill>
          <a:blip r:embed="rId3"/>
          <a:stretch>
            <a:fillRect/>
          </a:stretch>
        </p:blipFill>
        <p:spPr>
          <a:xfrm>
            <a:off x="9241912" y="1952625"/>
            <a:ext cx="2393877" cy="4351338"/>
          </a:xfrm>
          <a:prstGeom prst="rect">
            <a:avLst/>
          </a:prstGeom>
        </p:spPr>
      </p:pic>
      <p:sp>
        <p:nvSpPr>
          <p:cNvPr id="7" name="TextBox 6"/>
          <p:cNvSpPr txBox="1"/>
          <p:nvPr/>
        </p:nvSpPr>
        <p:spPr>
          <a:xfrm>
            <a:off x="447675" y="1762125"/>
            <a:ext cx="6261743"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rPr>
              <a:t>- Different progress bar shown just as another example</a:t>
            </a:r>
          </a:p>
          <a:p>
            <a:endParaRPr lang="en-US">
              <a:solidFill>
                <a:srgbClr val="000000"/>
              </a:solidFill>
              <a:latin typeface="Calibri"/>
            </a:endParaRPr>
          </a:p>
          <a:p>
            <a:endParaRPr lang="en-US">
              <a:solidFill>
                <a:srgbClr val="000000"/>
              </a:solidFill>
              <a:latin typeface="Calibri"/>
            </a:endParaRPr>
          </a:p>
          <a:p>
            <a:endParaRPr lang="en-US">
              <a:solidFill>
                <a:srgbClr val="000000"/>
              </a:solidFill>
              <a:latin typeface="Calibri"/>
            </a:endParaRPr>
          </a:p>
        </p:txBody>
      </p:sp>
    </p:spTree>
    <p:extLst>
      <p:ext uri="{BB962C8B-B14F-4D97-AF65-F5344CB8AC3E}">
        <p14:creationId xmlns:p14="http://schemas.microsoft.com/office/powerpoint/2010/main" val="347343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4/5</a:t>
            </a:r>
          </a:p>
        </p:txBody>
      </p:sp>
      <p:pic>
        <p:nvPicPr>
          <p:cNvPr id="4" name="Picture 4"/>
          <p:cNvPicPr>
            <a:picLocks noGrp="1" noChangeAspect="1"/>
          </p:cNvPicPr>
          <p:nvPr>
            <p:ph idx="1"/>
          </p:nvPr>
        </p:nvPicPr>
        <p:blipFill>
          <a:blip r:embed="rId3"/>
          <a:stretch>
            <a:fillRect/>
          </a:stretch>
        </p:blipFill>
        <p:spPr>
          <a:xfrm>
            <a:off x="9432467" y="2324100"/>
            <a:ext cx="2401628" cy="4351338"/>
          </a:xfrm>
          <a:prstGeom prst="rect">
            <a:avLst/>
          </a:prstGeom>
        </p:spPr>
      </p:pic>
      <p:sp>
        <p:nvSpPr>
          <p:cNvPr id="7" name="TextBox 6"/>
          <p:cNvSpPr txBox="1"/>
          <p:nvPr/>
        </p:nvSpPr>
        <p:spPr>
          <a:xfrm>
            <a:off x="447675" y="1762125"/>
            <a:ext cx="6261743"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rPr>
              <a:t>- example from </a:t>
            </a:r>
            <a:r>
              <a:rPr lang="en-US" err="1">
                <a:solidFill>
                  <a:srgbClr val="000000"/>
                </a:solidFill>
                <a:latin typeface="Calibri"/>
              </a:rPr>
              <a:t>Linkedin</a:t>
            </a:r>
            <a:r>
              <a:rPr lang="en-US">
                <a:solidFill>
                  <a:srgbClr val="000000"/>
                </a:solidFill>
                <a:latin typeface="Calibri"/>
              </a:rPr>
              <a:t> to show another way we could format screen</a:t>
            </a:r>
          </a:p>
          <a:p>
            <a:endParaRPr lang="en-US">
              <a:solidFill>
                <a:srgbClr val="000000"/>
              </a:solidFill>
              <a:latin typeface="Calibri"/>
            </a:endParaRPr>
          </a:p>
          <a:p>
            <a:endParaRPr lang="en-US">
              <a:solidFill>
                <a:srgbClr val="000000"/>
              </a:solidFill>
              <a:latin typeface="Calibri"/>
            </a:endParaRPr>
          </a:p>
          <a:p>
            <a:endParaRPr lang="en-US">
              <a:solidFill>
                <a:srgbClr val="000000"/>
              </a:solidFill>
              <a:latin typeface="Calibri"/>
            </a:endParaRPr>
          </a:p>
        </p:txBody>
      </p:sp>
      <p:pic>
        <p:nvPicPr>
          <p:cNvPr id="8" name="Picture 8"/>
          <p:cNvPicPr>
            <a:picLocks noChangeAspect="1"/>
          </p:cNvPicPr>
          <p:nvPr/>
        </p:nvPicPr>
        <p:blipFill>
          <a:blip r:embed="rId4"/>
          <a:stretch>
            <a:fillRect/>
          </a:stretch>
        </p:blipFill>
        <p:spPr>
          <a:xfrm>
            <a:off x="3705472" y="3000375"/>
            <a:ext cx="4919172" cy="3398308"/>
          </a:xfrm>
          <a:prstGeom prst="rect">
            <a:avLst/>
          </a:prstGeom>
        </p:spPr>
      </p:pic>
    </p:spTree>
    <p:extLst>
      <p:ext uri="{BB962C8B-B14F-4D97-AF65-F5344CB8AC3E}">
        <p14:creationId xmlns:p14="http://schemas.microsoft.com/office/powerpoint/2010/main" val="145836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5/5</a:t>
            </a:r>
          </a:p>
        </p:txBody>
      </p:sp>
      <p:pic>
        <p:nvPicPr>
          <p:cNvPr id="4" name="Picture 4"/>
          <p:cNvPicPr>
            <a:picLocks noGrp="1" noChangeAspect="1"/>
          </p:cNvPicPr>
          <p:nvPr>
            <p:ph idx="1"/>
          </p:nvPr>
        </p:nvPicPr>
        <p:blipFill>
          <a:blip r:embed="rId3"/>
          <a:stretch>
            <a:fillRect/>
          </a:stretch>
        </p:blipFill>
        <p:spPr>
          <a:xfrm>
            <a:off x="8908441" y="1905000"/>
            <a:ext cx="2407397" cy="4351338"/>
          </a:xfrm>
          <a:prstGeom prst="rect">
            <a:avLst/>
          </a:prstGeom>
        </p:spPr>
      </p:pic>
      <p:sp>
        <p:nvSpPr>
          <p:cNvPr id="7" name="TextBox 6"/>
          <p:cNvSpPr txBox="1"/>
          <p:nvPr/>
        </p:nvSpPr>
        <p:spPr>
          <a:xfrm>
            <a:off x="447675" y="1762125"/>
            <a:ext cx="6261743"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rPr>
              <a:t>- another example of how the progressbar could look</a:t>
            </a:r>
          </a:p>
          <a:p>
            <a:endParaRPr lang="en-US">
              <a:solidFill>
                <a:srgbClr val="000000"/>
              </a:solidFill>
              <a:latin typeface="Calibri"/>
            </a:endParaRPr>
          </a:p>
          <a:p>
            <a:endParaRPr lang="en-US">
              <a:solidFill>
                <a:srgbClr val="000000"/>
              </a:solidFill>
              <a:latin typeface="Calibri"/>
            </a:endParaRPr>
          </a:p>
          <a:p>
            <a:endParaRPr lang="en-US">
              <a:solidFill>
                <a:srgbClr val="000000"/>
              </a:solidFill>
              <a:latin typeface="Calibri"/>
            </a:endParaRPr>
          </a:p>
          <a:p>
            <a:endParaRPr lang="en-US">
              <a:solidFill>
                <a:srgbClr val="000000"/>
              </a:solidFill>
              <a:latin typeface="Calibri"/>
            </a:endParaRPr>
          </a:p>
        </p:txBody>
      </p:sp>
    </p:spTree>
    <p:extLst>
      <p:ext uri="{BB962C8B-B14F-4D97-AF65-F5344CB8AC3E}">
        <p14:creationId xmlns:p14="http://schemas.microsoft.com/office/powerpoint/2010/main" val="41120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3"/>
          <p:cNvPicPr>
            <a:picLocks noGrp="1" noChangeAspect="1"/>
          </p:cNvPicPr>
          <p:nvPr>
            <p:ph idx="1"/>
          </p:nvPr>
        </p:nvPicPr>
        <p:blipFill>
          <a:blip r:embed="rId3"/>
          <a:stretch>
            <a:fillRect/>
          </a:stretch>
        </p:blipFill>
        <p:spPr>
          <a:xfrm>
            <a:off x="748146" y="493152"/>
            <a:ext cx="9690264" cy="6280301"/>
          </a:xfrm>
          <a:prstGeom prst="rect">
            <a:avLst/>
          </a:prstGeom>
        </p:spPr>
      </p:pic>
      <p:sp>
        <p:nvSpPr>
          <p:cNvPr id="9" name="Oval 8"/>
          <p:cNvSpPr/>
          <p:nvPr/>
        </p:nvSpPr>
        <p:spPr>
          <a:xfrm>
            <a:off x="6145395" y="1781175"/>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p:cNvSpPr/>
          <p:nvPr/>
        </p:nvSpPr>
        <p:spPr>
          <a:xfrm>
            <a:off x="7936611" y="1781175"/>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3" name="Oval 12"/>
          <p:cNvSpPr/>
          <p:nvPr/>
        </p:nvSpPr>
        <p:spPr>
          <a:xfrm>
            <a:off x="4382762" y="2619375"/>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5" name="Oval 14"/>
          <p:cNvSpPr/>
          <p:nvPr/>
        </p:nvSpPr>
        <p:spPr>
          <a:xfrm>
            <a:off x="6564616" y="2619375"/>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20" name="Oval 19"/>
          <p:cNvSpPr/>
          <p:nvPr/>
        </p:nvSpPr>
        <p:spPr>
          <a:xfrm>
            <a:off x="7212502" y="3886200"/>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25" name="Oval 24"/>
          <p:cNvSpPr/>
          <p:nvPr/>
        </p:nvSpPr>
        <p:spPr>
          <a:xfrm>
            <a:off x="8346304" y="4255016"/>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0" name="Oval 9"/>
          <p:cNvSpPr/>
          <p:nvPr/>
        </p:nvSpPr>
        <p:spPr>
          <a:xfrm>
            <a:off x="4635779" y="5072348"/>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 name="Right Brace 2"/>
          <p:cNvSpPr/>
          <p:nvPr/>
        </p:nvSpPr>
        <p:spPr>
          <a:xfrm rot="5400000">
            <a:off x="4735476" y="2985337"/>
            <a:ext cx="155448" cy="383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4341360" y="3825008"/>
            <a:ext cx="943678" cy="980623"/>
          </a:xfrm>
          <a:prstGeom prst="ellipse">
            <a:avLst/>
          </a:prstGeom>
          <a:solidFill>
            <a:schemeClr val="accent4">
              <a:lumMod val="40000"/>
              <a:lumOff val="60000"/>
              <a:alpha val="36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0000"/>
                </a:solidFill>
              </a:rPr>
              <a:t>X</a:t>
            </a:r>
            <a:endParaRPr lang="en-US" sz="4800" dirty="0">
              <a:solidFill>
                <a:srgbClr val="FF0000"/>
              </a:solidFill>
            </a:endParaRPr>
          </a:p>
        </p:txBody>
      </p:sp>
      <p:sp>
        <p:nvSpPr>
          <p:cNvPr id="16" name="Oval 15"/>
          <p:cNvSpPr/>
          <p:nvPr/>
        </p:nvSpPr>
        <p:spPr>
          <a:xfrm>
            <a:off x="3223100" y="3801499"/>
            <a:ext cx="943678" cy="980623"/>
          </a:xfrm>
          <a:prstGeom prst="ellipse">
            <a:avLst/>
          </a:prstGeom>
          <a:solidFill>
            <a:schemeClr val="accent4">
              <a:lumMod val="40000"/>
              <a:lumOff val="60000"/>
              <a:alpha val="36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0000"/>
                </a:solidFill>
              </a:rPr>
              <a:t>X</a:t>
            </a:r>
            <a:endParaRPr lang="en-US" sz="4800" dirty="0">
              <a:solidFill>
                <a:srgbClr val="FF0000"/>
              </a:solidFill>
            </a:endParaRPr>
          </a:p>
        </p:txBody>
      </p:sp>
      <p:sp>
        <p:nvSpPr>
          <p:cNvPr id="17" name="Oval 16"/>
          <p:cNvSpPr/>
          <p:nvPr/>
        </p:nvSpPr>
        <p:spPr>
          <a:xfrm>
            <a:off x="2104840" y="3763584"/>
            <a:ext cx="943678" cy="980623"/>
          </a:xfrm>
          <a:prstGeom prst="ellipse">
            <a:avLst/>
          </a:prstGeom>
          <a:solidFill>
            <a:schemeClr val="accent4">
              <a:lumMod val="40000"/>
              <a:lumOff val="60000"/>
              <a:alpha val="36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0000"/>
                </a:solidFill>
              </a:rPr>
              <a:t>X</a:t>
            </a:r>
            <a:endParaRPr lang="en-US" sz="4800" dirty="0">
              <a:solidFill>
                <a:srgbClr val="FF0000"/>
              </a:solidFill>
            </a:endParaRPr>
          </a:p>
        </p:txBody>
      </p:sp>
    </p:spTree>
    <p:extLst>
      <p:ext uri="{BB962C8B-B14F-4D97-AF65-F5344CB8AC3E}">
        <p14:creationId xmlns:p14="http://schemas.microsoft.com/office/powerpoint/2010/main" val="360966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p>
        </p:txBody>
      </p:sp>
      <p:sp>
        <p:nvSpPr>
          <p:cNvPr id="3" name="Content Placeholder 2"/>
          <p:cNvSpPr>
            <a:spLocks noGrp="1"/>
          </p:cNvSpPr>
          <p:nvPr>
            <p:ph idx="1"/>
          </p:nvPr>
        </p:nvSpPr>
        <p:spPr/>
        <p:txBody>
          <a:bodyPr>
            <a:normAutofit/>
          </a:bodyPr>
          <a:lstStyle/>
          <a:p>
            <a:pPr marL="514350" indent="-514350">
              <a:buAutoNum type="alphaLcPeriod"/>
            </a:pPr>
            <a:r>
              <a:rPr lang="en-US" dirty="0"/>
              <a:t>Job Postings *</a:t>
            </a:r>
          </a:p>
          <a:p>
            <a:pPr marL="514350" indent="-514350">
              <a:buAutoNum type="alphaLcPeriod"/>
            </a:pPr>
            <a:r>
              <a:rPr lang="en-US" dirty="0"/>
              <a:t>Newsfeed *</a:t>
            </a:r>
          </a:p>
          <a:p>
            <a:pPr marL="514350" indent="-514350">
              <a:buFont typeface="Arial" panose="020B0604020202020204" pitchFamily="34" charset="0"/>
              <a:buAutoNum type="alphaLcPeriod"/>
            </a:pPr>
            <a:r>
              <a:rPr lang="en-US" dirty="0"/>
              <a:t>Forum *</a:t>
            </a:r>
          </a:p>
          <a:p>
            <a:pPr marL="514350" indent="-514350">
              <a:buFont typeface="Arial" panose="020B0604020202020204" pitchFamily="34" charset="0"/>
              <a:buAutoNum type="alphaLcPeriod"/>
            </a:pPr>
            <a:r>
              <a:rPr lang="en-US" dirty="0"/>
              <a:t>Comp Benchmark #</a:t>
            </a:r>
          </a:p>
          <a:p>
            <a:pPr marL="514350" indent="-514350">
              <a:buAutoNum type="alphaLcPeriod"/>
            </a:pPr>
            <a:r>
              <a:rPr lang="en-US" dirty="0"/>
              <a:t>Resume Builder +</a:t>
            </a:r>
          </a:p>
          <a:p>
            <a:pPr marL="514350" indent="-514350">
              <a:buAutoNum type="alphaLcPeriod"/>
            </a:pPr>
            <a:endParaRPr lang="en-US" dirty="0"/>
          </a:p>
          <a:p>
            <a:pPr marL="0" indent="0">
              <a:buNone/>
            </a:pPr>
            <a:r>
              <a:rPr lang="en-US" sz="1800" i="1" dirty="0"/>
              <a:t>* These will all be curated pages, scrolled</a:t>
            </a:r>
          </a:p>
          <a:p>
            <a:pPr marL="0" indent="0">
              <a:buNone/>
            </a:pPr>
            <a:r>
              <a:rPr lang="en-US" sz="1800" i="1" dirty="0"/>
              <a:t># TBD – Eventually software driven but start w/ list of comp for top 20-30 job titles/positions)</a:t>
            </a:r>
          </a:p>
          <a:p>
            <a:pPr marL="0" indent="0">
              <a:buNone/>
            </a:pPr>
            <a:r>
              <a:rPr lang="en-US" sz="1800" i="1" dirty="0"/>
              <a:t>+ TBD – Eventually software driven but could start with “resume writing tips” </a:t>
            </a:r>
          </a:p>
          <a:p>
            <a:pPr marL="0" indent="0">
              <a:buNone/>
            </a:pPr>
            <a:endParaRPr lang="en-US" dirty="0"/>
          </a:p>
        </p:txBody>
      </p:sp>
      <p:sp>
        <p:nvSpPr>
          <p:cNvPr id="4" name="TextBox 3"/>
          <p:cNvSpPr txBox="1"/>
          <p:nvPr/>
        </p:nvSpPr>
        <p:spPr>
          <a:xfrm>
            <a:off x="3847604" y="1825625"/>
            <a:ext cx="2375065" cy="368135"/>
          </a:xfrm>
          <a:prstGeom prst="rect">
            <a:avLst/>
          </a:prstGeom>
          <a:noFill/>
        </p:spPr>
        <p:txBody>
          <a:bodyPr wrap="square" rtlCol="0">
            <a:spAutoFit/>
          </a:bodyPr>
          <a:lstStyle/>
          <a:p>
            <a:r>
              <a:rPr lang="en-US" b="1" dirty="0" smtClean="0">
                <a:solidFill>
                  <a:schemeClr val="accent6"/>
                </a:solidFill>
              </a:rPr>
              <a:t>&lt;---- Yes, part of V1</a:t>
            </a:r>
            <a:endParaRPr lang="en-US" b="1" dirty="0">
              <a:solidFill>
                <a:schemeClr val="accent6"/>
              </a:solidFill>
            </a:endParaRPr>
          </a:p>
        </p:txBody>
      </p:sp>
      <p:sp>
        <p:nvSpPr>
          <p:cNvPr id="5" name="TextBox 4"/>
          <p:cNvSpPr txBox="1"/>
          <p:nvPr/>
        </p:nvSpPr>
        <p:spPr>
          <a:xfrm>
            <a:off x="3429989" y="2366364"/>
            <a:ext cx="2375065" cy="368135"/>
          </a:xfrm>
          <a:prstGeom prst="rect">
            <a:avLst/>
          </a:prstGeom>
          <a:noFill/>
        </p:spPr>
        <p:txBody>
          <a:bodyPr wrap="square" rtlCol="0">
            <a:spAutoFit/>
          </a:bodyPr>
          <a:lstStyle/>
          <a:p>
            <a:r>
              <a:rPr lang="en-US" b="1" dirty="0" smtClean="0">
                <a:solidFill>
                  <a:srgbClr val="FF0000"/>
                </a:solidFill>
              </a:rPr>
              <a:t>&lt;---- No, not part of V1</a:t>
            </a:r>
            <a:endParaRPr lang="en-US" b="1" dirty="0">
              <a:solidFill>
                <a:srgbClr val="FF0000"/>
              </a:solidFill>
            </a:endParaRPr>
          </a:p>
        </p:txBody>
      </p:sp>
      <p:sp>
        <p:nvSpPr>
          <p:cNvPr id="6" name="TextBox 5"/>
          <p:cNvSpPr txBox="1"/>
          <p:nvPr/>
        </p:nvSpPr>
        <p:spPr>
          <a:xfrm>
            <a:off x="3429988" y="2843449"/>
            <a:ext cx="2375065" cy="368135"/>
          </a:xfrm>
          <a:prstGeom prst="rect">
            <a:avLst/>
          </a:prstGeom>
          <a:noFill/>
        </p:spPr>
        <p:txBody>
          <a:bodyPr wrap="square" rtlCol="0">
            <a:spAutoFit/>
          </a:bodyPr>
          <a:lstStyle/>
          <a:p>
            <a:r>
              <a:rPr lang="en-US" b="1" dirty="0" smtClean="0">
                <a:solidFill>
                  <a:srgbClr val="FF0000"/>
                </a:solidFill>
              </a:rPr>
              <a:t>&lt;---- No, not part of V1</a:t>
            </a:r>
            <a:endParaRPr lang="en-US" b="1" dirty="0">
              <a:solidFill>
                <a:srgbClr val="FF0000"/>
              </a:solidFill>
            </a:endParaRPr>
          </a:p>
        </p:txBody>
      </p:sp>
      <p:sp>
        <p:nvSpPr>
          <p:cNvPr id="7" name="TextBox 6"/>
          <p:cNvSpPr txBox="1"/>
          <p:nvPr/>
        </p:nvSpPr>
        <p:spPr>
          <a:xfrm>
            <a:off x="4378036" y="3393712"/>
            <a:ext cx="2375065" cy="368135"/>
          </a:xfrm>
          <a:prstGeom prst="rect">
            <a:avLst/>
          </a:prstGeom>
          <a:noFill/>
        </p:spPr>
        <p:txBody>
          <a:bodyPr wrap="square" rtlCol="0">
            <a:spAutoFit/>
          </a:bodyPr>
          <a:lstStyle/>
          <a:p>
            <a:r>
              <a:rPr lang="en-US" b="1" dirty="0" smtClean="0">
                <a:solidFill>
                  <a:srgbClr val="FF0000"/>
                </a:solidFill>
              </a:rPr>
              <a:t>&lt;---- No, not part of V1</a:t>
            </a:r>
            <a:endParaRPr lang="en-US" b="1" dirty="0">
              <a:solidFill>
                <a:srgbClr val="FF0000"/>
              </a:solidFill>
            </a:endParaRPr>
          </a:p>
        </p:txBody>
      </p:sp>
      <p:sp>
        <p:nvSpPr>
          <p:cNvPr id="8" name="TextBox 7"/>
          <p:cNvSpPr txBox="1"/>
          <p:nvPr/>
        </p:nvSpPr>
        <p:spPr>
          <a:xfrm>
            <a:off x="4047505" y="3897607"/>
            <a:ext cx="2375065" cy="368135"/>
          </a:xfrm>
          <a:prstGeom prst="rect">
            <a:avLst/>
          </a:prstGeom>
          <a:noFill/>
        </p:spPr>
        <p:txBody>
          <a:bodyPr wrap="square" rtlCol="0">
            <a:spAutoFit/>
          </a:bodyPr>
          <a:lstStyle/>
          <a:p>
            <a:r>
              <a:rPr lang="en-US" b="1" dirty="0" smtClean="0">
                <a:solidFill>
                  <a:schemeClr val="accent6"/>
                </a:solidFill>
              </a:rPr>
              <a:t>&lt;---- Yes, part of V1</a:t>
            </a:r>
            <a:endParaRPr lang="en-US" b="1" dirty="0">
              <a:solidFill>
                <a:schemeClr val="accent6"/>
              </a:solidFill>
            </a:endParaRPr>
          </a:p>
        </p:txBody>
      </p:sp>
    </p:spTree>
    <p:extLst>
      <p:ext uri="{BB962C8B-B14F-4D97-AF65-F5344CB8AC3E}">
        <p14:creationId xmlns:p14="http://schemas.microsoft.com/office/powerpoint/2010/main" val="134446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4722804" y="1133475"/>
            <a:ext cx="2373103" cy="4194175"/>
          </a:xfrm>
        </p:spPr>
      </p:pic>
      <p:sp>
        <p:nvSpPr>
          <p:cNvPr id="5" name="TextBox 4"/>
          <p:cNvSpPr txBox="1"/>
          <p:nvPr/>
        </p:nvSpPr>
        <p:spPr>
          <a:xfrm>
            <a:off x="3465929" y="72326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7a</a:t>
            </a:r>
            <a:r>
              <a:rPr lang="en-US" b="1"/>
              <a:t>.</a:t>
            </a:r>
          </a:p>
        </p:txBody>
      </p:sp>
      <p:pic>
        <p:nvPicPr>
          <p:cNvPr id="7" name="Picture 6"/>
          <p:cNvPicPr>
            <a:picLocks noChangeAspect="1"/>
          </p:cNvPicPr>
          <p:nvPr/>
        </p:nvPicPr>
        <p:blipFill>
          <a:blip r:embed="rId4"/>
          <a:stretch>
            <a:fillRect/>
          </a:stretch>
        </p:blipFill>
        <p:spPr>
          <a:xfrm>
            <a:off x="7169903" y="1133475"/>
            <a:ext cx="2219424" cy="4114800"/>
          </a:xfrm>
          <a:prstGeom prst="rect">
            <a:avLst/>
          </a:prstGeom>
        </p:spPr>
      </p:pic>
      <p:sp>
        <p:nvSpPr>
          <p:cNvPr id="8" name="TextBox 7"/>
          <p:cNvSpPr txBox="1"/>
          <p:nvPr/>
        </p:nvSpPr>
        <p:spPr>
          <a:xfrm>
            <a:off x="5960636" y="8191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7b.</a:t>
            </a:r>
          </a:p>
        </p:txBody>
      </p:sp>
      <p:sp>
        <p:nvSpPr>
          <p:cNvPr id="10" name="TextBox 9"/>
          <p:cNvSpPr txBox="1"/>
          <p:nvPr/>
        </p:nvSpPr>
        <p:spPr>
          <a:xfrm>
            <a:off x="8281259" y="76289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7c.</a:t>
            </a:r>
          </a:p>
        </p:txBody>
      </p:sp>
      <p:pic>
        <p:nvPicPr>
          <p:cNvPr id="12" name="Picture 11"/>
          <p:cNvPicPr>
            <a:picLocks noChangeAspect="1"/>
          </p:cNvPicPr>
          <p:nvPr/>
        </p:nvPicPr>
        <p:blipFill>
          <a:blip r:embed="rId5"/>
          <a:stretch>
            <a:fillRect/>
          </a:stretch>
        </p:blipFill>
        <p:spPr>
          <a:xfrm>
            <a:off x="9502739" y="1133475"/>
            <a:ext cx="2592887" cy="4114800"/>
          </a:xfrm>
          <a:prstGeom prst="rect">
            <a:avLst/>
          </a:prstGeom>
        </p:spPr>
      </p:pic>
      <p:sp>
        <p:nvSpPr>
          <p:cNvPr id="13" name="Title 1"/>
          <p:cNvSpPr txBox="1">
            <a:spLocks/>
          </p:cNvSpPr>
          <p:nvPr/>
        </p:nvSpPr>
        <p:spPr>
          <a:xfrm>
            <a:off x="834081" y="3614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7a-c</a:t>
            </a:r>
          </a:p>
        </p:txBody>
      </p:sp>
      <p:sp>
        <p:nvSpPr>
          <p:cNvPr id="14" name="TextBox 13"/>
          <p:cNvSpPr txBox="1"/>
          <p:nvPr/>
        </p:nvSpPr>
        <p:spPr>
          <a:xfrm>
            <a:off x="209550" y="1638300"/>
            <a:ext cx="3957251" cy="2031325"/>
          </a:xfrm>
          <a:prstGeom prst="rect">
            <a:avLst/>
          </a:prstGeom>
        </p:spPr>
        <p:txBody>
          <a:bodyPr rtlCol="0">
            <a:spAutoFit/>
          </a:bodyPr>
          <a:lstStyle/>
          <a:p>
            <a:r>
              <a:rPr lang="en-US">
                <a:solidFill>
                  <a:srgbClr val="000000"/>
                </a:solidFill>
                <a:latin typeface="Calibri"/>
              </a:rPr>
              <a:t>- All of 7 not planned to be in "alpha" version</a:t>
            </a:r>
          </a:p>
          <a:p>
            <a:endParaRPr lang="en-US">
              <a:solidFill>
                <a:srgbClr val="000000"/>
              </a:solidFill>
              <a:latin typeface="Calibri"/>
            </a:endParaRPr>
          </a:p>
          <a:p>
            <a:r>
              <a:rPr lang="en-US">
                <a:solidFill>
                  <a:srgbClr val="000000"/>
                </a:solidFill>
                <a:latin typeface="Calibri"/>
              </a:rPr>
              <a:t>- style and layout still TBD</a:t>
            </a:r>
          </a:p>
          <a:p>
            <a:endParaRPr lang="en-US">
              <a:solidFill>
                <a:srgbClr val="000000"/>
              </a:solidFill>
              <a:latin typeface="Calibri"/>
            </a:endParaRPr>
          </a:p>
          <a:p>
            <a:r>
              <a:rPr lang="en-US">
                <a:solidFill>
                  <a:srgbClr val="000000"/>
                </a:solidFill>
                <a:latin typeface="Calibri"/>
              </a:rPr>
              <a:t>- each screenshot is an example of how we think we want each screen</a:t>
            </a:r>
          </a:p>
        </p:txBody>
      </p:sp>
    </p:spTree>
    <p:extLst>
      <p:ext uri="{BB962C8B-B14F-4D97-AF65-F5344CB8AC3E}">
        <p14:creationId xmlns:p14="http://schemas.microsoft.com/office/powerpoint/2010/main" val="370329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7d-e</a:t>
            </a:r>
          </a:p>
        </p:txBody>
      </p:sp>
      <p:pic>
        <p:nvPicPr>
          <p:cNvPr id="4" name="Content Placeholder 3"/>
          <p:cNvPicPr>
            <a:picLocks noGrp="1" noChangeAspect="1"/>
          </p:cNvPicPr>
          <p:nvPr>
            <p:ph idx="1"/>
          </p:nvPr>
        </p:nvPicPr>
        <p:blipFill>
          <a:blip r:embed="rId3"/>
          <a:stretch>
            <a:fillRect/>
          </a:stretch>
        </p:blipFill>
        <p:spPr>
          <a:xfrm>
            <a:off x="6055854" y="1638300"/>
            <a:ext cx="2593931" cy="4351338"/>
          </a:xfrm>
        </p:spPr>
      </p:pic>
      <p:sp>
        <p:nvSpPr>
          <p:cNvPr id="6" name="TextBox 5"/>
          <p:cNvSpPr txBox="1"/>
          <p:nvPr/>
        </p:nvSpPr>
        <p:spPr>
          <a:xfrm>
            <a:off x="7531730" y="126772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7e.</a:t>
            </a:r>
          </a:p>
        </p:txBody>
      </p:sp>
      <p:sp>
        <p:nvSpPr>
          <p:cNvPr id="7" name="TextBox 6"/>
          <p:cNvSpPr txBox="1"/>
          <p:nvPr/>
        </p:nvSpPr>
        <p:spPr>
          <a:xfrm>
            <a:off x="4875153" y="126772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7d.</a:t>
            </a:r>
          </a:p>
        </p:txBody>
      </p:sp>
      <p:pic>
        <p:nvPicPr>
          <p:cNvPr id="8" name="Picture 7"/>
          <p:cNvPicPr>
            <a:picLocks noChangeAspect="1"/>
          </p:cNvPicPr>
          <p:nvPr/>
        </p:nvPicPr>
        <p:blipFill>
          <a:blip r:embed="rId4"/>
          <a:stretch>
            <a:fillRect/>
          </a:stretch>
        </p:blipFill>
        <p:spPr>
          <a:xfrm>
            <a:off x="8712432" y="1647564"/>
            <a:ext cx="2269598" cy="4114800"/>
          </a:xfrm>
          <a:prstGeom prst="rect">
            <a:avLst/>
          </a:prstGeom>
        </p:spPr>
      </p:pic>
    </p:spTree>
    <p:extLst>
      <p:ext uri="{BB962C8B-B14F-4D97-AF65-F5344CB8AC3E}">
        <p14:creationId xmlns:p14="http://schemas.microsoft.com/office/powerpoint/2010/main" val="2428943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a:t>
            </a:r>
          </a:p>
        </p:txBody>
      </p:sp>
      <p:pic>
        <p:nvPicPr>
          <p:cNvPr id="4" name="Content Placeholder 3"/>
          <p:cNvPicPr>
            <a:picLocks noGrp="1" noChangeAspect="1"/>
          </p:cNvPicPr>
          <p:nvPr>
            <p:ph idx="1"/>
          </p:nvPr>
        </p:nvPicPr>
        <p:blipFill>
          <a:blip r:embed="rId3"/>
          <a:stretch>
            <a:fillRect/>
          </a:stretch>
        </p:blipFill>
        <p:spPr>
          <a:xfrm>
            <a:off x="8379478" y="1051010"/>
            <a:ext cx="2740960" cy="4991015"/>
          </a:xfrm>
        </p:spPr>
      </p:pic>
      <p:sp>
        <p:nvSpPr>
          <p:cNvPr id="6" name="TextBox 5"/>
          <p:cNvSpPr txBox="1"/>
          <p:nvPr/>
        </p:nvSpPr>
        <p:spPr>
          <a:xfrm>
            <a:off x="213154" y="1640359"/>
            <a:ext cx="3957251" cy="923330"/>
          </a:xfrm>
          <a:prstGeom prst="rect">
            <a:avLst/>
          </a:prstGeom>
        </p:spPr>
        <p:txBody>
          <a:bodyPr rtlCol="0">
            <a:spAutoFit/>
          </a:bodyPr>
          <a:lstStyle/>
          <a:p>
            <a:r>
              <a:rPr lang="en-US">
                <a:solidFill>
                  <a:srgbClr val="000000"/>
                </a:solidFill>
                <a:latin typeface="Calibri"/>
              </a:rPr>
              <a:t>- Simple messaging app that allows us to communicate directly to user</a:t>
            </a:r>
          </a:p>
          <a:p>
            <a:endParaRPr lang="en-US">
              <a:solidFill>
                <a:srgbClr val="000000"/>
              </a:solidFill>
              <a:latin typeface="Calibri"/>
            </a:endParaRPr>
          </a:p>
        </p:txBody>
      </p:sp>
    </p:spTree>
    <p:extLst>
      <p:ext uri="{BB962C8B-B14F-4D97-AF65-F5344CB8AC3E}">
        <p14:creationId xmlns:p14="http://schemas.microsoft.com/office/powerpoint/2010/main" val="132017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9.</a:t>
            </a:r>
          </a:p>
        </p:txBody>
      </p:sp>
      <p:sp>
        <p:nvSpPr>
          <p:cNvPr id="4" name="TextBox 3"/>
          <p:cNvSpPr txBox="1"/>
          <p:nvPr/>
        </p:nvSpPr>
        <p:spPr>
          <a:xfrm>
            <a:off x="418958" y="1971675"/>
            <a:ext cx="3957251" cy="923330"/>
          </a:xfrm>
          <a:prstGeom prst="rect">
            <a:avLst/>
          </a:prstGeom>
        </p:spPr>
        <p:txBody>
          <a:bodyPr rtlCol="0">
            <a:spAutoFit/>
          </a:bodyPr>
          <a:lstStyle/>
          <a:p>
            <a:r>
              <a:rPr lang="en-US">
                <a:solidFill>
                  <a:srgbClr val="000000"/>
                </a:solidFill>
                <a:latin typeface="Calibri"/>
              </a:rPr>
              <a:t>- style and layout</a:t>
            </a:r>
          </a:p>
          <a:p>
            <a:endParaRPr lang="en-US">
              <a:latin typeface="Calibri"/>
            </a:endParaRPr>
          </a:p>
          <a:p>
            <a:endParaRPr lang="en-US">
              <a:latin typeface="Calibri"/>
            </a:endParaRPr>
          </a:p>
        </p:txBody>
      </p:sp>
      <p:pic>
        <p:nvPicPr>
          <p:cNvPr id="5" name="Picture 4"/>
          <p:cNvPicPr>
            <a:picLocks noChangeAspect="1"/>
          </p:cNvPicPr>
          <p:nvPr/>
        </p:nvPicPr>
        <p:blipFill>
          <a:blip r:embed="rId3"/>
          <a:stretch>
            <a:fillRect/>
          </a:stretch>
        </p:blipFill>
        <p:spPr>
          <a:xfrm>
            <a:off x="8436300" y="1027532"/>
            <a:ext cx="3097213" cy="5371337"/>
          </a:xfrm>
          <a:prstGeom prst="rect">
            <a:avLst/>
          </a:prstGeom>
        </p:spPr>
      </p:pic>
    </p:spTree>
    <p:extLst>
      <p:ext uri="{BB962C8B-B14F-4D97-AF65-F5344CB8AC3E}">
        <p14:creationId xmlns:p14="http://schemas.microsoft.com/office/powerpoint/2010/main" val="49090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045694" y="1447800"/>
            <a:ext cx="2976663" cy="3305992"/>
          </a:xfrm>
          <a:prstGeom prst="rect">
            <a:avLst/>
          </a:prstGeom>
        </p:spPr>
      </p:pic>
      <p:sp>
        <p:nvSpPr>
          <p:cNvPr id="2" name="Title 1"/>
          <p:cNvSpPr>
            <a:spLocks noGrp="1"/>
          </p:cNvSpPr>
          <p:nvPr>
            <p:ph type="title"/>
          </p:nvPr>
        </p:nvSpPr>
        <p:spPr/>
        <p:txBody>
          <a:bodyPr/>
          <a:lstStyle/>
          <a:p>
            <a:r>
              <a:rPr lang="en-US"/>
              <a:t>10.</a:t>
            </a:r>
          </a:p>
        </p:txBody>
      </p:sp>
      <p:sp>
        <p:nvSpPr>
          <p:cNvPr id="4" name="TextBox 3"/>
          <p:cNvSpPr txBox="1"/>
          <p:nvPr/>
        </p:nvSpPr>
        <p:spPr>
          <a:xfrm>
            <a:off x="417040" y="1973991"/>
            <a:ext cx="3957251" cy="3416320"/>
          </a:xfrm>
          <a:prstGeom prst="rect">
            <a:avLst/>
          </a:prstGeom>
        </p:spPr>
        <p:txBody>
          <a:bodyPr rtlCol="0">
            <a:spAutoFit/>
          </a:bodyPr>
          <a:lstStyle/>
          <a:p>
            <a:r>
              <a:rPr lang="en-US">
                <a:solidFill>
                  <a:srgbClr val="000000"/>
                </a:solidFill>
                <a:latin typeface="Calibri"/>
              </a:rPr>
              <a:t>- style and layout</a:t>
            </a:r>
          </a:p>
          <a:p>
            <a:endParaRPr lang="en-US">
              <a:latin typeface="Calibri"/>
            </a:endParaRPr>
          </a:p>
          <a:p>
            <a:r>
              <a:rPr lang="en-US">
                <a:latin typeface="Calibri"/>
              </a:rPr>
              <a:t>- unsure how difficult this would be to create however, the ability for the "view profile" to go to the separate "update profile" screens as the user sees fit would be smooth and useful for keeping information as current as possible</a:t>
            </a:r>
          </a:p>
          <a:p>
            <a:endParaRPr lang="en-US">
              <a:latin typeface="Calibri"/>
            </a:endParaRPr>
          </a:p>
          <a:p>
            <a:endParaRPr lang="en-US">
              <a:latin typeface="Calibri"/>
            </a:endParaRPr>
          </a:p>
          <a:p>
            <a:endParaRPr lang="en-US">
              <a:latin typeface="Calibri"/>
            </a:endParaRPr>
          </a:p>
          <a:p>
            <a:endParaRPr lang="en-US">
              <a:latin typeface="Calibri"/>
            </a:endParaRPr>
          </a:p>
        </p:txBody>
      </p:sp>
      <p:pic>
        <p:nvPicPr>
          <p:cNvPr id="5" name="Picture 4"/>
          <p:cNvPicPr>
            <a:picLocks noChangeAspect="1"/>
          </p:cNvPicPr>
          <p:nvPr/>
        </p:nvPicPr>
        <p:blipFill>
          <a:blip r:embed="rId4"/>
          <a:stretch>
            <a:fillRect/>
          </a:stretch>
        </p:blipFill>
        <p:spPr>
          <a:xfrm>
            <a:off x="6341508" y="1400175"/>
            <a:ext cx="2858144" cy="4339574"/>
          </a:xfrm>
          <a:prstGeom prst="rect">
            <a:avLst/>
          </a:prstGeom>
        </p:spPr>
      </p:pic>
    </p:spTree>
    <p:extLst>
      <p:ext uri="{BB962C8B-B14F-4D97-AF65-F5344CB8AC3E}">
        <p14:creationId xmlns:p14="http://schemas.microsoft.com/office/powerpoint/2010/main" val="211122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 Console</a:t>
            </a:r>
          </a:p>
        </p:txBody>
      </p:sp>
      <p:sp>
        <p:nvSpPr>
          <p:cNvPr id="3" name="Content Placeholder 2"/>
          <p:cNvSpPr>
            <a:spLocks noGrp="1"/>
          </p:cNvSpPr>
          <p:nvPr>
            <p:ph idx="1"/>
          </p:nvPr>
        </p:nvSpPr>
        <p:spPr/>
        <p:txBody>
          <a:bodyPr vert="horz" lIns="91440" tIns="45720" rIns="91440" bIns="45720" rtlCol="0" anchor="t">
            <a:normAutofit/>
          </a:bodyPr>
          <a:lstStyle/>
          <a:p>
            <a:r>
              <a:rPr lang="en-US"/>
              <a:t>User Management</a:t>
            </a:r>
          </a:p>
          <a:p>
            <a:pPr lvl="1"/>
            <a:r>
              <a:rPr lang="en-US"/>
              <a:t>Add/Delete/Edit User</a:t>
            </a:r>
          </a:p>
          <a:p>
            <a:pPr lvl="1"/>
            <a:r>
              <a:rPr lang="en-US"/>
              <a:t>Password Re-set</a:t>
            </a:r>
          </a:p>
          <a:p>
            <a:r>
              <a:rPr lang="en-US"/>
              <a:t>Export / Report Builder</a:t>
            </a:r>
          </a:p>
          <a:p>
            <a:pPr lvl="1"/>
            <a:r>
              <a:rPr lang="en-US"/>
              <a:t>Start with simple data download (csv, text file)</a:t>
            </a:r>
          </a:p>
          <a:p>
            <a:r>
              <a:rPr lang="en-US"/>
              <a:t>Content Management </a:t>
            </a:r>
          </a:p>
          <a:p>
            <a:r>
              <a:rPr lang="en-US"/>
              <a:t>Messenger</a:t>
            </a:r>
          </a:p>
        </p:txBody>
      </p:sp>
    </p:spTree>
    <p:extLst>
      <p:ext uri="{BB962C8B-B14F-4D97-AF65-F5344CB8AC3E}">
        <p14:creationId xmlns:p14="http://schemas.microsoft.com/office/powerpoint/2010/main" val="35485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56754" y="339631"/>
            <a:ext cx="9374044" cy="60611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smtClean="0">
                <a:solidFill>
                  <a:schemeClr val="accent6">
                    <a:lumMod val="50000"/>
                  </a:schemeClr>
                </a:solidFill>
              </a:rPr>
              <a:t>Amazon Web Services</a:t>
            </a:r>
            <a:endParaRPr lang="en-US" sz="2400" b="1" dirty="0">
              <a:solidFill>
                <a:schemeClr val="accent6">
                  <a:lumMod val="50000"/>
                </a:schemeClr>
              </a:solidFill>
            </a:endParaRPr>
          </a:p>
        </p:txBody>
      </p:sp>
      <p:sp>
        <p:nvSpPr>
          <p:cNvPr id="14" name="Rectangle 13"/>
          <p:cNvSpPr/>
          <p:nvPr/>
        </p:nvSpPr>
        <p:spPr>
          <a:xfrm>
            <a:off x="263434" y="1110339"/>
            <a:ext cx="7095291" cy="51467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Agility Virtual Private Network</a:t>
            </a:r>
            <a:endParaRPr lang="en-US" sz="1600" dirty="0">
              <a:solidFill>
                <a:schemeClr val="tx1"/>
              </a:solidFill>
            </a:endParaRPr>
          </a:p>
        </p:txBody>
      </p:sp>
      <p:sp>
        <p:nvSpPr>
          <p:cNvPr id="12" name="Rectangle 11"/>
          <p:cNvSpPr/>
          <p:nvPr/>
        </p:nvSpPr>
        <p:spPr>
          <a:xfrm>
            <a:off x="387528" y="1998613"/>
            <a:ext cx="2351314" cy="17634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r>
              <a:rPr lang="en-US" sz="1400" dirty="0" smtClean="0">
                <a:solidFill>
                  <a:schemeClr val="tx1"/>
                </a:solidFill>
              </a:rPr>
              <a:t>Applicant Stack API</a:t>
            </a:r>
            <a:endParaRPr lang="en-US" sz="1400" dirty="0">
              <a:solidFill>
                <a:schemeClr val="tx1"/>
              </a:solidFill>
            </a:endParaRPr>
          </a:p>
        </p:txBody>
      </p:sp>
      <p:grpSp>
        <p:nvGrpSpPr>
          <p:cNvPr id="23" name="Group 22"/>
          <p:cNvGrpSpPr/>
          <p:nvPr/>
        </p:nvGrpSpPr>
        <p:grpSpPr>
          <a:xfrm>
            <a:off x="9877695" y="2645843"/>
            <a:ext cx="1959429" cy="1103814"/>
            <a:chOff x="1828800" y="2116183"/>
            <a:chExt cx="2351314" cy="1763483"/>
          </a:xfrm>
        </p:grpSpPr>
        <p:sp>
          <p:nvSpPr>
            <p:cNvPr id="24" name="Rectangle 23"/>
            <p:cNvSpPr/>
            <p:nvPr/>
          </p:nvSpPr>
          <p:spPr>
            <a:xfrm>
              <a:off x="1828800" y="2116183"/>
              <a:ext cx="2351314" cy="17634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iOS App</a:t>
              </a:r>
              <a:endParaRPr lang="en-US" sz="1400" dirty="0">
                <a:solidFill>
                  <a:schemeClr val="tx1"/>
                </a:solidFill>
              </a:endParaRPr>
            </a:p>
          </p:txBody>
        </p:sp>
        <p:sp>
          <p:nvSpPr>
            <p:cNvPr id="25" name="Folded Corner 24"/>
            <p:cNvSpPr/>
            <p:nvPr/>
          </p:nvSpPr>
          <p:spPr>
            <a:xfrm>
              <a:off x="2155373"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lded Corner 25"/>
            <p:cNvSpPr/>
            <p:nvPr/>
          </p:nvSpPr>
          <p:spPr>
            <a:xfrm>
              <a:off x="2608217"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lded Corner 26"/>
            <p:cNvSpPr/>
            <p:nvPr/>
          </p:nvSpPr>
          <p:spPr>
            <a:xfrm>
              <a:off x="3061062"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3513905"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9877695" y="3834558"/>
            <a:ext cx="1959429" cy="1103814"/>
            <a:chOff x="1828800" y="2116183"/>
            <a:chExt cx="2351314" cy="1763483"/>
          </a:xfrm>
        </p:grpSpPr>
        <p:sp>
          <p:nvSpPr>
            <p:cNvPr id="36" name="Rectangle 35"/>
            <p:cNvSpPr/>
            <p:nvPr/>
          </p:nvSpPr>
          <p:spPr>
            <a:xfrm>
              <a:off x="1828800" y="2116183"/>
              <a:ext cx="2351314" cy="17634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Android App</a:t>
              </a:r>
              <a:endParaRPr lang="en-US" sz="1400" dirty="0">
                <a:solidFill>
                  <a:schemeClr val="tx1"/>
                </a:solidFill>
              </a:endParaRPr>
            </a:p>
          </p:txBody>
        </p:sp>
        <p:sp>
          <p:nvSpPr>
            <p:cNvPr id="37" name="Folded Corner 36"/>
            <p:cNvSpPr/>
            <p:nvPr/>
          </p:nvSpPr>
          <p:spPr>
            <a:xfrm>
              <a:off x="2155373"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2608217"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3061062"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3513905" y="2938119"/>
              <a:ext cx="365760" cy="535577"/>
            </a:xfrm>
            <a:prstGeom prst="foldedCorner">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011024" y="1457124"/>
            <a:ext cx="1737360" cy="466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bg1"/>
                </a:solidFill>
              </a:rPr>
              <a:t>AngularJS</a:t>
            </a:r>
          </a:p>
          <a:p>
            <a:pPr algn="ctr"/>
            <a:r>
              <a:rPr lang="en-US" dirty="0" smtClean="0">
                <a:solidFill>
                  <a:schemeClr val="bg1"/>
                </a:solidFill>
              </a:rPr>
              <a:t>Code Base</a:t>
            </a:r>
            <a:endParaRPr lang="en-US" dirty="0">
              <a:solidFill>
                <a:schemeClr val="bg1"/>
              </a:solidFill>
            </a:endParaRPr>
          </a:p>
        </p:txBody>
      </p:sp>
      <p:sp>
        <p:nvSpPr>
          <p:cNvPr id="48" name="Rectangle 47"/>
          <p:cNvSpPr/>
          <p:nvPr/>
        </p:nvSpPr>
        <p:spPr>
          <a:xfrm rot="16200000">
            <a:off x="5083805" y="4029957"/>
            <a:ext cx="3481248" cy="71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Ionic2 + Cordova</a:t>
            </a:r>
            <a:endParaRPr lang="en-US" dirty="0"/>
          </a:p>
        </p:txBody>
      </p:sp>
      <p:grpSp>
        <p:nvGrpSpPr>
          <p:cNvPr id="60" name="Group 59"/>
          <p:cNvGrpSpPr/>
          <p:nvPr/>
        </p:nvGrpSpPr>
        <p:grpSpPr>
          <a:xfrm>
            <a:off x="430713" y="3973662"/>
            <a:ext cx="2351314" cy="1763483"/>
            <a:chOff x="2116183" y="2220686"/>
            <a:chExt cx="2351314" cy="1763483"/>
          </a:xfrm>
        </p:grpSpPr>
        <p:sp>
          <p:nvSpPr>
            <p:cNvPr id="61" name="Rectangle 60"/>
            <p:cNvSpPr/>
            <p:nvPr/>
          </p:nvSpPr>
          <p:spPr>
            <a:xfrm>
              <a:off x="2116183" y="2220686"/>
              <a:ext cx="2351314" cy="17634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User Profiles</a:t>
              </a:r>
              <a:endParaRPr lang="en-US" sz="1400" dirty="0">
                <a:solidFill>
                  <a:schemeClr val="tx1"/>
                </a:solidFill>
              </a:endParaRPr>
            </a:p>
          </p:txBody>
        </p:sp>
        <p:sp>
          <p:nvSpPr>
            <p:cNvPr id="63" name="Can 62"/>
            <p:cNvSpPr/>
            <p:nvPr/>
          </p:nvSpPr>
          <p:spPr>
            <a:xfrm>
              <a:off x="2390501" y="2645758"/>
              <a:ext cx="1711234" cy="1192497"/>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MySQL</a:t>
              </a:r>
              <a:endParaRPr lang="en-US" sz="1400" dirty="0"/>
            </a:p>
          </p:txBody>
        </p:sp>
      </p:grpSp>
      <p:sp>
        <p:nvSpPr>
          <p:cNvPr id="69" name="Oval 68"/>
          <p:cNvSpPr/>
          <p:nvPr/>
        </p:nvSpPr>
        <p:spPr>
          <a:xfrm>
            <a:off x="2839762" y="2875952"/>
            <a:ext cx="377370"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1</a:t>
            </a:r>
            <a:endParaRPr lang="en-US" sz="1100" b="1" dirty="0">
              <a:solidFill>
                <a:srgbClr val="FF0000"/>
              </a:solidFill>
              <a:latin typeface="Bradley Hand" charset="0"/>
              <a:ea typeface="Bradley Hand" charset="0"/>
              <a:cs typeface="Bradley Hand" charset="0"/>
            </a:endParaRPr>
          </a:p>
        </p:txBody>
      </p:sp>
      <p:sp>
        <p:nvSpPr>
          <p:cNvPr id="76" name="Oval 75"/>
          <p:cNvSpPr/>
          <p:nvPr/>
        </p:nvSpPr>
        <p:spPr>
          <a:xfrm>
            <a:off x="2533432" y="3881232"/>
            <a:ext cx="377370"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2</a:t>
            </a:r>
            <a:endParaRPr lang="en-US" sz="1100" b="1" dirty="0">
              <a:solidFill>
                <a:srgbClr val="FF0000"/>
              </a:solidFill>
              <a:latin typeface="Bradley Hand" charset="0"/>
              <a:ea typeface="Bradley Hand" charset="0"/>
              <a:cs typeface="Bradley Hand" charset="0"/>
            </a:endParaRPr>
          </a:p>
        </p:txBody>
      </p:sp>
      <p:sp>
        <p:nvSpPr>
          <p:cNvPr id="78" name="Oval 77"/>
          <p:cNvSpPr/>
          <p:nvPr/>
        </p:nvSpPr>
        <p:spPr>
          <a:xfrm>
            <a:off x="3760355" y="3677350"/>
            <a:ext cx="377370"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0000"/>
                </a:solidFill>
                <a:latin typeface="Bradley Hand" charset="0"/>
                <a:ea typeface="Bradley Hand" charset="0"/>
                <a:cs typeface="Bradley Hand" charset="0"/>
              </a:rPr>
              <a:t>4</a:t>
            </a:r>
          </a:p>
        </p:txBody>
      </p:sp>
      <p:sp>
        <p:nvSpPr>
          <p:cNvPr id="81" name="Oval 80"/>
          <p:cNvSpPr/>
          <p:nvPr/>
        </p:nvSpPr>
        <p:spPr>
          <a:xfrm>
            <a:off x="9754676" y="2558939"/>
            <a:ext cx="493485"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7</a:t>
            </a:r>
            <a:endParaRPr lang="en-US" sz="1100" b="1" dirty="0">
              <a:solidFill>
                <a:srgbClr val="FF0000"/>
              </a:solidFill>
              <a:latin typeface="Bradley Hand" charset="0"/>
              <a:ea typeface="Bradley Hand" charset="0"/>
              <a:cs typeface="Bradley Hand" charset="0"/>
            </a:endParaRPr>
          </a:p>
        </p:txBody>
      </p:sp>
      <p:sp>
        <p:nvSpPr>
          <p:cNvPr id="88" name="Oval 87"/>
          <p:cNvSpPr/>
          <p:nvPr/>
        </p:nvSpPr>
        <p:spPr>
          <a:xfrm>
            <a:off x="9735946" y="3738362"/>
            <a:ext cx="493485"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8</a:t>
            </a:r>
            <a:endParaRPr lang="en-US" sz="1100" b="1" dirty="0">
              <a:solidFill>
                <a:srgbClr val="FF0000"/>
              </a:solidFill>
              <a:latin typeface="Bradley Hand" charset="0"/>
              <a:ea typeface="Bradley Hand" charset="0"/>
              <a:cs typeface="Bradley Hand" charset="0"/>
            </a:endParaRPr>
          </a:p>
        </p:txBody>
      </p:sp>
      <p:sp>
        <p:nvSpPr>
          <p:cNvPr id="90" name="Oval 89"/>
          <p:cNvSpPr/>
          <p:nvPr/>
        </p:nvSpPr>
        <p:spPr>
          <a:xfrm>
            <a:off x="3229460" y="340562"/>
            <a:ext cx="377370"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0000"/>
                </a:solidFill>
                <a:latin typeface="Bradley Hand" charset="0"/>
                <a:ea typeface="Bradley Hand" charset="0"/>
                <a:cs typeface="Bradley Hand" charset="0"/>
              </a:rPr>
              <a:t>0</a:t>
            </a:r>
          </a:p>
        </p:txBody>
      </p:sp>
      <p:sp>
        <p:nvSpPr>
          <p:cNvPr id="3" name="Left-Right Arrow 2"/>
          <p:cNvSpPr/>
          <p:nvPr/>
        </p:nvSpPr>
        <p:spPr>
          <a:xfrm>
            <a:off x="2460096" y="3178126"/>
            <a:ext cx="1516033" cy="4401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REST </a:t>
            </a:r>
            <a:r>
              <a:rPr lang="en-US" sz="1200" dirty="0" err="1" smtClean="0"/>
              <a:t>api</a:t>
            </a:r>
            <a:endParaRPr lang="en-US" sz="1200" dirty="0"/>
          </a:p>
        </p:txBody>
      </p:sp>
      <p:sp>
        <p:nvSpPr>
          <p:cNvPr id="66" name="Left-Right Arrow 65"/>
          <p:cNvSpPr/>
          <p:nvPr/>
        </p:nvSpPr>
        <p:spPr>
          <a:xfrm>
            <a:off x="2486107" y="4909171"/>
            <a:ext cx="1516033" cy="4401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REST </a:t>
            </a:r>
            <a:r>
              <a:rPr lang="en-US" sz="1200" dirty="0" err="1" smtClean="0"/>
              <a:t>api</a:t>
            </a:r>
            <a:endParaRPr lang="en-US" sz="1200" dirty="0"/>
          </a:p>
        </p:txBody>
      </p:sp>
      <p:sp>
        <p:nvSpPr>
          <p:cNvPr id="68" name="Left-Right Arrow 67"/>
          <p:cNvSpPr/>
          <p:nvPr/>
        </p:nvSpPr>
        <p:spPr>
          <a:xfrm>
            <a:off x="5763615" y="4148889"/>
            <a:ext cx="704304" cy="4401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0" name="Oval 79"/>
          <p:cNvSpPr/>
          <p:nvPr/>
        </p:nvSpPr>
        <p:spPr>
          <a:xfrm>
            <a:off x="6143111" y="3859216"/>
            <a:ext cx="493485"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6</a:t>
            </a:r>
            <a:endParaRPr lang="en-US" sz="1100" b="1" dirty="0">
              <a:solidFill>
                <a:srgbClr val="FF0000"/>
              </a:solidFill>
              <a:latin typeface="Bradley Hand" charset="0"/>
              <a:ea typeface="Bradley Hand" charset="0"/>
              <a:cs typeface="Bradley Hand" charset="0"/>
            </a:endParaRPr>
          </a:p>
        </p:txBody>
      </p:sp>
      <p:sp>
        <p:nvSpPr>
          <p:cNvPr id="82" name="Left-Right Arrow 81"/>
          <p:cNvSpPr/>
          <p:nvPr/>
        </p:nvSpPr>
        <p:spPr>
          <a:xfrm>
            <a:off x="7268111" y="3212608"/>
            <a:ext cx="2760258" cy="2283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3" name="Left-Right Arrow 82"/>
          <p:cNvSpPr/>
          <p:nvPr/>
        </p:nvSpPr>
        <p:spPr>
          <a:xfrm>
            <a:off x="7309671" y="4398734"/>
            <a:ext cx="2760258" cy="2283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2" name="Rectangle 91"/>
          <p:cNvSpPr/>
          <p:nvPr/>
        </p:nvSpPr>
        <p:spPr>
          <a:xfrm rot="16200000">
            <a:off x="6668193" y="4211257"/>
            <a:ext cx="3481249" cy="3504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Push Notifications</a:t>
            </a:r>
            <a:endParaRPr lang="en-US" sz="1400" dirty="0">
              <a:solidFill>
                <a:schemeClr val="tx1"/>
              </a:solidFill>
            </a:endParaRPr>
          </a:p>
        </p:txBody>
      </p:sp>
      <p:sp>
        <p:nvSpPr>
          <p:cNvPr id="89" name="Oval 88"/>
          <p:cNvSpPr/>
          <p:nvPr/>
        </p:nvSpPr>
        <p:spPr>
          <a:xfrm rot="16353377">
            <a:off x="8091660" y="3347751"/>
            <a:ext cx="493485"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10</a:t>
            </a:r>
            <a:endParaRPr lang="en-US" sz="1100" b="1" dirty="0">
              <a:solidFill>
                <a:srgbClr val="FF0000"/>
              </a:solidFill>
              <a:latin typeface="Bradley Hand" charset="0"/>
              <a:ea typeface="Bradley Hand" charset="0"/>
              <a:cs typeface="Bradley Hand" charset="0"/>
            </a:endParaRPr>
          </a:p>
        </p:txBody>
      </p:sp>
      <p:sp>
        <p:nvSpPr>
          <p:cNvPr id="77" name="Oval 76"/>
          <p:cNvSpPr/>
          <p:nvPr/>
        </p:nvSpPr>
        <p:spPr>
          <a:xfrm>
            <a:off x="3662310" y="4683645"/>
            <a:ext cx="377370"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0000"/>
                </a:solidFill>
                <a:latin typeface="Bradley Hand" charset="0"/>
                <a:ea typeface="Bradley Hand" charset="0"/>
                <a:cs typeface="Bradley Hand" charset="0"/>
              </a:rPr>
              <a:t>8</a:t>
            </a:r>
          </a:p>
        </p:txBody>
      </p:sp>
      <p:sp>
        <p:nvSpPr>
          <p:cNvPr id="70" name="Oval 69"/>
          <p:cNvSpPr/>
          <p:nvPr/>
        </p:nvSpPr>
        <p:spPr>
          <a:xfrm>
            <a:off x="536868" y="4153981"/>
            <a:ext cx="377370" cy="378823"/>
          </a:xfrm>
          <a:prstGeom prst="ellipse">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latin typeface="Bradley Hand" charset="0"/>
                <a:ea typeface="Bradley Hand" charset="0"/>
                <a:cs typeface="Bradley Hand" charset="0"/>
              </a:rPr>
              <a:t>3</a:t>
            </a:r>
            <a:endParaRPr lang="en-US" sz="1100" b="1" dirty="0">
              <a:solidFill>
                <a:srgbClr val="FF0000"/>
              </a:solidFill>
              <a:latin typeface="Bradley Hand" charset="0"/>
              <a:ea typeface="Bradley Hand" charset="0"/>
              <a:cs typeface="Bradley Hand" charset="0"/>
            </a:endParaRPr>
          </a:p>
        </p:txBody>
      </p:sp>
    </p:spTree>
    <p:extLst>
      <p:ext uri="{BB962C8B-B14F-4D97-AF65-F5344CB8AC3E}">
        <p14:creationId xmlns:p14="http://schemas.microsoft.com/office/powerpoint/2010/main" val="776813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3"/>
          <a:stretch>
            <a:fillRect/>
          </a:stretch>
        </p:blipFill>
        <p:spPr>
          <a:xfrm>
            <a:off x="2684463" y="587262"/>
            <a:ext cx="6979336" cy="6134213"/>
          </a:xfrm>
          <a:prstGeom prst="rect">
            <a:avLst/>
          </a:prstGeom>
        </p:spPr>
      </p:pic>
      <p:sp>
        <p:nvSpPr>
          <p:cNvPr id="6" name="TextBox 5"/>
          <p:cNvSpPr txBox="1"/>
          <p:nvPr>
            <p:extLst>
              <p:ext uri="{D42A27DB-BD31-4B8C-83A1-F6EECF244321}">
                <p14:modId xmlns:p14="http://schemas.microsoft.com/office/powerpoint/2010/main" val="1887601385"/>
              </p:ext>
            </p:extLst>
          </p:nvPr>
        </p:nvSpPr>
        <p:spPr>
          <a:xfrm>
            <a:off x="-238045" y="39052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"Alpha" Flow Chart</a:t>
            </a:r>
          </a:p>
        </p:txBody>
      </p:sp>
      <p:sp>
        <p:nvSpPr>
          <p:cNvPr id="8" name="Oval 7"/>
          <p:cNvSpPr/>
          <p:nvPr/>
        </p:nvSpPr>
        <p:spPr>
          <a:xfrm>
            <a:off x="4132454" y="587262"/>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0" name="Oval 9"/>
          <p:cNvSpPr/>
          <p:nvPr/>
        </p:nvSpPr>
        <p:spPr>
          <a:xfrm>
            <a:off x="5208415" y="571182"/>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2" name="Oval 11"/>
          <p:cNvSpPr/>
          <p:nvPr/>
        </p:nvSpPr>
        <p:spPr>
          <a:xfrm>
            <a:off x="4132454" y="1600200"/>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6" name="Oval 15"/>
          <p:cNvSpPr/>
          <p:nvPr/>
        </p:nvSpPr>
        <p:spPr>
          <a:xfrm>
            <a:off x="2923188" y="1600200"/>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8" name="Oval 17"/>
          <p:cNvSpPr/>
          <p:nvPr>
            <p:extLst>
              <p:ext uri="{D42A27DB-BD31-4B8C-83A1-F6EECF244321}">
                <p14:modId xmlns:p14="http://schemas.microsoft.com/office/powerpoint/2010/main" val="510443595"/>
              </p:ext>
            </p:extLst>
          </p:nvPr>
        </p:nvSpPr>
        <p:spPr>
          <a:xfrm>
            <a:off x="2723230" y="2781300"/>
            <a:ext cx="494012" cy="44399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7a</a:t>
            </a:r>
          </a:p>
        </p:txBody>
      </p:sp>
      <p:sp>
        <p:nvSpPr>
          <p:cNvPr id="20" name="Oval 19"/>
          <p:cNvSpPr/>
          <p:nvPr>
            <p:extLst>
              <p:ext uri="{D42A27DB-BD31-4B8C-83A1-F6EECF244321}">
                <p14:modId xmlns:p14="http://schemas.microsoft.com/office/powerpoint/2010/main" val="3956779651"/>
              </p:ext>
            </p:extLst>
          </p:nvPr>
        </p:nvSpPr>
        <p:spPr>
          <a:xfrm>
            <a:off x="7198468" y="4838700"/>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24" name="Oval 23"/>
          <p:cNvSpPr/>
          <p:nvPr>
            <p:extLst>
              <p:ext uri="{D42A27DB-BD31-4B8C-83A1-F6EECF244321}">
                <p14:modId xmlns:p14="http://schemas.microsoft.com/office/powerpoint/2010/main" val="2742389309"/>
              </p:ext>
            </p:extLst>
          </p:nvPr>
        </p:nvSpPr>
        <p:spPr>
          <a:xfrm>
            <a:off x="6351029" y="4067175"/>
            <a:ext cx="457200" cy="42405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6a</a:t>
            </a:r>
          </a:p>
        </p:txBody>
      </p:sp>
      <p:sp>
        <p:nvSpPr>
          <p:cNvPr id="25" name="Oval 24"/>
          <p:cNvSpPr/>
          <p:nvPr>
            <p:extLst>
              <p:ext uri="{D42A27DB-BD31-4B8C-83A1-F6EECF244321}">
                <p14:modId xmlns:p14="http://schemas.microsoft.com/office/powerpoint/2010/main" val="3188338123"/>
              </p:ext>
            </p:extLst>
          </p:nvPr>
        </p:nvSpPr>
        <p:spPr>
          <a:xfrm>
            <a:off x="6293899" y="3286125"/>
            <a:ext cx="457200" cy="42405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6b</a:t>
            </a:r>
          </a:p>
        </p:txBody>
      </p:sp>
      <p:sp>
        <p:nvSpPr>
          <p:cNvPr id="26" name="Oval 25"/>
          <p:cNvSpPr/>
          <p:nvPr>
            <p:extLst>
              <p:ext uri="{D42A27DB-BD31-4B8C-83A1-F6EECF244321}">
                <p14:modId xmlns:p14="http://schemas.microsoft.com/office/powerpoint/2010/main" val="2153207940"/>
              </p:ext>
            </p:extLst>
          </p:nvPr>
        </p:nvSpPr>
        <p:spPr>
          <a:xfrm>
            <a:off x="6284636" y="2495550"/>
            <a:ext cx="457200" cy="42405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6c</a:t>
            </a:r>
          </a:p>
        </p:txBody>
      </p:sp>
      <p:sp>
        <p:nvSpPr>
          <p:cNvPr id="27" name="Oval 26"/>
          <p:cNvSpPr/>
          <p:nvPr>
            <p:extLst>
              <p:ext uri="{D42A27DB-BD31-4B8C-83A1-F6EECF244321}">
                <p14:modId xmlns:p14="http://schemas.microsoft.com/office/powerpoint/2010/main" val="3946005668"/>
              </p:ext>
            </p:extLst>
          </p:nvPr>
        </p:nvSpPr>
        <p:spPr>
          <a:xfrm>
            <a:off x="6293897" y="1714500"/>
            <a:ext cx="457200" cy="42405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6d</a:t>
            </a:r>
          </a:p>
        </p:txBody>
      </p:sp>
      <p:sp>
        <p:nvSpPr>
          <p:cNvPr id="28" name="Oval 27"/>
          <p:cNvSpPr/>
          <p:nvPr>
            <p:extLst>
              <p:ext uri="{D42A27DB-BD31-4B8C-83A1-F6EECF244321}">
                <p14:modId xmlns:p14="http://schemas.microsoft.com/office/powerpoint/2010/main" val="1652117165"/>
              </p:ext>
            </p:extLst>
          </p:nvPr>
        </p:nvSpPr>
        <p:spPr>
          <a:xfrm>
            <a:off x="6284636" y="904875"/>
            <a:ext cx="457200" cy="42405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6e</a:t>
            </a:r>
          </a:p>
        </p:txBody>
      </p:sp>
      <p:sp>
        <p:nvSpPr>
          <p:cNvPr id="29" name="Oval 28"/>
          <p:cNvSpPr/>
          <p:nvPr>
            <p:extLst>
              <p:ext uri="{D42A27DB-BD31-4B8C-83A1-F6EECF244321}">
                <p14:modId xmlns:p14="http://schemas.microsoft.com/office/powerpoint/2010/main" val="3193544330"/>
              </p:ext>
            </p:extLst>
          </p:nvPr>
        </p:nvSpPr>
        <p:spPr>
          <a:xfrm>
            <a:off x="9340869" y="2428875"/>
            <a:ext cx="457543" cy="40538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10</a:t>
            </a:r>
          </a:p>
        </p:txBody>
      </p:sp>
      <p:sp>
        <p:nvSpPr>
          <p:cNvPr id="30" name="Oval 29"/>
          <p:cNvSpPr/>
          <p:nvPr>
            <p:extLst>
              <p:ext uri="{D42A27DB-BD31-4B8C-83A1-F6EECF244321}">
                <p14:modId xmlns:p14="http://schemas.microsoft.com/office/powerpoint/2010/main" val="1453919748"/>
              </p:ext>
            </p:extLst>
          </p:nvPr>
        </p:nvSpPr>
        <p:spPr>
          <a:xfrm>
            <a:off x="7426991" y="5705475"/>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19" name="Oval 18"/>
          <p:cNvSpPr/>
          <p:nvPr>
            <p:extLst>
              <p:ext uri="{D42A27DB-BD31-4B8C-83A1-F6EECF244321}">
                <p14:modId xmlns:p14="http://schemas.microsoft.com/office/powerpoint/2010/main" val="3956779651"/>
              </p:ext>
            </p:extLst>
          </p:nvPr>
        </p:nvSpPr>
        <p:spPr>
          <a:xfrm>
            <a:off x="4618065" y="3040704"/>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Tree>
    <p:extLst>
      <p:ext uri="{BB962C8B-B14F-4D97-AF65-F5344CB8AC3E}">
        <p14:creationId xmlns:p14="http://schemas.microsoft.com/office/powerpoint/2010/main" val="258609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3"/>
          <p:cNvPicPr>
            <a:picLocks noGrp="1" noChangeAspect="1"/>
          </p:cNvPicPr>
          <p:nvPr>
            <p:ph idx="1"/>
          </p:nvPr>
        </p:nvPicPr>
        <p:blipFill>
          <a:blip r:embed="rId3"/>
          <a:stretch>
            <a:fillRect/>
          </a:stretch>
        </p:blipFill>
        <p:spPr>
          <a:xfrm>
            <a:off x="2735514" y="1781175"/>
            <a:ext cx="6713947" cy="4351338"/>
          </a:xfrm>
          <a:prstGeom prst="rect">
            <a:avLst/>
          </a:prstGeom>
        </p:spPr>
      </p:pic>
      <p:sp>
        <p:nvSpPr>
          <p:cNvPr id="2" name="Title 1"/>
          <p:cNvSpPr>
            <a:spLocks noGrp="1"/>
          </p:cNvSpPr>
          <p:nvPr>
            <p:ph type="title"/>
          </p:nvPr>
        </p:nvSpPr>
        <p:spPr/>
        <p:txBody>
          <a:bodyPr/>
          <a:lstStyle/>
          <a:p>
            <a:r>
              <a:rPr lang="en-US"/>
              <a:t>Flow Chart</a:t>
            </a:r>
          </a:p>
        </p:txBody>
      </p:sp>
      <p:sp>
        <p:nvSpPr>
          <p:cNvPr id="9" name="Oval 8"/>
          <p:cNvSpPr/>
          <p:nvPr/>
        </p:nvSpPr>
        <p:spPr>
          <a:xfrm>
            <a:off x="6145395" y="1781175"/>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p:cNvSpPr/>
          <p:nvPr/>
        </p:nvSpPr>
        <p:spPr>
          <a:xfrm>
            <a:off x="7936611" y="1781175"/>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3" name="Oval 12"/>
          <p:cNvSpPr/>
          <p:nvPr/>
        </p:nvSpPr>
        <p:spPr>
          <a:xfrm>
            <a:off x="4542214" y="2602289"/>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5" name="Oval 14"/>
          <p:cNvSpPr/>
          <p:nvPr/>
        </p:nvSpPr>
        <p:spPr>
          <a:xfrm>
            <a:off x="6564616" y="2619375"/>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20" name="Oval 19"/>
          <p:cNvSpPr/>
          <p:nvPr/>
        </p:nvSpPr>
        <p:spPr>
          <a:xfrm>
            <a:off x="7212502" y="3886200"/>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25" name="Oval 24"/>
          <p:cNvSpPr/>
          <p:nvPr/>
        </p:nvSpPr>
        <p:spPr>
          <a:xfrm>
            <a:off x="8346304" y="4255016"/>
            <a:ext cx="354841" cy="36769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0" name="Oval 9"/>
          <p:cNvSpPr/>
          <p:nvPr/>
        </p:nvSpPr>
        <p:spPr>
          <a:xfrm>
            <a:off x="4635779" y="5072348"/>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3" name="Right Brace 2"/>
          <p:cNvSpPr/>
          <p:nvPr/>
        </p:nvSpPr>
        <p:spPr>
          <a:xfrm rot="5400000">
            <a:off x="4735476" y="2985337"/>
            <a:ext cx="155448" cy="383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38138" y="2200275"/>
            <a:ext cx="2271189" cy="584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 </a:t>
            </a:r>
            <a:r>
              <a:rPr lang="en-US" sz="1000"/>
              <a:t>Need to add a notification screen</a:t>
            </a:r>
          </a:p>
          <a:p>
            <a:r>
              <a:rPr lang="en-US" sz="1000"/>
              <a:t>2. Research "chat" options vs. Messenger type option</a:t>
            </a:r>
          </a:p>
        </p:txBody>
      </p:sp>
    </p:spTree>
    <p:extLst>
      <p:ext uri="{BB962C8B-B14F-4D97-AF65-F5344CB8AC3E}">
        <p14:creationId xmlns:p14="http://schemas.microsoft.com/office/powerpoint/2010/main" val="73641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Grp="1" noChangeAspect="1"/>
          </p:cNvPicPr>
          <p:nvPr>
            <p:ph idx="1"/>
          </p:nvPr>
        </p:nvPicPr>
        <p:blipFill>
          <a:blip r:embed="rId3"/>
          <a:stretch>
            <a:fillRect/>
          </a:stretch>
        </p:blipFill>
        <p:spPr>
          <a:xfrm>
            <a:off x="3744403" y="1377017"/>
            <a:ext cx="4280433" cy="5178000"/>
          </a:xfrm>
          <a:prstGeom prst="rect">
            <a:avLst/>
          </a:prstGeom>
        </p:spPr>
      </p:pic>
      <p:sp>
        <p:nvSpPr>
          <p:cNvPr id="2" name="Title 1"/>
          <p:cNvSpPr>
            <a:spLocks noGrp="1"/>
          </p:cNvSpPr>
          <p:nvPr>
            <p:ph type="title"/>
          </p:nvPr>
        </p:nvSpPr>
        <p:spPr/>
        <p:txBody>
          <a:bodyPr/>
          <a:lstStyle/>
          <a:p>
            <a:r>
              <a:rPr lang="en-US"/>
              <a:t>Flow Chart "6" Expanded</a:t>
            </a:r>
          </a:p>
        </p:txBody>
      </p:sp>
      <p:sp>
        <p:nvSpPr>
          <p:cNvPr id="7" name="Oval 6"/>
          <p:cNvSpPr/>
          <p:nvPr/>
        </p:nvSpPr>
        <p:spPr>
          <a:xfrm>
            <a:off x="5918785" y="4819650"/>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9" name="Oval 8"/>
          <p:cNvSpPr/>
          <p:nvPr/>
        </p:nvSpPr>
        <p:spPr>
          <a:xfrm>
            <a:off x="4995200" y="4210050"/>
            <a:ext cx="446387" cy="404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6a</a:t>
            </a:r>
          </a:p>
        </p:txBody>
      </p:sp>
      <p:sp>
        <p:nvSpPr>
          <p:cNvPr id="19" name="Oval 18"/>
          <p:cNvSpPr/>
          <p:nvPr/>
        </p:nvSpPr>
        <p:spPr>
          <a:xfrm>
            <a:off x="4039763" y="3039488"/>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1" name="Oval 20"/>
          <p:cNvSpPr/>
          <p:nvPr/>
        </p:nvSpPr>
        <p:spPr>
          <a:xfrm>
            <a:off x="3658654" y="4324350"/>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23" name="Oval 22"/>
          <p:cNvSpPr/>
          <p:nvPr/>
        </p:nvSpPr>
        <p:spPr>
          <a:xfrm>
            <a:off x="3658654" y="5981700"/>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28" name="Oval 27"/>
          <p:cNvSpPr/>
          <p:nvPr/>
        </p:nvSpPr>
        <p:spPr>
          <a:xfrm>
            <a:off x="5497508" y="5981699"/>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8</a:t>
            </a:r>
          </a:p>
        </p:txBody>
      </p:sp>
      <p:sp>
        <p:nvSpPr>
          <p:cNvPr id="29" name="Oval 28"/>
          <p:cNvSpPr/>
          <p:nvPr/>
        </p:nvSpPr>
        <p:spPr>
          <a:xfrm>
            <a:off x="6650366" y="5981699"/>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9</a:t>
            </a:r>
          </a:p>
        </p:txBody>
      </p:sp>
      <p:sp>
        <p:nvSpPr>
          <p:cNvPr id="31" name="Oval 30"/>
          <p:cNvSpPr/>
          <p:nvPr/>
        </p:nvSpPr>
        <p:spPr>
          <a:xfrm>
            <a:off x="7735888" y="2943225"/>
            <a:ext cx="429496" cy="411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FFFFFF"/>
                </a:solidFill>
                <a:latin typeface="Calibri"/>
              </a:rPr>
              <a:t>10</a:t>
            </a:r>
          </a:p>
        </p:txBody>
      </p:sp>
      <p:sp>
        <p:nvSpPr>
          <p:cNvPr id="16" name="Oval 15"/>
          <p:cNvSpPr/>
          <p:nvPr/>
        </p:nvSpPr>
        <p:spPr>
          <a:xfrm>
            <a:off x="4995202" y="3558792"/>
            <a:ext cx="446387" cy="404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6b</a:t>
            </a:r>
          </a:p>
        </p:txBody>
      </p:sp>
      <p:sp>
        <p:nvSpPr>
          <p:cNvPr id="18" name="Oval 17"/>
          <p:cNvSpPr/>
          <p:nvPr/>
        </p:nvSpPr>
        <p:spPr>
          <a:xfrm>
            <a:off x="4995202" y="2886075"/>
            <a:ext cx="446387" cy="404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6c</a:t>
            </a:r>
          </a:p>
        </p:txBody>
      </p:sp>
      <p:sp>
        <p:nvSpPr>
          <p:cNvPr id="20" name="Oval 19"/>
          <p:cNvSpPr/>
          <p:nvPr/>
        </p:nvSpPr>
        <p:spPr>
          <a:xfrm>
            <a:off x="4995202" y="2257425"/>
            <a:ext cx="446387" cy="404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6d</a:t>
            </a:r>
          </a:p>
        </p:txBody>
      </p:sp>
      <p:sp>
        <p:nvSpPr>
          <p:cNvPr id="22" name="Oval 21"/>
          <p:cNvSpPr/>
          <p:nvPr/>
        </p:nvSpPr>
        <p:spPr>
          <a:xfrm>
            <a:off x="4995202" y="1571625"/>
            <a:ext cx="446387" cy="404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6e</a:t>
            </a:r>
          </a:p>
        </p:txBody>
      </p:sp>
    </p:spTree>
    <p:extLst>
      <p:ext uri="{BB962C8B-B14F-4D97-AF65-F5344CB8AC3E}">
        <p14:creationId xmlns:p14="http://schemas.microsoft.com/office/powerpoint/2010/main" val="3213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Flow Chart</a:t>
            </a:r>
          </a:p>
        </p:txBody>
      </p:sp>
      <p:pic>
        <p:nvPicPr>
          <p:cNvPr id="4" name="Picture 4"/>
          <p:cNvPicPr>
            <a:picLocks noGrp="1" noChangeAspect="1"/>
          </p:cNvPicPr>
          <p:nvPr>
            <p:ph idx="1"/>
          </p:nvPr>
        </p:nvPicPr>
        <p:blipFill>
          <a:blip r:embed="rId3"/>
          <a:stretch>
            <a:fillRect/>
          </a:stretch>
        </p:blipFill>
        <p:spPr>
          <a:xfrm>
            <a:off x="790137" y="1733550"/>
            <a:ext cx="6000750" cy="4067175"/>
          </a:xfrm>
          <a:prstGeom prst="rect">
            <a:avLst/>
          </a:prstGeom>
        </p:spPr>
      </p:pic>
      <p:sp>
        <p:nvSpPr>
          <p:cNvPr id="11" name="Oval 10"/>
          <p:cNvSpPr/>
          <p:nvPr/>
        </p:nvSpPr>
        <p:spPr>
          <a:xfrm>
            <a:off x="4430401" y="5495925"/>
            <a:ext cx="354841" cy="367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8</a:t>
            </a:r>
          </a:p>
        </p:txBody>
      </p:sp>
      <p:pic>
        <p:nvPicPr>
          <p:cNvPr id="3" name="Picture 2"/>
          <p:cNvPicPr>
            <a:picLocks noChangeAspect="1"/>
          </p:cNvPicPr>
          <p:nvPr/>
        </p:nvPicPr>
        <p:blipFill>
          <a:blip r:embed="rId4"/>
          <a:stretch>
            <a:fillRect/>
          </a:stretch>
        </p:blipFill>
        <p:spPr>
          <a:xfrm>
            <a:off x="6693813" y="956349"/>
            <a:ext cx="4805141" cy="4903210"/>
          </a:xfrm>
          <a:prstGeom prst="rect">
            <a:avLst/>
          </a:prstGeom>
        </p:spPr>
      </p:pic>
    </p:spTree>
    <p:extLst>
      <p:ext uri="{BB962C8B-B14F-4D97-AF65-F5344CB8AC3E}">
        <p14:creationId xmlns:p14="http://schemas.microsoft.com/office/powerpoint/2010/main" val="153658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“Show Only Once” app tour screens</a:t>
            </a:r>
            <a:endParaRPr lang="en-US" dirty="0"/>
          </a:p>
        </p:txBody>
      </p:sp>
      <p:pic>
        <p:nvPicPr>
          <p:cNvPr id="4" name="Content Placeholder 3"/>
          <p:cNvPicPr>
            <a:picLocks noGrp="1" noChangeAspect="1"/>
          </p:cNvPicPr>
          <p:nvPr>
            <p:ph idx="1"/>
          </p:nvPr>
        </p:nvPicPr>
        <p:blipFill>
          <a:blip r:embed="rId2"/>
          <a:stretch>
            <a:fillRect/>
          </a:stretch>
        </p:blipFill>
        <p:spPr>
          <a:xfrm>
            <a:off x="8051239" y="1425079"/>
            <a:ext cx="2948855" cy="4936128"/>
          </a:xfrm>
          <a:prstGeom prst="rect">
            <a:avLst/>
          </a:prstGeom>
        </p:spPr>
      </p:pic>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Style and format</a:t>
            </a:r>
          </a:p>
          <a:p>
            <a:endParaRPr lang="en-US"/>
          </a:p>
          <a:p>
            <a:endParaRPr lang="en-US"/>
          </a:p>
        </p:txBody>
      </p:sp>
      <p:sp>
        <p:nvSpPr>
          <p:cNvPr id="3" name="TextBox 2"/>
          <p:cNvSpPr txBox="1"/>
          <p:nvPr/>
        </p:nvSpPr>
        <p:spPr>
          <a:xfrm>
            <a:off x="1450428" y="2995448"/>
            <a:ext cx="5717627" cy="1477328"/>
          </a:xfrm>
          <a:prstGeom prst="rect">
            <a:avLst/>
          </a:prstGeom>
          <a:noFill/>
        </p:spPr>
        <p:txBody>
          <a:bodyPr wrap="square" rtlCol="0">
            <a:spAutoFit/>
          </a:bodyPr>
          <a:lstStyle/>
          <a:p>
            <a:r>
              <a:rPr lang="en-US" dirty="0" smtClean="0">
                <a:solidFill>
                  <a:srgbClr val="FF0000"/>
                </a:solidFill>
              </a:rPr>
              <a:t>McDaniel: The style framework that I’m using (Ionic2) has some off-the-shelf styles that might be working considering. In many cases developers start with these generics styles, and then tweak fonts and colors, which works well in most cases.</a:t>
            </a:r>
            <a:endParaRPr lang="en-US"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90" y="1337072"/>
            <a:ext cx="8097963" cy="4743093"/>
          </a:xfrm>
          <a:prstGeom prst="rect">
            <a:avLst/>
          </a:prstGeom>
        </p:spPr>
      </p:pic>
    </p:spTree>
    <p:extLst>
      <p:ext uri="{BB962C8B-B14F-4D97-AF65-F5344CB8AC3E}">
        <p14:creationId xmlns:p14="http://schemas.microsoft.com/office/powerpoint/2010/main" val="151639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 splash screens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78000"/>
            <a:ext cx="7620000" cy="3302000"/>
          </a:xfrm>
          <a:prstGeom prst="rect">
            <a:avLst/>
          </a:prstGeom>
        </p:spPr>
      </p:pic>
    </p:spTree>
    <p:extLst>
      <p:ext uri="{BB962C8B-B14F-4D97-AF65-F5344CB8AC3E}">
        <p14:creationId xmlns:p14="http://schemas.microsoft.com/office/powerpoint/2010/main" val="99048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91AC8C119742419EEC94428EF7F76A" ma:contentTypeVersion="3" ma:contentTypeDescription="Create a new document." ma:contentTypeScope="" ma:versionID="650d86311c22b1713b3667c2b4b10e54">
  <xsd:schema xmlns:xsd="http://www.w3.org/2001/XMLSchema" xmlns:xs="http://www.w3.org/2001/XMLSchema" xmlns:p="http://schemas.microsoft.com/office/2006/metadata/properties" xmlns:ns2="6463b2a3-0541-428c-930e-3fe38612522a" targetNamespace="http://schemas.microsoft.com/office/2006/metadata/properties" ma:root="true" ma:fieldsID="4051568cf254753f0b07c85088a2563e" ns2:_="">
    <xsd:import namespace="6463b2a3-0541-428c-930e-3fe38612522a"/>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3b2a3-0541-428c-930e-3fe38612522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34E0A3-863E-41CD-B475-31E2A9B096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63b2a3-0541-428c-930e-3fe386125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FE1A08-E3CF-4313-A516-05E7F00BF58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7EE20D4-74E5-4B83-9D20-7E520DE1E0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592</Words>
  <Application>Microsoft Macintosh PowerPoint</Application>
  <PresentationFormat>Widescreen</PresentationFormat>
  <Paragraphs>195</Paragraphs>
  <Slides>26</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Bradley Hand</vt:lpstr>
      <vt:lpstr>Calibri</vt:lpstr>
      <vt:lpstr>Calibri Light</vt:lpstr>
      <vt:lpstr>Arial</vt:lpstr>
      <vt:lpstr>Office Theme</vt:lpstr>
      <vt:lpstr>Mock-Ups</vt:lpstr>
      <vt:lpstr>PowerPoint Presentation</vt:lpstr>
      <vt:lpstr>PowerPoint Presentation</vt:lpstr>
      <vt:lpstr>PowerPoint Presentation</vt:lpstr>
      <vt:lpstr>Flow Chart</vt:lpstr>
      <vt:lpstr>Flow Chart "6" Expanded</vt:lpstr>
      <vt:lpstr>Flow Chart</vt:lpstr>
      <vt:lpstr>3. “Show Only Once” app tour screens</vt:lpstr>
      <vt:lpstr>Example app splash screens</vt:lpstr>
      <vt:lpstr>1</vt:lpstr>
      <vt:lpstr>2.</vt:lpstr>
      <vt:lpstr>3.</vt:lpstr>
      <vt:lpstr>4.</vt:lpstr>
      <vt:lpstr>5.</vt:lpstr>
      <vt:lpstr>6. 1/5  </vt:lpstr>
      <vt:lpstr>6. 2/5</vt:lpstr>
      <vt:lpstr>6. 3/5</vt:lpstr>
      <vt:lpstr>6. 4/5</vt:lpstr>
      <vt:lpstr>6. 5/5</vt:lpstr>
      <vt:lpstr>7.</vt:lpstr>
      <vt:lpstr>PowerPoint Presentation</vt:lpstr>
      <vt:lpstr>7d-e</vt:lpstr>
      <vt:lpstr>8.</vt:lpstr>
      <vt:lpstr>9.</vt:lpstr>
      <vt:lpstr>10.</vt:lpstr>
      <vt:lpstr>Admin Console</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Mock-Ups</dc:title>
  <cp:lastModifiedBy>Lawrence McDaniel</cp:lastModifiedBy>
  <cp:revision>4</cp:revision>
  <dcterms:modified xsi:type="dcterms:W3CDTF">2017-08-16T14:14:28Z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0x0101005591AC8C119742419EEC94428EF7F76A</vt:lpwstr>
  </property>
</Properties>
</file>