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61" r:id="rId3"/>
    <p:sldId id="259" r:id="rId4"/>
    <p:sldId id="257" r:id="rId5"/>
    <p:sldId id="262" r:id="rId6"/>
    <p:sldId id="25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ebas Neue" panose="020B0606020202050201" pitchFamily="34" charset="0"/>
      <p:regular r:id="rId13"/>
    </p:embeddedFont>
    <p:embeddedFont>
      <p:font typeface="IM Fell French Canon SC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1CB66-3FBF-4D38-8685-83C52358311B}">
  <a:tblStyle styleId="{DCA1CB66-3FBF-4D38-8685-83C523583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64dc41d1_2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464dc41d1_2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12" name="Google Shape;12;p2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04184" y="388741"/>
            <a:ext cx="8197397" cy="4635999"/>
            <a:chOff x="208918" y="811200"/>
            <a:chExt cx="7315185" cy="4137069"/>
          </a:xfrm>
        </p:grpSpPr>
        <p:sp>
          <p:nvSpPr>
            <p:cNvPr id="25" name="Google Shape;25;p4"/>
            <p:cNvSpPr/>
            <p:nvPr/>
          </p:nvSpPr>
          <p:spPr>
            <a:xfrm>
              <a:off x="255027" y="1276167"/>
              <a:ext cx="7269076" cy="3672101"/>
            </a:xfrm>
            <a:custGeom>
              <a:avLst/>
              <a:gdLst/>
              <a:ahLst/>
              <a:cxnLst/>
              <a:rect l="l" t="t" r="r" b="b"/>
              <a:pathLst>
                <a:path w="97112" h="48862" extrusionOk="0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08918" y="1079719"/>
              <a:ext cx="128522" cy="366594"/>
            </a:xfrm>
            <a:custGeom>
              <a:avLst/>
              <a:gdLst/>
              <a:ahLst/>
              <a:cxnLst/>
              <a:rect l="l" t="t" r="r" b="b"/>
              <a:pathLst>
                <a:path w="1717" h="4878" extrusionOk="0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62144" y="1589102"/>
              <a:ext cx="42142" cy="22170"/>
            </a:xfrm>
            <a:custGeom>
              <a:avLst/>
              <a:gdLst/>
              <a:ahLst/>
              <a:cxnLst/>
              <a:rect l="l" t="t" r="r" b="b"/>
              <a:pathLst>
                <a:path w="563" h="295" extrusionOk="0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52788" y="1102415"/>
              <a:ext cx="13324" cy="15031"/>
            </a:xfrm>
            <a:custGeom>
              <a:avLst/>
              <a:gdLst/>
              <a:ahLst/>
              <a:cxnLst/>
              <a:rect l="l" t="t" r="r" b="b"/>
              <a:pathLst>
                <a:path w="178" h="200" extrusionOk="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53754" y="811200"/>
              <a:ext cx="248136" cy="759040"/>
            </a:xfrm>
            <a:custGeom>
              <a:avLst/>
              <a:gdLst/>
              <a:ahLst/>
              <a:cxnLst/>
              <a:rect l="l" t="t" r="r" b="b"/>
              <a:pathLst>
                <a:path w="3315" h="10100" extrusionOk="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2826" y="1368905"/>
              <a:ext cx="823" cy="376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0924" y="1352222"/>
              <a:ext cx="17141" cy="17285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57279" y="1713253"/>
              <a:ext cx="15345" cy="17736"/>
            </a:xfrm>
            <a:custGeom>
              <a:avLst/>
              <a:gdLst/>
              <a:ahLst/>
              <a:cxnLst/>
              <a:rect l="l" t="t" r="r" b="b"/>
              <a:pathLst>
                <a:path w="205" h="236" extrusionOk="0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372974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027849" y="257175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372963" y="2972852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027838" y="2972852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5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720000" y="538791"/>
            <a:ext cx="8173549" cy="4354957"/>
          </a:xfrm>
          <a:custGeom>
            <a:avLst/>
            <a:gdLst/>
            <a:ahLst/>
            <a:cxnLst/>
            <a:rect l="l" t="t" r="r" b="b"/>
            <a:pathLst>
              <a:path w="97650" h="52029" extrusionOk="0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0000" y="1426650"/>
            <a:ext cx="4730700" cy="25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204184" y="388741"/>
            <a:ext cx="8197397" cy="4635999"/>
            <a:chOff x="208918" y="811200"/>
            <a:chExt cx="7315185" cy="4137069"/>
          </a:xfrm>
        </p:grpSpPr>
        <p:sp>
          <p:nvSpPr>
            <p:cNvPr id="55" name="Google Shape;55;p7"/>
            <p:cNvSpPr/>
            <p:nvPr/>
          </p:nvSpPr>
          <p:spPr>
            <a:xfrm>
              <a:off x="255027" y="1276167"/>
              <a:ext cx="7269076" cy="3672101"/>
            </a:xfrm>
            <a:custGeom>
              <a:avLst/>
              <a:gdLst/>
              <a:ahLst/>
              <a:cxnLst/>
              <a:rect l="l" t="t" r="r" b="b"/>
              <a:pathLst>
                <a:path w="97112" h="48862" extrusionOk="0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08918" y="1079719"/>
              <a:ext cx="128522" cy="366594"/>
            </a:xfrm>
            <a:custGeom>
              <a:avLst/>
              <a:gdLst/>
              <a:ahLst/>
              <a:cxnLst/>
              <a:rect l="l" t="t" r="r" b="b"/>
              <a:pathLst>
                <a:path w="1717" h="4878" extrusionOk="0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462144" y="1589102"/>
              <a:ext cx="42142" cy="22170"/>
            </a:xfrm>
            <a:custGeom>
              <a:avLst/>
              <a:gdLst/>
              <a:ahLst/>
              <a:cxnLst/>
              <a:rect l="l" t="t" r="r" b="b"/>
              <a:pathLst>
                <a:path w="563" h="295" extrusionOk="0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52788" y="1102415"/>
              <a:ext cx="13324" cy="15031"/>
            </a:xfrm>
            <a:custGeom>
              <a:avLst/>
              <a:gdLst/>
              <a:ahLst/>
              <a:cxnLst/>
              <a:rect l="l" t="t" r="r" b="b"/>
              <a:pathLst>
                <a:path w="178" h="200" extrusionOk="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53754" y="811200"/>
              <a:ext cx="248136" cy="759040"/>
            </a:xfrm>
            <a:custGeom>
              <a:avLst/>
              <a:gdLst/>
              <a:ahLst/>
              <a:cxnLst/>
              <a:rect l="l" t="t" r="r" b="b"/>
              <a:pathLst>
                <a:path w="3315" h="10100" extrusionOk="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42826" y="1368905"/>
              <a:ext cx="823" cy="376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30924" y="1352222"/>
              <a:ext cx="17141" cy="17285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57279" y="1713253"/>
              <a:ext cx="15345" cy="17736"/>
            </a:xfrm>
            <a:custGeom>
              <a:avLst/>
              <a:gdLst/>
              <a:ahLst/>
              <a:cxnLst/>
              <a:rect l="l" t="t" r="r" b="b"/>
              <a:pathLst>
                <a:path w="205" h="236" extrusionOk="0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9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70" name="Google Shape;70;p9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286000" y="1483500"/>
            <a:ext cx="4572000" cy="146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286000" y="2946600"/>
            <a:ext cx="4572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0000" y="2785127"/>
            <a:ext cx="1645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2" hasCustomPrompt="1"/>
          </p:nvPr>
        </p:nvSpPr>
        <p:spPr>
          <a:xfrm>
            <a:off x="1093500" y="1862067"/>
            <a:ext cx="898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720000" y="3321734"/>
            <a:ext cx="16458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3"/>
          </p:nvPr>
        </p:nvSpPr>
        <p:spPr>
          <a:xfrm>
            <a:off x="2739400" y="2785127"/>
            <a:ext cx="1645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4" hasCustomPrompt="1"/>
          </p:nvPr>
        </p:nvSpPr>
        <p:spPr>
          <a:xfrm>
            <a:off x="3112900" y="1862067"/>
            <a:ext cx="898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5"/>
          </p:nvPr>
        </p:nvSpPr>
        <p:spPr>
          <a:xfrm>
            <a:off x="2739400" y="3321734"/>
            <a:ext cx="16458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6"/>
          </p:nvPr>
        </p:nvSpPr>
        <p:spPr>
          <a:xfrm>
            <a:off x="4758800" y="2785127"/>
            <a:ext cx="1645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7" hasCustomPrompt="1"/>
          </p:nvPr>
        </p:nvSpPr>
        <p:spPr>
          <a:xfrm>
            <a:off x="5132300" y="1862067"/>
            <a:ext cx="898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8"/>
          </p:nvPr>
        </p:nvSpPr>
        <p:spPr>
          <a:xfrm>
            <a:off x="4758800" y="3321734"/>
            <a:ext cx="16458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9"/>
          </p:nvPr>
        </p:nvSpPr>
        <p:spPr>
          <a:xfrm>
            <a:off x="6778200" y="2784902"/>
            <a:ext cx="1645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3" hasCustomPrompt="1"/>
          </p:nvPr>
        </p:nvSpPr>
        <p:spPr>
          <a:xfrm>
            <a:off x="7151700" y="1862067"/>
            <a:ext cx="898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4"/>
          </p:nvPr>
        </p:nvSpPr>
        <p:spPr>
          <a:xfrm>
            <a:off x="6778200" y="3321424"/>
            <a:ext cx="16458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15"/>
          </p:nvPr>
        </p:nvSpPr>
        <p:spPr>
          <a:xfrm>
            <a:off x="704100" y="457200"/>
            <a:ext cx="7704000" cy="47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20000" y="538791"/>
            <a:ext cx="8173549" cy="4354957"/>
          </a:xfrm>
          <a:custGeom>
            <a:avLst/>
            <a:gdLst/>
            <a:ahLst/>
            <a:cxnLst/>
            <a:rect l="l" t="t" r="r" b="b"/>
            <a:pathLst>
              <a:path w="97650" h="52029" extrusionOk="0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Data Pelangaan Wholesale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2279073" y="3495150"/>
            <a:ext cx="474518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engidentifikasi Kategori Produk yang dominan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09;p25">
            <a:extLst>
              <a:ext uri="{FF2B5EF4-FFF2-40B4-BE49-F238E27FC236}">
                <a16:creationId xmlns:a16="http://schemas.microsoft.com/office/drawing/2014/main" id="{C8512756-CB1C-0363-5300-E6C52F9E565E}"/>
              </a:ext>
            </a:extLst>
          </p:cNvPr>
          <p:cNvSpPr txBox="1">
            <a:spLocks/>
          </p:cNvSpPr>
          <p:nvPr/>
        </p:nvSpPr>
        <p:spPr>
          <a:xfrm>
            <a:off x="401783" y="4238830"/>
            <a:ext cx="2479963" cy="21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ID" sz="1200" dirty="0"/>
              <a:t>Agi Ramdhan / 1242002067</a:t>
            </a:r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5EF30B-47A5-1D05-BDD2-DC647890FE7D}"/>
              </a:ext>
            </a:extLst>
          </p:cNvPr>
          <p:cNvSpPr/>
          <p:nvPr/>
        </p:nvSpPr>
        <p:spPr>
          <a:xfrm>
            <a:off x="7252854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0"/>
          <p:cNvSpPr txBox="1">
            <a:spLocks noGrp="1"/>
          </p:cNvSpPr>
          <p:nvPr>
            <p:ph type="title"/>
          </p:nvPr>
        </p:nvSpPr>
        <p:spPr>
          <a:xfrm>
            <a:off x="702251" y="457099"/>
            <a:ext cx="3066186" cy="1607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Dataset Wholesale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EC132-50D8-F847-B31F-03D9A82A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" y="1914213"/>
            <a:ext cx="2844513" cy="2093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207A2-F4FC-AD42-C0A9-52029BDE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08" y="2064327"/>
            <a:ext cx="3066186" cy="1692914"/>
          </a:xfrm>
          <a:prstGeom prst="rect">
            <a:avLst/>
          </a:prstGeom>
        </p:spPr>
      </p:pic>
      <p:sp>
        <p:nvSpPr>
          <p:cNvPr id="10" name="Google Shape;910;p30">
            <a:extLst>
              <a:ext uri="{FF2B5EF4-FFF2-40B4-BE49-F238E27FC236}">
                <a16:creationId xmlns:a16="http://schemas.microsoft.com/office/drawing/2014/main" id="{715D03AE-2D2A-A558-0C6E-8C30CDE1A84B}"/>
              </a:ext>
            </a:extLst>
          </p:cNvPr>
          <p:cNvSpPr txBox="1">
            <a:spLocks/>
          </p:cNvSpPr>
          <p:nvPr/>
        </p:nvSpPr>
        <p:spPr>
          <a:xfrm>
            <a:off x="5825231" y="699553"/>
            <a:ext cx="3066186" cy="78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4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r>
              <a:rPr lang="en-ID" sz="4400" dirty="0"/>
              <a:t>Rata </a:t>
            </a:r>
            <a:r>
              <a:rPr lang="en-ID" sz="4400" dirty="0" err="1"/>
              <a:t>Rata</a:t>
            </a:r>
            <a:endParaRPr lang="en-ID" sz="4400" dirty="0"/>
          </a:p>
        </p:txBody>
      </p:sp>
      <p:sp>
        <p:nvSpPr>
          <p:cNvPr id="17" name="Arrow: Right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03A0FA-E3AE-0E5D-75D5-A870ED76C8B0}"/>
              </a:ext>
            </a:extLst>
          </p:cNvPr>
          <p:cNvSpPr/>
          <p:nvPr/>
        </p:nvSpPr>
        <p:spPr>
          <a:xfrm>
            <a:off x="7252854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DA6974-BA2B-6C3C-C2C6-0EEF4107F1E3}"/>
              </a:ext>
            </a:extLst>
          </p:cNvPr>
          <p:cNvSpPr/>
          <p:nvPr/>
        </p:nvSpPr>
        <p:spPr>
          <a:xfrm flipH="1">
            <a:off x="1122219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8"/>
          <p:cNvSpPr txBox="1">
            <a:spLocks noGrp="1"/>
          </p:cNvSpPr>
          <p:nvPr>
            <p:ph type="title" idx="15"/>
          </p:nvPr>
        </p:nvSpPr>
        <p:spPr>
          <a:xfrm>
            <a:off x="704100" y="457200"/>
            <a:ext cx="7704000" cy="47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Pengeluaran pelanggan di tiap region</a:t>
            </a:r>
            <a:endParaRPr dirty="0"/>
          </a:p>
        </p:txBody>
      </p:sp>
      <p:sp>
        <p:nvSpPr>
          <p:cNvPr id="771" name="Google Shape;771;p28"/>
          <p:cNvSpPr/>
          <p:nvPr/>
        </p:nvSpPr>
        <p:spPr>
          <a:xfrm>
            <a:off x="8652523" y="3003459"/>
            <a:ext cx="87" cy="174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1" y="1"/>
                </a:moveTo>
                <a:cubicBezTo>
                  <a:pt x="1" y="1"/>
                  <a:pt x="1" y="2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8682348" y="3003981"/>
            <a:ext cx="696" cy="1913"/>
          </a:xfrm>
          <a:custGeom>
            <a:avLst/>
            <a:gdLst/>
            <a:ahLst/>
            <a:cxnLst/>
            <a:rect l="l" t="t" r="r" b="b"/>
            <a:pathLst>
              <a:path w="8" h="22" extrusionOk="0">
                <a:moveTo>
                  <a:pt x="0" y="0"/>
                </a:moveTo>
                <a:cubicBezTo>
                  <a:pt x="2" y="6"/>
                  <a:pt x="5" y="11"/>
                  <a:pt x="6" y="17"/>
                </a:cubicBezTo>
                <a:cubicBezTo>
                  <a:pt x="6" y="17"/>
                  <a:pt x="7" y="19"/>
                  <a:pt x="8" y="21"/>
                </a:cubicBezTo>
                <a:lnTo>
                  <a:pt x="8" y="21"/>
                </a:lnTo>
                <a:cubicBezTo>
                  <a:pt x="6" y="14"/>
                  <a:pt x="3" y="6"/>
                  <a:pt x="0" y="0"/>
                </a:cubicBezTo>
                <a:close/>
                <a:moveTo>
                  <a:pt x="8" y="21"/>
                </a:moveTo>
                <a:cubicBezTo>
                  <a:pt x="8" y="21"/>
                  <a:pt x="8" y="22"/>
                  <a:pt x="8" y="22"/>
                </a:cubicBezTo>
                <a:cubicBezTo>
                  <a:pt x="8" y="22"/>
                  <a:pt x="8" y="21"/>
                  <a:pt x="8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8647306" y="2987112"/>
            <a:ext cx="37043" cy="33217"/>
          </a:xfrm>
          <a:custGeom>
            <a:avLst/>
            <a:gdLst/>
            <a:ahLst/>
            <a:cxnLst/>
            <a:rect l="l" t="t" r="r" b="b"/>
            <a:pathLst>
              <a:path w="426" h="382" extrusionOk="0">
                <a:moveTo>
                  <a:pt x="57" y="178"/>
                </a:moveTo>
                <a:cubicBezTo>
                  <a:pt x="57" y="181"/>
                  <a:pt x="58" y="183"/>
                  <a:pt x="58" y="186"/>
                </a:cubicBezTo>
                <a:lnTo>
                  <a:pt x="58" y="183"/>
                </a:lnTo>
                <a:cubicBezTo>
                  <a:pt x="59" y="186"/>
                  <a:pt x="60" y="189"/>
                  <a:pt x="61" y="192"/>
                </a:cubicBezTo>
                <a:lnTo>
                  <a:pt x="61" y="192"/>
                </a:lnTo>
                <a:lnTo>
                  <a:pt x="61" y="194"/>
                </a:lnTo>
                <a:cubicBezTo>
                  <a:pt x="61" y="193"/>
                  <a:pt x="61" y="193"/>
                  <a:pt x="58" y="192"/>
                </a:cubicBezTo>
                <a:lnTo>
                  <a:pt x="58" y="189"/>
                </a:lnTo>
                <a:cubicBezTo>
                  <a:pt x="58" y="187"/>
                  <a:pt x="57" y="185"/>
                  <a:pt x="57" y="184"/>
                </a:cubicBezTo>
                <a:lnTo>
                  <a:pt x="57" y="178"/>
                </a:lnTo>
                <a:close/>
                <a:moveTo>
                  <a:pt x="299" y="239"/>
                </a:moveTo>
                <a:cubicBezTo>
                  <a:pt x="299" y="241"/>
                  <a:pt x="301" y="241"/>
                  <a:pt x="301" y="241"/>
                </a:cubicBezTo>
                <a:cubicBezTo>
                  <a:pt x="299" y="241"/>
                  <a:pt x="299" y="241"/>
                  <a:pt x="299" y="239"/>
                </a:cubicBezTo>
                <a:close/>
                <a:moveTo>
                  <a:pt x="310" y="271"/>
                </a:moveTo>
                <a:lnTo>
                  <a:pt x="310" y="271"/>
                </a:lnTo>
                <a:cubicBezTo>
                  <a:pt x="307" y="274"/>
                  <a:pt x="303" y="275"/>
                  <a:pt x="299" y="277"/>
                </a:cubicBezTo>
                <a:cubicBezTo>
                  <a:pt x="303" y="275"/>
                  <a:pt x="306" y="272"/>
                  <a:pt x="310" y="271"/>
                </a:cubicBezTo>
                <a:close/>
                <a:moveTo>
                  <a:pt x="158" y="1"/>
                </a:moveTo>
                <a:cubicBezTo>
                  <a:pt x="127" y="1"/>
                  <a:pt x="100" y="2"/>
                  <a:pt x="74" y="24"/>
                </a:cubicBezTo>
                <a:cubicBezTo>
                  <a:pt x="63" y="33"/>
                  <a:pt x="56" y="41"/>
                  <a:pt x="49" y="52"/>
                </a:cubicBezTo>
                <a:cubicBezTo>
                  <a:pt x="38" y="69"/>
                  <a:pt x="28" y="85"/>
                  <a:pt x="21" y="104"/>
                </a:cubicBezTo>
                <a:cubicBezTo>
                  <a:pt x="2" y="146"/>
                  <a:pt x="0" y="193"/>
                  <a:pt x="18" y="236"/>
                </a:cubicBezTo>
                <a:cubicBezTo>
                  <a:pt x="36" y="286"/>
                  <a:pt x="84" y="321"/>
                  <a:pt x="136" y="321"/>
                </a:cubicBezTo>
                <a:cubicBezTo>
                  <a:pt x="142" y="321"/>
                  <a:pt x="149" y="320"/>
                  <a:pt x="155" y="319"/>
                </a:cubicBezTo>
                <a:cubicBezTo>
                  <a:pt x="159" y="319"/>
                  <a:pt x="164" y="316"/>
                  <a:pt x="167" y="315"/>
                </a:cubicBezTo>
                <a:cubicBezTo>
                  <a:pt x="183" y="340"/>
                  <a:pt x="204" y="359"/>
                  <a:pt x="231" y="370"/>
                </a:cubicBezTo>
                <a:cubicBezTo>
                  <a:pt x="248" y="378"/>
                  <a:pt x="266" y="382"/>
                  <a:pt x="285" y="382"/>
                </a:cubicBezTo>
                <a:cubicBezTo>
                  <a:pt x="312" y="382"/>
                  <a:pt x="339" y="374"/>
                  <a:pt x="360" y="360"/>
                </a:cubicBezTo>
                <a:cubicBezTo>
                  <a:pt x="386" y="346"/>
                  <a:pt x="402" y="325"/>
                  <a:pt x="413" y="298"/>
                </a:cubicBezTo>
                <a:cubicBezTo>
                  <a:pt x="425" y="270"/>
                  <a:pt x="418" y="238"/>
                  <a:pt x="409" y="209"/>
                </a:cubicBezTo>
                <a:cubicBezTo>
                  <a:pt x="402" y="184"/>
                  <a:pt x="396" y="161"/>
                  <a:pt x="381" y="139"/>
                </a:cubicBezTo>
                <a:cubicBezTo>
                  <a:pt x="374" y="124"/>
                  <a:pt x="364" y="111"/>
                  <a:pt x="354" y="96"/>
                </a:cubicBezTo>
                <a:cubicBezTo>
                  <a:pt x="343" y="82"/>
                  <a:pt x="330" y="69"/>
                  <a:pt x="315" y="57"/>
                </a:cubicBezTo>
                <a:cubicBezTo>
                  <a:pt x="303" y="45"/>
                  <a:pt x="286" y="36"/>
                  <a:pt x="270" y="29"/>
                </a:cubicBezTo>
                <a:cubicBezTo>
                  <a:pt x="261" y="24"/>
                  <a:pt x="252" y="19"/>
                  <a:pt x="242" y="17"/>
                </a:cubicBezTo>
                <a:cubicBezTo>
                  <a:pt x="215" y="7"/>
                  <a:pt x="186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8628175" y="3036850"/>
            <a:ext cx="261" cy="522"/>
          </a:xfrm>
          <a:custGeom>
            <a:avLst/>
            <a:gdLst/>
            <a:ahLst/>
            <a:cxnLst/>
            <a:rect l="l" t="t" r="r" b="b"/>
            <a:pathLst>
              <a:path w="3" h="6" extrusionOk="0">
                <a:moveTo>
                  <a:pt x="1" y="1"/>
                </a:moveTo>
                <a:cubicBezTo>
                  <a:pt x="1" y="2"/>
                  <a:pt x="2" y="4"/>
                  <a:pt x="3" y="5"/>
                </a:cubicBezTo>
                <a:cubicBezTo>
                  <a:pt x="3" y="4"/>
                  <a:pt x="3" y="4"/>
                  <a:pt x="2" y="2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8624871" y="3041545"/>
            <a:ext cx="174" cy="261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1"/>
                </a:moveTo>
                <a:cubicBezTo>
                  <a:pt x="0" y="2"/>
                  <a:pt x="0" y="2"/>
                  <a:pt x="1" y="3"/>
                </a:cubicBezTo>
                <a:cubicBezTo>
                  <a:pt x="1" y="2"/>
                  <a:pt x="1" y="2"/>
                  <a:pt x="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8577568" y="3257020"/>
            <a:ext cx="87" cy="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8807824" y="3327192"/>
            <a:ext cx="40086" cy="44173"/>
          </a:xfrm>
          <a:custGeom>
            <a:avLst/>
            <a:gdLst/>
            <a:ahLst/>
            <a:cxnLst/>
            <a:rect l="l" t="t" r="r" b="b"/>
            <a:pathLst>
              <a:path w="461" h="508" extrusionOk="0">
                <a:moveTo>
                  <a:pt x="233" y="0"/>
                </a:moveTo>
                <a:cubicBezTo>
                  <a:pt x="230" y="0"/>
                  <a:pt x="225" y="1"/>
                  <a:pt x="221" y="4"/>
                </a:cubicBezTo>
                <a:cubicBezTo>
                  <a:pt x="197" y="17"/>
                  <a:pt x="174" y="32"/>
                  <a:pt x="150" y="48"/>
                </a:cubicBezTo>
                <a:cubicBezTo>
                  <a:pt x="141" y="48"/>
                  <a:pt x="130" y="49"/>
                  <a:pt x="121" y="54"/>
                </a:cubicBezTo>
                <a:cubicBezTo>
                  <a:pt x="71" y="83"/>
                  <a:pt x="31" y="127"/>
                  <a:pt x="16" y="185"/>
                </a:cubicBezTo>
                <a:cubicBezTo>
                  <a:pt x="0" y="242"/>
                  <a:pt x="1" y="300"/>
                  <a:pt x="23" y="357"/>
                </a:cubicBezTo>
                <a:cubicBezTo>
                  <a:pt x="31" y="378"/>
                  <a:pt x="42" y="394"/>
                  <a:pt x="52" y="408"/>
                </a:cubicBezTo>
                <a:cubicBezTo>
                  <a:pt x="56" y="415"/>
                  <a:pt x="62" y="422"/>
                  <a:pt x="67" y="429"/>
                </a:cubicBezTo>
                <a:cubicBezTo>
                  <a:pt x="106" y="474"/>
                  <a:pt x="164" y="507"/>
                  <a:pt x="223" y="507"/>
                </a:cubicBezTo>
                <a:cubicBezTo>
                  <a:pt x="243" y="507"/>
                  <a:pt x="264" y="503"/>
                  <a:pt x="284" y="495"/>
                </a:cubicBezTo>
                <a:cubicBezTo>
                  <a:pt x="297" y="489"/>
                  <a:pt x="309" y="479"/>
                  <a:pt x="320" y="470"/>
                </a:cubicBezTo>
                <a:cubicBezTo>
                  <a:pt x="322" y="470"/>
                  <a:pt x="323" y="468"/>
                  <a:pt x="323" y="468"/>
                </a:cubicBezTo>
                <a:cubicBezTo>
                  <a:pt x="331" y="465"/>
                  <a:pt x="339" y="458"/>
                  <a:pt x="345" y="455"/>
                </a:cubicBezTo>
                <a:cubicBezTo>
                  <a:pt x="368" y="443"/>
                  <a:pt x="388" y="426"/>
                  <a:pt x="404" y="403"/>
                </a:cubicBezTo>
                <a:cubicBezTo>
                  <a:pt x="405" y="401"/>
                  <a:pt x="407" y="400"/>
                  <a:pt x="408" y="397"/>
                </a:cubicBezTo>
                <a:cubicBezTo>
                  <a:pt x="410" y="396"/>
                  <a:pt x="410" y="395"/>
                  <a:pt x="411" y="394"/>
                </a:cubicBezTo>
                <a:cubicBezTo>
                  <a:pt x="448" y="364"/>
                  <a:pt x="460" y="324"/>
                  <a:pt x="455" y="286"/>
                </a:cubicBezTo>
                <a:cubicBezTo>
                  <a:pt x="460" y="235"/>
                  <a:pt x="448" y="186"/>
                  <a:pt x="418" y="142"/>
                </a:cubicBezTo>
                <a:cubicBezTo>
                  <a:pt x="390" y="102"/>
                  <a:pt x="347" y="75"/>
                  <a:pt x="301" y="61"/>
                </a:cubicBezTo>
                <a:cubicBezTo>
                  <a:pt x="286" y="54"/>
                  <a:pt x="269" y="49"/>
                  <a:pt x="253" y="45"/>
                </a:cubicBezTo>
                <a:lnTo>
                  <a:pt x="254" y="44"/>
                </a:lnTo>
                <a:cubicBezTo>
                  <a:pt x="265" y="27"/>
                  <a:pt x="253" y="0"/>
                  <a:pt x="2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313C90-D983-C9AB-6D4A-CE2B384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0" y="933300"/>
            <a:ext cx="7744906" cy="7906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B6B025-ACD9-C4F9-879A-F000683C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7" y="2575887"/>
            <a:ext cx="7744906" cy="1362265"/>
          </a:xfrm>
          <a:prstGeom prst="rect">
            <a:avLst/>
          </a:prstGeom>
        </p:spPr>
      </p:pic>
      <p:sp>
        <p:nvSpPr>
          <p:cNvPr id="32" name="Google Shape;770;p28">
            <a:extLst>
              <a:ext uri="{FF2B5EF4-FFF2-40B4-BE49-F238E27FC236}">
                <a16:creationId xmlns:a16="http://schemas.microsoft.com/office/drawing/2014/main" id="{A3A68BAC-6F7A-ABD0-13BC-BF2F987E1D4B}"/>
              </a:ext>
            </a:extLst>
          </p:cNvPr>
          <p:cNvSpPr txBox="1">
            <a:spLocks/>
          </p:cNvSpPr>
          <p:nvPr/>
        </p:nvSpPr>
        <p:spPr>
          <a:xfrm>
            <a:off x="683647" y="2015836"/>
            <a:ext cx="7704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4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r>
              <a:rPr lang="en-ID" sz="2800" dirty="0"/>
              <a:t>Total </a:t>
            </a:r>
            <a:r>
              <a:rPr lang="en-ID" sz="2800" dirty="0" err="1"/>
              <a:t>Pengeluaran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 di </a:t>
            </a:r>
            <a:r>
              <a:rPr lang="en-ID" sz="2800" dirty="0" err="1"/>
              <a:t>tiap</a:t>
            </a:r>
            <a:r>
              <a:rPr lang="en-ID" sz="2800" dirty="0"/>
              <a:t> region</a:t>
            </a:r>
          </a:p>
        </p:txBody>
      </p:sp>
      <p:sp>
        <p:nvSpPr>
          <p:cNvPr id="39" name="Arrow: Right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5FF9F5-FA34-A97D-3A8B-C5E1259A5315}"/>
              </a:ext>
            </a:extLst>
          </p:cNvPr>
          <p:cNvSpPr/>
          <p:nvPr/>
        </p:nvSpPr>
        <p:spPr>
          <a:xfrm>
            <a:off x="7252854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Arrow: Right 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1E27D-516E-56EB-8A8C-434596141141}"/>
              </a:ext>
            </a:extLst>
          </p:cNvPr>
          <p:cNvSpPr/>
          <p:nvPr/>
        </p:nvSpPr>
        <p:spPr>
          <a:xfrm flipH="1">
            <a:off x="1122219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Grafik pengeluaran di tiap kategori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43E30-6E0B-8982-3B36-2694F775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81" y="1309935"/>
            <a:ext cx="4210638" cy="2648320"/>
          </a:xfrm>
          <a:prstGeom prst="rect">
            <a:avLst/>
          </a:prstGeom>
        </p:spPr>
      </p:pic>
      <p:sp>
        <p:nvSpPr>
          <p:cNvPr id="18" name="Arrow: Right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6D870D-FBB8-3770-599A-DB4946698E5F}"/>
              </a:ext>
            </a:extLst>
          </p:cNvPr>
          <p:cNvSpPr/>
          <p:nvPr/>
        </p:nvSpPr>
        <p:spPr>
          <a:xfrm>
            <a:off x="7252854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Right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AA7E30-E8E9-A947-69E0-478675C4723E}"/>
              </a:ext>
            </a:extLst>
          </p:cNvPr>
          <p:cNvSpPr/>
          <p:nvPr/>
        </p:nvSpPr>
        <p:spPr>
          <a:xfrm flipH="1">
            <a:off x="1122219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1"/>
          <p:cNvSpPr txBox="1">
            <a:spLocks noGrp="1"/>
          </p:cNvSpPr>
          <p:nvPr>
            <p:ph type="title"/>
          </p:nvPr>
        </p:nvSpPr>
        <p:spPr>
          <a:xfrm>
            <a:off x="1501052" y="532396"/>
            <a:ext cx="6141895" cy="5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Segmentasi pelanggan 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0C1D6-3316-333C-FE77-45A45AEA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28" y="2376558"/>
            <a:ext cx="3297244" cy="1978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795FB-469B-DC5D-405C-14B063596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06" y="1358852"/>
            <a:ext cx="2938188" cy="574042"/>
          </a:xfrm>
          <a:prstGeom prst="rect">
            <a:avLst/>
          </a:prstGeom>
        </p:spPr>
      </p:pic>
      <p:sp>
        <p:nvSpPr>
          <p:cNvPr id="21" name="Arrow: Right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B3DF54-2737-2494-4DBA-A0A9708E4AB6}"/>
              </a:ext>
            </a:extLst>
          </p:cNvPr>
          <p:cNvSpPr/>
          <p:nvPr/>
        </p:nvSpPr>
        <p:spPr>
          <a:xfrm>
            <a:off x="7252854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1C927A-E8BB-E00A-DE96-3CCAB1658F4F}"/>
              </a:ext>
            </a:extLst>
          </p:cNvPr>
          <p:cNvSpPr/>
          <p:nvPr/>
        </p:nvSpPr>
        <p:spPr>
          <a:xfrm flipH="1">
            <a:off x="1122219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24345" y="721500"/>
            <a:ext cx="3214255" cy="8440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Kesimpulan</a:t>
            </a:r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1887682" y="1986396"/>
            <a:ext cx="5368635" cy="1170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 ini terdapat data dan berbagai jenis table dan juga menampilkan grafik pengeluaran di setiap kategori beserta menjelaskan jumlah pelanggan di distribusi dan region</a:t>
            </a:r>
            <a:endParaRPr dirty="0"/>
          </a:p>
        </p:txBody>
      </p:sp>
      <p:sp>
        <p:nvSpPr>
          <p:cNvPr id="13" name="Arrow: Right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C212E4-9A22-5CC1-C47E-8C237486A6FE}"/>
              </a:ext>
            </a:extLst>
          </p:cNvPr>
          <p:cNvSpPr/>
          <p:nvPr/>
        </p:nvSpPr>
        <p:spPr>
          <a:xfrm flipH="1">
            <a:off x="1122219" y="4070811"/>
            <a:ext cx="768927" cy="3360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Bebas Neue</vt:lpstr>
      <vt:lpstr>IM Fell French Canon SC</vt:lpstr>
      <vt:lpstr>Arial</vt:lpstr>
      <vt:lpstr>Roboto Condensed Light</vt:lpstr>
      <vt:lpstr>Barlow</vt:lpstr>
      <vt:lpstr>Open Sans</vt:lpstr>
      <vt:lpstr>Vintage Papyrus Minitheme by Slidesgo</vt:lpstr>
      <vt:lpstr>Analisis Data Pelangaan Wholesale</vt:lpstr>
      <vt:lpstr>Dataset Wholesale</vt:lpstr>
      <vt:lpstr>Pengeluaran pelanggan di tiap region</vt:lpstr>
      <vt:lpstr>Grafik pengeluaran di tiap kategori</vt:lpstr>
      <vt:lpstr>Diagram Segmentasi pelanggan 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Agi Ramdhan</dc:creator>
  <cp:lastModifiedBy>Agi Ramdhan</cp:lastModifiedBy>
  <cp:revision>1</cp:revision>
  <dcterms:modified xsi:type="dcterms:W3CDTF">2024-12-24T18:34:49Z</dcterms:modified>
</cp:coreProperties>
</file>