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0" r:id="rId2"/>
    <p:sldId id="272" r:id="rId3"/>
    <p:sldId id="273" r:id="rId4"/>
    <p:sldId id="274" r:id="rId5"/>
    <p:sldId id="275" r:id="rId6"/>
    <p:sldId id="276" r:id="rId7"/>
    <p:sldId id="270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10829"/>
    <a:srgbClr val="823E4E"/>
    <a:srgbClr val="925AA6"/>
    <a:srgbClr val="00803B"/>
    <a:srgbClr val="32B824"/>
    <a:srgbClr val="FFFFFF"/>
    <a:srgbClr val="144A0E"/>
    <a:srgbClr val="1F7416"/>
    <a:srgbClr val="258A1A"/>
    <a:srgbClr val="2997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 autoAdjust="0"/>
    <p:restoredTop sz="94598" autoAdjust="0"/>
  </p:normalViewPr>
  <p:slideViewPr>
    <p:cSldViewPr snapToGrid="0">
      <p:cViewPr varScale="1">
        <p:scale>
          <a:sx n="96" d="100"/>
          <a:sy n="96" d="100"/>
        </p:scale>
        <p:origin x="674" y="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4F28F5AE-393F-E631-EFDD-4574FC73B1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пупупу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E6C2D4-9AEE-27A1-0A8A-E76DA6DB7C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21255-22F3-4F47-BCF2-F266A2F67B81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D73AAF2-0169-F3C1-B168-B2CA9D7515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D6286D-A511-02EF-588A-3E60965F7F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80238-45D1-45CA-A0C7-723B983662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706945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пупупу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9DFC7-D102-416B-8DD0-BE2BCBB73CC6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C7EB46-FED8-4472-887A-19AC3FF41D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87651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243208" y="2858518"/>
            <a:ext cx="9144000" cy="1668284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  <a:br>
              <a:rPr lang="ru-RU" dirty="0"/>
            </a:br>
            <a:r>
              <a:rPr lang="ru-RU" dirty="0" err="1"/>
              <a:t>заголовок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243208" y="4700789"/>
            <a:ext cx="9144000" cy="678712"/>
          </a:xfr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PermianSansTypeface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972751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ru-RU"/>
              <a:t>Моздакова Анастасия: Проектирование модуля «Муниципальная собственность» информационной системы отдела муниципального образования Департамента имущественных отношений города Перми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1" y="764789"/>
            <a:ext cx="1237049" cy="1237049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972751" y="2559028"/>
            <a:ext cx="109074" cy="282047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0321689" y="22903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0969171" y="-28046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572483" y="64415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1132457" y="5169133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1433892" y="4646864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830666" y="5664686"/>
            <a:ext cx="993018" cy="1042217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049401" y="3948216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0460196" y="3754568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11293215" y="2514070"/>
            <a:ext cx="369013" cy="387296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375138" y="596905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-181705" y="606648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566898" y="609419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76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2628864" y="1937433"/>
            <a:ext cx="1344456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8167484" y="1882894"/>
            <a:ext cx="1446845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846730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670642"/>
            <a:ext cx="4299187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83392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747157" y="1937433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5515427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9283699" y="1882894"/>
            <a:ext cx="1161143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846730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670642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843667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667579"/>
            <a:ext cx="2600098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165857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471385" y="1937433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4230459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978721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846730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670642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9738477" y="1882894"/>
            <a:ext cx="1002918" cy="83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843667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667579"/>
            <a:ext cx="2245791" cy="2904329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4902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8552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428015" y="2177143"/>
            <a:ext cx="4925785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94480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94480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6682481" y="2360275"/>
            <a:ext cx="42991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6682481" y="3367320"/>
            <a:ext cx="4299187" cy="3207652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64780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838200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4606471" y="2177143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74743" y="2177142"/>
            <a:ext cx="2979057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1028474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1028474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4794931" y="2180205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4794931" y="3167178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8561388" y="2177142"/>
            <a:ext cx="260009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8561388" y="3164115"/>
            <a:ext cx="2600098" cy="3407794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313311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678542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3437617" y="2177143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6185879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/>
          <p:cNvSpPr>
            <a:spLocks noGrp="1"/>
          </p:cNvSpPr>
          <p:nvPr>
            <p:ph type="body" idx="1"/>
          </p:nvPr>
        </p:nvSpPr>
        <p:spPr>
          <a:xfrm>
            <a:off x="868816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868816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7" name="Текст 2"/>
          <p:cNvSpPr>
            <a:spLocks noGrp="1"/>
          </p:cNvSpPr>
          <p:nvPr>
            <p:ph type="body" idx="10"/>
          </p:nvPr>
        </p:nvSpPr>
        <p:spPr>
          <a:xfrm>
            <a:off x="3626077" y="2287134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Объект 3"/>
          <p:cNvSpPr>
            <a:spLocks noGrp="1"/>
          </p:cNvSpPr>
          <p:nvPr>
            <p:ph sz="half" idx="11"/>
          </p:nvPr>
        </p:nvSpPr>
        <p:spPr>
          <a:xfrm>
            <a:off x="3626077" y="3217976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19" name="Текст 2"/>
          <p:cNvSpPr>
            <a:spLocks noGrp="1"/>
          </p:cNvSpPr>
          <p:nvPr>
            <p:ph type="body" idx="12"/>
          </p:nvPr>
        </p:nvSpPr>
        <p:spPr>
          <a:xfrm>
            <a:off x="6372524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Объект 3"/>
          <p:cNvSpPr>
            <a:spLocks noGrp="1"/>
          </p:cNvSpPr>
          <p:nvPr>
            <p:ph sz="half" idx="13"/>
          </p:nvPr>
        </p:nvSpPr>
        <p:spPr>
          <a:xfrm>
            <a:off x="6372524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8945635" y="2177142"/>
            <a:ext cx="2573111" cy="46808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4"/>
          </p:nvPr>
        </p:nvSpPr>
        <p:spPr>
          <a:xfrm>
            <a:off x="9132280" y="2284071"/>
            <a:ext cx="2245791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/>
          <p:cNvSpPr>
            <a:spLocks noGrp="1"/>
          </p:cNvSpPr>
          <p:nvPr>
            <p:ph sz="half" idx="15"/>
          </p:nvPr>
        </p:nvSpPr>
        <p:spPr>
          <a:xfrm>
            <a:off x="9132280" y="3214913"/>
            <a:ext cx="2245791" cy="3356996"/>
          </a:xfrm>
        </p:spPr>
        <p:txBody>
          <a:bodyPr>
            <a:noAutofit/>
          </a:bodyPr>
          <a:lstStyle>
            <a:lvl1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9613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6"/>
          <p:cNvSpPr>
            <a:spLocks noGrp="1"/>
          </p:cNvSpPr>
          <p:nvPr>
            <p:ph type="pic" sz="quarter" idx="15"/>
          </p:nvPr>
        </p:nvSpPr>
        <p:spPr>
          <a:xfrm>
            <a:off x="5360562" y="0"/>
            <a:ext cx="6831437" cy="2699657"/>
          </a:xfrm>
          <a:noFill/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77431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0"/>
            <a:ext cx="61976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"/>
          </p:nvPr>
        </p:nvSpPr>
        <p:spPr>
          <a:xfrm>
            <a:off x="6634617" y="992187"/>
            <a:ext cx="499132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94180" y="696685"/>
            <a:ext cx="4907187" cy="5476647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6473907" y="503916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7407233" y="195032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143176" y="6173333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3286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939800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65488"/>
            <a:ext cx="10409916" cy="1325563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0"/>
          </p:nvPr>
        </p:nvSpPr>
        <p:spPr>
          <a:xfrm>
            <a:off x="1247775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33685" y="1891051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1" name="Рисунок 3"/>
          <p:cNvSpPr>
            <a:spLocks noGrp="1"/>
          </p:cNvSpPr>
          <p:nvPr>
            <p:ph type="pic" sz="quarter" idx="11"/>
          </p:nvPr>
        </p:nvSpPr>
        <p:spPr>
          <a:xfrm>
            <a:off x="4941660" y="2195849"/>
            <a:ext cx="2613025" cy="4106863"/>
          </a:xfrm>
        </p:spPr>
        <p:txBody>
          <a:bodyPr/>
          <a:lstStyle/>
          <a:p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327116" y="1929036"/>
            <a:ext cx="2612571" cy="41365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803B"/>
              </a:solidFill>
            </a:endParaRPr>
          </a:p>
        </p:txBody>
      </p:sp>
      <p:sp>
        <p:nvSpPr>
          <p:cNvPr id="23" name="Рисунок 3"/>
          <p:cNvSpPr>
            <a:spLocks noGrp="1"/>
          </p:cNvSpPr>
          <p:nvPr>
            <p:ph type="pic" sz="quarter" idx="12"/>
          </p:nvPr>
        </p:nvSpPr>
        <p:spPr>
          <a:xfrm>
            <a:off x="8635091" y="2233834"/>
            <a:ext cx="2613025" cy="4106863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06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2548392"/>
            <a:ext cx="3207656" cy="16002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4286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0"/>
          </p:nvPr>
        </p:nvSpPr>
        <p:spPr>
          <a:xfrm>
            <a:off x="4049487" y="4281488"/>
            <a:ext cx="8142513" cy="2576512"/>
          </a:xfrm>
        </p:spPr>
        <p:txBody>
          <a:bodyPr/>
          <a:lstStyle/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23217" y="457200"/>
            <a:ext cx="7375297" cy="334554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168742" y="311976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470177" y="259749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119109" y="362997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0009" y="2521179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573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838200" y="631190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dirty="0"/>
              <a:t>Интерактивные карты ПГНИУ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476049" y="6311900"/>
            <a:ext cx="2743200" cy="365125"/>
          </a:xfrm>
          <a:prstGeom prst="rect">
            <a:avLst/>
          </a:prstGeom>
        </p:spPr>
        <p:txBody>
          <a:bodyPr/>
          <a:lstStyle/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ru-RU" dirty="0"/>
              <a:t>Заголовок</a:t>
            </a:r>
          </a:p>
        </p:txBody>
      </p:sp>
      <p:sp>
        <p:nvSpPr>
          <p:cNvPr id="9" name="Текст 8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51025"/>
            <a:ext cx="10515600" cy="4229100"/>
          </a:xfrm>
        </p:spPr>
        <p:txBody>
          <a:bodyPr/>
          <a:lstStyle>
            <a:lvl1pPr>
              <a:defRPr sz="2000">
                <a:latin typeface="+mn-lt"/>
              </a:defRPr>
            </a:lvl1pPr>
            <a:lvl2pPr>
              <a:defRPr sz="2000"/>
            </a:lvl2pPr>
          </a:lstStyle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6E8CF1-6015-94D9-BCF9-1EA250839F9D}"/>
              </a:ext>
            </a:extLst>
          </p:cNvPr>
          <p:cNvSpPr txBox="1"/>
          <p:nvPr userDrawn="1"/>
        </p:nvSpPr>
        <p:spPr>
          <a:xfrm>
            <a:off x="0" y="0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Пермский государственный национально исследовательский университет 2025 г. </a:t>
            </a:r>
          </a:p>
        </p:txBody>
      </p:sp>
    </p:spTree>
    <p:extLst>
      <p:ext uri="{BB962C8B-B14F-4D97-AF65-F5344CB8AC3E}">
        <p14:creationId xmlns:p14="http://schemas.microsoft.com/office/powerpoint/2010/main" val="190560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2074" y="1633770"/>
            <a:ext cx="3207656" cy="1600200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4049487" y="-4764"/>
            <a:ext cx="8142514" cy="6862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1274054" y="5745962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575489" y="5223693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224421" y="6256173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27771" y="1389065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4630057" y="1016000"/>
            <a:ext cx="6643997" cy="47299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4746625" y="1146175"/>
            <a:ext cx="6421438" cy="4398963"/>
          </a:xfrm>
        </p:spPr>
        <p:txBody>
          <a:bodyPr/>
          <a:lstStyle/>
          <a:p>
            <a:endParaRPr lang="ru-RU"/>
          </a:p>
        </p:txBody>
      </p:sp>
      <p:sp>
        <p:nvSpPr>
          <p:cNvPr id="16" name="Объект 3"/>
          <p:cNvSpPr>
            <a:spLocks noGrp="1"/>
          </p:cNvSpPr>
          <p:nvPr>
            <p:ph sz="half" idx="2"/>
          </p:nvPr>
        </p:nvSpPr>
        <p:spPr>
          <a:xfrm>
            <a:off x="622074" y="3478675"/>
            <a:ext cx="3207656" cy="174501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C8327E-1F76-AC27-4F55-7A8E3684F21B}"/>
              </a:ext>
            </a:extLst>
          </p:cNvPr>
          <p:cNvSpPr txBox="1"/>
          <p:nvPr userDrawn="1"/>
        </p:nvSpPr>
        <p:spPr>
          <a:xfrm>
            <a:off x="0" y="6403186"/>
            <a:ext cx="121819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Моздакова Анастасия: Проектирование модуля «Муниципальная собственность» информационной системы отдела муниципального образования Департамента имущественных отношений города Перми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C97416-0461-8E4F-C99F-62AB8CE1C5E0}"/>
              </a:ext>
            </a:extLst>
          </p:cNvPr>
          <p:cNvSpPr txBox="1"/>
          <p:nvPr userDrawn="1"/>
        </p:nvSpPr>
        <p:spPr>
          <a:xfrm>
            <a:off x="1" y="-4764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Пермский государственный национально исследовательский университет 2024 г. </a:t>
            </a:r>
          </a:p>
        </p:txBody>
      </p:sp>
    </p:spTree>
    <p:extLst>
      <p:ext uri="{BB962C8B-B14F-4D97-AF65-F5344CB8AC3E}">
        <p14:creationId xmlns:p14="http://schemas.microsoft.com/office/powerpoint/2010/main" val="23375852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5666" y="840014"/>
            <a:ext cx="6455648" cy="1131796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0638972" y="5545139"/>
            <a:ext cx="1553028" cy="132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74922" y="323744"/>
            <a:ext cx="294303" cy="308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иаграмма 4"/>
          <p:cNvSpPr>
            <a:spLocks noGrp="1"/>
          </p:cNvSpPr>
          <p:nvPr>
            <p:ph type="chart" sz="quarter" idx="11"/>
          </p:nvPr>
        </p:nvSpPr>
        <p:spPr>
          <a:xfrm>
            <a:off x="975666" y="2278742"/>
            <a:ext cx="10110039" cy="295946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Рисунок 3"/>
          <p:cNvSpPr>
            <a:spLocks noGrp="1"/>
          </p:cNvSpPr>
          <p:nvPr>
            <p:ph type="pic" sz="quarter" idx="12"/>
          </p:nvPr>
        </p:nvSpPr>
        <p:spPr>
          <a:xfrm>
            <a:off x="0" y="5545138"/>
            <a:ext cx="10609263" cy="1312862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975666" y="0"/>
            <a:ext cx="446735" cy="468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49374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337676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993874"/>
            <a:ext cx="1337676" cy="21045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исунок 6"/>
          <p:cNvSpPr>
            <a:spLocks noGrp="1"/>
          </p:cNvSpPr>
          <p:nvPr>
            <p:ph type="pic" sz="quarter" idx="15"/>
          </p:nvPr>
        </p:nvSpPr>
        <p:spPr>
          <a:xfrm>
            <a:off x="4955784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2" name="Рисунок 6"/>
          <p:cNvSpPr>
            <a:spLocks noGrp="1"/>
          </p:cNvSpPr>
          <p:nvPr>
            <p:ph type="pic" sz="quarter" idx="16"/>
          </p:nvPr>
        </p:nvSpPr>
        <p:spPr>
          <a:xfrm>
            <a:off x="8573892" y="2993874"/>
            <a:ext cx="3618108" cy="2104571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1775130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7"/>
          </p:nvPr>
        </p:nvSpPr>
        <p:spPr>
          <a:xfrm>
            <a:off x="5393238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8"/>
          </p:nvPr>
        </p:nvSpPr>
        <p:spPr>
          <a:xfrm>
            <a:off x="9011346" y="532693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0972800" y="524932"/>
            <a:ext cx="462417" cy="4853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587129" y="1117711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 userDrawn="1"/>
        </p:nvSpPr>
        <p:spPr>
          <a:xfrm>
            <a:off x="1170259" y="5520313"/>
            <a:ext cx="334834" cy="3514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8440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1" y="1"/>
            <a:ext cx="728481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7284813" y="1"/>
            <a:ext cx="4907187" cy="29464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12"/>
          <p:cNvSpPr>
            <a:spLocks noGrp="1"/>
          </p:cNvSpPr>
          <p:nvPr>
            <p:ph type="pic" sz="quarter" idx="11"/>
          </p:nvPr>
        </p:nvSpPr>
        <p:spPr>
          <a:xfrm>
            <a:off x="7284812" y="2946401"/>
            <a:ext cx="4907187" cy="2452913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12"/>
          <p:cNvSpPr>
            <a:spLocks noGrp="1"/>
          </p:cNvSpPr>
          <p:nvPr>
            <p:ph type="pic" sz="quarter" idx="12"/>
          </p:nvPr>
        </p:nvSpPr>
        <p:spPr>
          <a:xfrm>
            <a:off x="7284813" y="5399314"/>
            <a:ext cx="4907187" cy="1458686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596673" y="2061029"/>
            <a:ext cx="6079897" cy="428579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5552039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772209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0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446550" y="4909127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45A91-0510-BE3A-FB40-2219B49DEF4A}"/>
              </a:ext>
            </a:extLst>
          </p:cNvPr>
          <p:cNvSpPr txBox="1"/>
          <p:nvPr userDrawn="1"/>
        </p:nvSpPr>
        <p:spPr>
          <a:xfrm>
            <a:off x="0" y="6395805"/>
            <a:ext cx="122098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Моздакова Анастасия: Проектирование модуля «Муниципальная собственность» информационной системы отдела муниципального образования Департамента имущественных отношений города Перми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A1C0F-A958-00BC-23CD-72C9DDA52F9D}"/>
              </a:ext>
            </a:extLst>
          </p:cNvPr>
          <p:cNvSpPr txBox="1"/>
          <p:nvPr userDrawn="1"/>
        </p:nvSpPr>
        <p:spPr>
          <a:xfrm>
            <a:off x="0" y="-9728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Пермский государственный национально исследовательский университет 2024 г. </a:t>
            </a:r>
          </a:p>
        </p:txBody>
      </p:sp>
    </p:spTree>
    <p:extLst>
      <p:ext uri="{BB962C8B-B14F-4D97-AF65-F5344CB8AC3E}">
        <p14:creationId xmlns:p14="http://schemas.microsoft.com/office/powerpoint/2010/main" val="1778859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10914742" y="0"/>
            <a:ext cx="127725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0885488" cy="3468914"/>
          </a:xfrm>
        </p:spPr>
        <p:txBody>
          <a:bodyPr/>
          <a:lstStyle/>
          <a:p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1857828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Текст 2"/>
          <p:cNvSpPr>
            <a:spLocks noGrp="1"/>
          </p:cNvSpPr>
          <p:nvPr>
            <p:ph type="body" idx="1"/>
          </p:nvPr>
        </p:nvSpPr>
        <p:spPr>
          <a:xfrm>
            <a:off x="812799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5014684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Текст 2"/>
          <p:cNvSpPr>
            <a:spLocks noGrp="1"/>
          </p:cNvSpPr>
          <p:nvPr>
            <p:ph type="body" idx="11"/>
          </p:nvPr>
        </p:nvSpPr>
        <p:spPr>
          <a:xfrm>
            <a:off x="3969655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8171540" y="3819676"/>
            <a:ext cx="653143" cy="6855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Текст 2"/>
          <p:cNvSpPr>
            <a:spLocks noGrp="1"/>
          </p:cNvSpPr>
          <p:nvPr>
            <p:ph type="body" idx="12"/>
          </p:nvPr>
        </p:nvSpPr>
        <p:spPr>
          <a:xfrm>
            <a:off x="7126511" y="464476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8664103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10733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4" y="944010"/>
            <a:ext cx="4918756" cy="12022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788813" y="0"/>
            <a:ext cx="5733143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Объект 2"/>
          <p:cNvSpPr>
            <a:spLocks noGrp="1"/>
          </p:cNvSpPr>
          <p:nvPr>
            <p:ph idx="1"/>
          </p:nvPr>
        </p:nvSpPr>
        <p:spPr>
          <a:xfrm>
            <a:off x="6096001" y="560009"/>
            <a:ext cx="5016820" cy="578273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5" name="Рисунок 12"/>
          <p:cNvSpPr>
            <a:spLocks noGrp="1"/>
          </p:cNvSpPr>
          <p:nvPr>
            <p:ph type="pic" sz="quarter" idx="11"/>
          </p:nvPr>
        </p:nvSpPr>
        <p:spPr>
          <a:xfrm>
            <a:off x="1903979" y="2815771"/>
            <a:ext cx="1986803" cy="31194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6" name="Рисунок 12"/>
          <p:cNvSpPr>
            <a:spLocks noGrp="1"/>
          </p:cNvSpPr>
          <p:nvPr>
            <p:ph type="pic" sz="quarter" idx="12"/>
          </p:nvPr>
        </p:nvSpPr>
        <p:spPr>
          <a:xfrm>
            <a:off x="3902350" y="2815771"/>
            <a:ext cx="1874895" cy="311940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01709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sz="quarter" idx="10"/>
          </p:nvPr>
        </p:nvSpPr>
        <p:spPr>
          <a:xfrm>
            <a:off x="5413829" y="0"/>
            <a:ext cx="6778171" cy="6857999"/>
          </a:xfrm>
        </p:spPr>
        <p:txBody>
          <a:bodyPr/>
          <a:lstStyle/>
          <a:p>
            <a:endParaRPr lang="ru-RU"/>
          </a:p>
        </p:txBody>
      </p:sp>
      <p:sp>
        <p:nvSpPr>
          <p:cNvPr id="11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4107542" y="1156202"/>
            <a:ext cx="3483429" cy="2023549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>
            <a:normAutofit/>
          </a:bodyPr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sp>
        <p:nvSpPr>
          <p:cNvPr id="14" name="Заголовок 1"/>
          <p:cNvSpPr txBox="1">
            <a:spLocks/>
          </p:cNvSpPr>
          <p:nvPr userDrawn="1"/>
        </p:nvSpPr>
        <p:spPr>
          <a:xfrm>
            <a:off x="8122888" y="1156202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5" name="Заголовок 1"/>
          <p:cNvSpPr txBox="1">
            <a:spLocks/>
          </p:cNvSpPr>
          <p:nvPr userDrawn="1"/>
        </p:nvSpPr>
        <p:spPr>
          <a:xfrm>
            <a:off x="4107542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16" name="Заголовок 1"/>
          <p:cNvSpPr txBox="1">
            <a:spLocks/>
          </p:cNvSpPr>
          <p:nvPr userDrawn="1"/>
        </p:nvSpPr>
        <p:spPr>
          <a:xfrm>
            <a:off x="8122888" y="3776030"/>
            <a:ext cx="3483429" cy="2023549"/>
          </a:xfrm>
          <a:prstGeom prst="rect">
            <a:avLst/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ru-RU" sz="2400" dirty="0"/>
              <a:t>Образец </a:t>
            </a:r>
          </a:p>
          <a:p>
            <a:r>
              <a:rPr lang="ru-RU" sz="2400" dirty="0"/>
              <a:t>заголовка</a:t>
            </a:r>
          </a:p>
        </p:txBody>
      </p:sp>
      <p:sp>
        <p:nvSpPr>
          <p:cNvPr id="22" name="Заголовок 1"/>
          <p:cNvSpPr txBox="1">
            <a:spLocks/>
          </p:cNvSpPr>
          <p:nvPr userDrawn="1"/>
        </p:nvSpPr>
        <p:spPr>
          <a:xfrm>
            <a:off x="631045" y="2039934"/>
            <a:ext cx="3650668" cy="20515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32B82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accent1"/>
                </a:solidFill>
              </a:rPr>
              <a:t>Образец заголовка</a:t>
            </a:r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2163105" y="6255898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415453" y="5799579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>
            <a:off x="1746595" y="638413"/>
            <a:ext cx="235300" cy="2469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664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1504140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5168997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8833854" y="2451380"/>
            <a:ext cx="1959430" cy="2056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689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560009"/>
            <a:ext cx="10884127" cy="1202267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9" name="Прямоугольник 18"/>
          <p:cNvSpPr/>
          <p:nvPr userDrawn="1"/>
        </p:nvSpPr>
        <p:spPr>
          <a:xfrm rot="5400000">
            <a:off x="14680" y="5960896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 rot="5400000">
            <a:off x="857620" y="605769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 rot="5400000">
            <a:off x="113295" y="466223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644610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Прямоугольник 23"/>
          <p:cNvSpPr/>
          <p:nvPr userDrawn="1"/>
        </p:nvSpPr>
        <p:spPr>
          <a:xfrm rot="5400000">
            <a:off x="10477113" y="-36940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 userDrawn="1"/>
        </p:nvSpPr>
        <p:spPr>
          <a:xfrm rot="5400000">
            <a:off x="11344112" y="747801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451100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451100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4813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 userDrawn="1"/>
        </p:nvSpPr>
        <p:spPr>
          <a:xfrm>
            <a:off x="8668543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5022735" y="2489162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1335314" y="2474647"/>
            <a:ext cx="2032001" cy="2053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1"/>
          <p:cNvSpPr>
            <a:spLocks noGrp="1"/>
          </p:cNvSpPr>
          <p:nvPr>
            <p:ph type="title"/>
          </p:nvPr>
        </p:nvSpPr>
        <p:spPr>
          <a:xfrm>
            <a:off x="596673" y="734181"/>
            <a:ext cx="10884127" cy="1202267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"/>
          </p:nvPr>
        </p:nvSpPr>
        <p:spPr>
          <a:xfrm>
            <a:off x="1112255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77112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3" name="Текст 2"/>
          <p:cNvSpPr>
            <a:spLocks noGrp="1"/>
          </p:cNvSpPr>
          <p:nvPr>
            <p:ph type="body" idx="11"/>
          </p:nvPr>
        </p:nvSpPr>
        <p:spPr>
          <a:xfrm>
            <a:off x="8441969" y="4818782"/>
            <a:ext cx="2743200" cy="738187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2"/>
          </p:nvPr>
        </p:nvSpPr>
        <p:spPr>
          <a:xfrm>
            <a:off x="1458330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17" name="Рисунок 2"/>
          <p:cNvSpPr>
            <a:spLocks noGrp="1"/>
          </p:cNvSpPr>
          <p:nvPr>
            <p:ph type="pic" sz="quarter" idx="13"/>
          </p:nvPr>
        </p:nvSpPr>
        <p:spPr>
          <a:xfrm>
            <a:off x="5123187" y="2625272"/>
            <a:ext cx="2051050" cy="2057400"/>
          </a:xfrm>
        </p:spPr>
        <p:txBody>
          <a:bodyPr/>
          <a:lstStyle/>
          <a:p>
            <a:endParaRPr lang="ru-RU"/>
          </a:p>
        </p:txBody>
      </p:sp>
      <p:sp>
        <p:nvSpPr>
          <p:cNvPr id="26" name="Рисунок 2"/>
          <p:cNvSpPr>
            <a:spLocks noGrp="1"/>
          </p:cNvSpPr>
          <p:nvPr>
            <p:ph type="pic" sz="quarter" idx="14"/>
          </p:nvPr>
        </p:nvSpPr>
        <p:spPr>
          <a:xfrm>
            <a:off x="8788044" y="2625272"/>
            <a:ext cx="2051050" cy="2057400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671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24531" y="524933"/>
            <a:ext cx="3650668" cy="2051579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1362" y="1375304"/>
            <a:ext cx="485775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5360563" y="3037417"/>
            <a:ext cx="6831437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1122044" y="3037417"/>
            <a:ext cx="3873289" cy="32363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0"/>
            <a:ext cx="1693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11618322" y="524933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10974229" y="229763"/>
            <a:ext cx="281236" cy="2951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368402" y="5913315"/>
            <a:ext cx="388412" cy="40765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4727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/>
          <p:nvPr userDrawn="1"/>
        </p:nvSpPr>
        <p:spPr>
          <a:xfrm>
            <a:off x="0" y="0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Текст 2"/>
          <p:cNvSpPr>
            <a:spLocks noGrp="1"/>
          </p:cNvSpPr>
          <p:nvPr>
            <p:ph type="body" idx="10"/>
          </p:nvPr>
        </p:nvSpPr>
        <p:spPr>
          <a:xfrm>
            <a:off x="471763" y="1931068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Рисунок 2"/>
          <p:cNvSpPr>
            <a:spLocks noGrp="1"/>
          </p:cNvSpPr>
          <p:nvPr>
            <p:ph type="pic" sz="quarter" idx="13"/>
          </p:nvPr>
        </p:nvSpPr>
        <p:spPr>
          <a:xfrm>
            <a:off x="6110514" y="0"/>
            <a:ext cx="6081486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sz="quarter" idx="14"/>
          </p:nvPr>
        </p:nvSpPr>
        <p:spPr>
          <a:xfrm>
            <a:off x="0" y="3473599"/>
            <a:ext cx="6110514" cy="347359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Прямоугольник 27"/>
          <p:cNvSpPr/>
          <p:nvPr userDrawn="1"/>
        </p:nvSpPr>
        <p:spPr>
          <a:xfrm>
            <a:off x="6110514" y="3473599"/>
            <a:ext cx="6110514" cy="34735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Текст 2"/>
          <p:cNvSpPr>
            <a:spLocks noGrp="1"/>
          </p:cNvSpPr>
          <p:nvPr>
            <p:ph type="body" idx="15" hasCustomPrompt="1"/>
          </p:nvPr>
        </p:nvSpPr>
        <p:spPr>
          <a:xfrm>
            <a:off x="471763" y="998612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  <p:sp>
        <p:nvSpPr>
          <p:cNvPr id="31" name="Текст 2"/>
          <p:cNvSpPr>
            <a:spLocks noGrp="1"/>
          </p:cNvSpPr>
          <p:nvPr>
            <p:ph type="body" idx="16"/>
          </p:nvPr>
        </p:nvSpPr>
        <p:spPr>
          <a:xfrm>
            <a:off x="6582277" y="5371590"/>
            <a:ext cx="5166988" cy="6100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"/>
          <p:cNvSpPr>
            <a:spLocks noGrp="1"/>
          </p:cNvSpPr>
          <p:nvPr>
            <p:ph type="body" idx="17" hasCustomPrompt="1"/>
          </p:nvPr>
        </p:nvSpPr>
        <p:spPr>
          <a:xfrm>
            <a:off x="6582277" y="4439134"/>
            <a:ext cx="5166988" cy="738187"/>
          </a:xfrm>
        </p:spPr>
        <p:txBody>
          <a:bodyPr>
            <a:noAutofit/>
          </a:bodyPr>
          <a:lstStyle>
            <a:lvl1pPr marL="0" indent="0" algn="ctr">
              <a:buNone/>
              <a:defRPr sz="6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число</a:t>
            </a:r>
          </a:p>
        </p:txBody>
      </p:sp>
    </p:spTree>
    <p:extLst>
      <p:ext uri="{BB962C8B-B14F-4D97-AF65-F5344CB8AC3E}">
        <p14:creationId xmlns:p14="http://schemas.microsoft.com/office/powerpoint/2010/main" val="340747135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FDCE11-224B-1B95-B8C6-85F846F7BE33}"/>
              </a:ext>
            </a:extLst>
          </p:cNvPr>
          <p:cNvSpPr txBox="1"/>
          <p:nvPr userDrawn="1"/>
        </p:nvSpPr>
        <p:spPr>
          <a:xfrm>
            <a:off x="0" y="0"/>
            <a:ext cx="121919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dirty="0"/>
              <a:t>Пермский государственный национально исследовательский университет 2025 г. </a:t>
            </a:r>
          </a:p>
        </p:txBody>
      </p:sp>
    </p:spTree>
    <p:extLst>
      <p:ext uri="{BB962C8B-B14F-4D97-AF65-F5344CB8AC3E}">
        <p14:creationId xmlns:p14="http://schemas.microsoft.com/office/powerpoint/2010/main" val="31989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Моздакова Анастасия: Проектирование модуля «Муниципальная собственность» информационной системы отдела муниципального образования Департамента имущественных отношений города Перми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939E064-4929-463C-BE93-599F78C1F97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Рисунок 6"/>
          <p:cNvSpPr>
            <a:spLocks noGrp="1"/>
          </p:cNvSpPr>
          <p:nvPr>
            <p:ph type="pic" sz="quarter" idx="13"/>
          </p:nvPr>
        </p:nvSpPr>
        <p:spPr>
          <a:xfrm>
            <a:off x="0" y="988484"/>
            <a:ext cx="8610600" cy="3414183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7703132" y="1580885"/>
            <a:ext cx="3650668" cy="2051579"/>
          </a:xfrm>
        </p:spPr>
        <p:txBody>
          <a:bodyPr anchor="b">
            <a:noAutofit/>
          </a:bodyPr>
          <a:lstStyle>
            <a:lvl1pPr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Текст 2"/>
          <p:cNvSpPr>
            <a:spLocks noGrp="1"/>
          </p:cNvSpPr>
          <p:nvPr>
            <p:ph type="body" idx="1"/>
          </p:nvPr>
        </p:nvSpPr>
        <p:spPr>
          <a:xfrm>
            <a:off x="838200" y="4847961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Текст 2"/>
          <p:cNvSpPr>
            <a:spLocks noGrp="1"/>
          </p:cNvSpPr>
          <p:nvPr>
            <p:ph type="body" idx="14"/>
          </p:nvPr>
        </p:nvSpPr>
        <p:spPr>
          <a:xfrm>
            <a:off x="4038600" y="484796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2"/>
          <p:cNvSpPr>
            <a:spLocks noGrp="1"/>
          </p:cNvSpPr>
          <p:nvPr>
            <p:ph type="body" idx="15"/>
          </p:nvPr>
        </p:nvSpPr>
        <p:spPr>
          <a:xfrm>
            <a:off x="7239000" y="4842934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624956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8344945" y="674600"/>
            <a:ext cx="573678" cy="6021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97293" y="218281"/>
            <a:ext cx="369013" cy="3872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8462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7046654" y="4834581"/>
            <a:ext cx="192346" cy="20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5282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6311" y="2478088"/>
            <a:ext cx="485775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6311" y="5357813"/>
            <a:ext cx="4857750" cy="738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8805332" y="0"/>
            <a:ext cx="3081867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Рисунок 6"/>
          <p:cNvSpPr>
            <a:spLocks noGrp="1"/>
          </p:cNvSpPr>
          <p:nvPr>
            <p:ph type="pic" sz="quarter" idx="14"/>
          </p:nvPr>
        </p:nvSpPr>
        <p:spPr>
          <a:xfrm>
            <a:off x="5621867" y="0"/>
            <a:ext cx="3064933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3979964" y="299371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4621992" y="0"/>
            <a:ext cx="1222829" cy="128341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>
            <a:off x="4230758" y="714494"/>
            <a:ext cx="954313" cy="1001594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919658" y="606567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1362815" y="6163109"/>
            <a:ext cx="662088" cy="69489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019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" name="Прямоугольник 1"/>
          <p:cNvSpPr/>
          <p:nvPr userDrawn="1"/>
        </p:nvSpPr>
        <p:spPr>
          <a:xfrm>
            <a:off x="5266266" y="795867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5266266" y="2633133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5266266" y="4470399"/>
            <a:ext cx="5960534" cy="1591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5265738" y="795338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0" name="Рисунок 7"/>
          <p:cNvSpPr>
            <a:spLocks noGrp="1"/>
          </p:cNvSpPr>
          <p:nvPr>
            <p:ph type="pic" sz="quarter" idx="11"/>
          </p:nvPr>
        </p:nvSpPr>
        <p:spPr>
          <a:xfrm>
            <a:off x="5265738" y="263260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2" name="Рисунок 7"/>
          <p:cNvSpPr>
            <a:spLocks noGrp="1"/>
          </p:cNvSpPr>
          <p:nvPr>
            <p:ph type="pic" sz="quarter" idx="12"/>
          </p:nvPr>
        </p:nvSpPr>
        <p:spPr>
          <a:xfrm>
            <a:off x="5265738" y="4470134"/>
            <a:ext cx="2082800" cy="1592262"/>
          </a:xfrm>
        </p:spPr>
        <p:txBody>
          <a:bodyPr/>
          <a:lstStyle/>
          <a:p>
            <a:endParaRPr lang="ru-RU"/>
          </a:p>
        </p:txBody>
      </p:sp>
      <p:sp>
        <p:nvSpPr>
          <p:cNvPr id="13" name="Текст 2"/>
          <p:cNvSpPr>
            <a:spLocks noGrp="1"/>
          </p:cNvSpPr>
          <p:nvPr>
            <p:ph type="body" idx="1"/>
          </p:nvPr>
        </p:nvSpPr>
        <p:spPr>
          <a:xfrm>
            <a:off x="7594600" y="1016189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2"/>
          <p:cNvSpPr>
            <a:spLocks noGrp="1"/>
          </p:cNvSpPr>
          <p:nvPr>
            <p:ph type="body" idx="13"/>
          </p:nvPr>
        </p:nvSpPr>
        <p:spPr>
          <a:xfrm>
            <a:off x="7594600" y="2834740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2"/>
          <p:cNvSpPr>
            <a:spLocks noGrp="1"/>
          </p:cNvSpPr>
          <p:nvPr>
            <p:ph type="body" idx="14"/>
          </p:nvPr>
        </p:nvSpPr>
        <p:spPr>
          <a:xfrm>
            <a:off x="7594600" y="4682143"/>
            <a:ext cx="2743200" cy="738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/>
          <p:cNvSpPr/>
          <p:nvPr userDrawn="1"/>
        </p:nvSpPr>
        <p:spPr>
          <a:xfrm>
            <a:off x="11104592" y="5394464"/>
            <a:ext cx="1059543" cy="1112038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 userDrawn="1"/>
        </p:nvSpPr>
        <p:spPr>
          <a:xfrm>
            <a:off x="10768579" y="6375107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 userDrawn="1"/>
        </p:nvSpPr>
        <p:spPr>
          <a:xfrm>
            <a:off x="4305129" y="4470134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 userDrawn="1"/>
        </p:nvSpPr>
        <p:spPr>
          <a:xfrm>
            <a:off x="4715924" y="4276486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 userDrawn="1"/>
        </p:nvSpPr>
        <p:spPr>
          <a:xfrm>
            <a:off x="10509290" y="355847"/>
            <a:ext cx="595302" cy="6247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/>
          <p:cNvSpPr/>
          <p:nvPr userDrawn="1"/>
        </p:nvSpPr>
        <p:spPr>
          <a:xfrm>
            <a:off x="10939961" y="494552"/>
            <a:ext cx="573678" cy="602101"/>
          </a:xfrm>
          <a:prstGeom prst="rect">
            <a:avLst/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 userDrawn="1"/>
        </p:nvSpPr>
        <p:spPr>
          <a:xfrm>
            <a:off x="11632096" y="1346594"/>
            <a:ext cx="369013" cy="387296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 userDrawn="1"/>
        </p:nvSpPr>
        <p:spPr>
          <a:xfrm>
            <a:off x="11643692" y="4987890"/>
            <a:ext cx="884321" cy="928135"/>
          </a:xfrm>
          <a:prstGeom prst="rect">
            <a:avLst/>
          </a:prstGeom>
          <a:solidFill>
            <a:schemeClr val="tx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9443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6"/>
          <p:cNvSpPr>
            <a:spLocks noGrp="1"/>
          </p:cNvSpPr>
          <p:nvPr>
            <p:ph type="pic" sz="quarter" idx="13"/>
          </p:nvPr>
        </p:nvSpPr>
        <p:spPr>
          <a:xfrm>
            <a:off x="-244699" y="-244699"/>
            <a:ext cx="12672812" cy="7405353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6278" y="2795194"/>
            <a:ext cx="5950857" cy="1325563"/>
          </a:xfr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none"/>
        </p:style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45303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825625"/>
            <a:ext cx="7315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1133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38600" y="365125"/>
            <a:ext cx="7315200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38600" y="1973943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Рисунок 6"/>
          <p:cNvSpPr>
            <a:spLocks noGrp="1"/>
          </p:cNvSpPr>
          <p:nvPr>
            <p:ph type="pic" sz="quarter" idx="14"/>
          </p:nvPr>
        </p:nvSpPr>
        <p:spPr>
          <a:xfrm>
            <a:off x="251582" y="0"/>
            <a:ext cx="3493104" cy="6858000"/>
          </a:xfrm>
          <a:noFill/>
        </p:spPr>
        <p:txBody>
          <a:bodyPr/>
          <a:lstStyle/>
          <a:p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110964" y="6176962"/>
            <a:ext cx="406878" cy="4270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658460" y="6047467"/>
            <a:ext cx="246763" cy="25898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927317" y="193901"/>
            <a:ext cx="520538" cy="5463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бъект 2"/>
          <p:cNvSpPr>
            <a:spLocks noGrp="1"/>
          </p:cNvSpPr>
          <p:nvPr>
            <p:ph idx="15"/>
          </p:nvPr>
        </p:nvSpPr>
        <p:spPr>
          <a:xfrm>
            <a:off x="4038600" y="2554514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Объект 2"/>
          <p:cNvSpPr>
            <a:spLocks noGrp="1"/>
          </p:cNvSpPr>
          <p:nvPr>
            <p:ph idx="16"/>
          </p:nvPr>
        </p:nvSpPr>
        <p:spPr>
          <a:xfrm>
            <a:off x="4038600" y="3534229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2"/>
          <p:cNvSpPr>
            <a:spLocks noGrp="1"/>
          </p:cNvSpPr>
          <p:nvPr>
            <p:ph idx="17"/>
          </p:nvPr>
        </p:nvSpPr>
        <p:spPr>
          <a:xfrm>
            <a:off x="4038600" y="4114800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2"/>
          <p:cNvSpPr>
            <a:spLocks noGrp="1"/>
          </p:cNvSpPr>
          <p:nvPr>
            <p:ph idx="18"/>
          </p:nvPr>
        </p:nvSpPr>
        <p:spPr>
          <a:xfrm>
            <a:off x="4038600" y="5116285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Объект 2"/>
          <p:cNvSpPr>
            <a:spLocks noGrp="1"/>
          </p:cNvSpPr>
          <p:nvPr>
            <p:ph idx="19"/>
          </p:nvPr>
        </p:nvSpPr>
        <p:spPr>
          <a:xfrm>
            <a:off x="4038600" y="5696856"/>
            <a:ext cx="7315200" cy="580571"/>
          </a:xfrm>
        </p:spPr>
        <p:txBody>
          <a:bodyPr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502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1361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Заголовок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Текст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9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0" y="6403975"/>
            <a:ext cx="12192000" cy="546100"/>
          </a:xfrm>
          <a:prstGeom prst="rect">
            <a:avLst/>
          </a:prstGeom>
        </p:spPr>
        <p:txBody>
          <a:bodyPr/>
          <a:lstStyle>
            <a:lvl1pPr algn="ctr"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ru-RU" dirty="0"/>
              <a:t>Интерактивные карты ПГНИУ</a:t>
            </a: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295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1" r:id="rId2"/>
    <p:sldLayoutId id="2147483660" r:id="rId3"/>
    <p:sldLayoutId id="2147483655" r:id="rId4"/>
    <p:sldLayoutId id="2147483651" r:id="rId5"/>
    <p:sldLayoutId id="2147483661" r:id="rId6"/>
    <p:sldLayoutId id="2147483654" r:id="rId7"/>
    <p:sldLayoutId id="2147483650" r:id="rId8"/>
    <p:sldLayoutId id="2147483679" r:id="rId9"/>
    <p:sldLayoutId id="2147483663" r:id="rId10"/>
    <p:sldLayoutId id="2147483652" r:id="rId11"/>
    <p:sldLayoutId id="2147483662" r:id="rId12"/>
    <p:sldLayoutId id="2147483664" r:id="rId13"/>
    <p:sldLayoutId id="2147483665" r:id="rId14"/>
    <p:sldLayoutId id="2147483666" r:id="rId15"/>
    <p:sldLayoutId id="2147483667" r:id="rId16"/>
    <p:sldLayoutId id="2147483653" r:id="rId17"/>
    <p:sldLayoutId id="2147483668" r:id="rId18"/>
    <p:sldLayoutId id="2147483656" r:id="rId19"/>
    <p:sldLayoutId id="2147483669" r:id="rId20"/>
    <p:sldLayoutId id="2147483674" r:id="rId21"/>
    <p:sldLayoutId id="2147483670" r:id="rId22"/>
    <p:sldLayoutId id="2147483671" r:id="rId23"/>
    <p:sldLayoutId id="2147483672" r:id="rId24"/>
    <p:sldLayoutId id="2147483673" r:id="rId25"/>
    <p:sldLayoutId id="2147483675" r:id="rId26"/>
    <p:sldLayoutId id="2147483676" r:id="rId27"/>
    <p:sldLayoutId id="2147483677" r:id="rId28"/>
    <p:sldLayoutId id="2147483678" r:id="rId29"/>
    <p:sldLayoutId id="2147483680" r:id="rId30"/>
    <p:sldLayoutId id="2147483657" r:id="rId31"/>
  </p:sldLayoutIdLst>
  <p:hf sldNum="0" hd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slide" Target="slide6.xml"/><Relationship Id="rId3" Type="http://schemas.openxmlformats.org/officeDocument/2006/relationships/slide" Target="slide1.xml"/><Relationship Id="rId7" Type="http://schemas.openxmlformats.org/officeDocument/2006/relationships/slide" Target="slide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.png"/><Relationship Id="rId11" Type="http://schemas.openxmlformats.org/officeDocument/2006/relationships/slide" Target="slide5.xml"/><Relationship Id="rId5" Type="http://schemas.openxmlformats.org/officeDocument/2006/relationships/slide" Target="slide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43207" y="2858518"/>
            <a:ext cx="10630137" cy="2323082"/>
          </a:xfrm>
        </p:spPr>
        <p:txBody>
          <a:bodyPr>
            <a:noAutofit/>
          </a:bodyPr>
          <a:lstStyle/>
          <a:p>
            <a:r>
              <a:rPr lang="ru-RU" sz="3800" b="1" dirty="0"/>
              <a:t>Интерактивные карты ПГНИУ</a:t>
            </a:r>
            <a:br>
              <a:rPr lang="ru-RU" sz="3800" b="1" dirty="0"/>
            </a:br>
            <a:br>
              <a:rPr lang="ru-RU" sz="3800" b="1" dirty="0"/>
            </a:br>
            <a:br>
              <a:rPr lang="ru-RU" sz="3800" b="1" dirty="0"/>
            </a:br>
            <a:endParaRPr lang="ru-RU" sz="3800" b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43207" y="4262283"/>
            <a:ext cx="6473046" cy="2152371"/>
          </a:xfrm>
        </p:spPr>
        <p:txBody>
          <a:bodyPr>
            <a:normAutofit/>
          </a:bodyPr>
          <a:lstStyle/>
          <a:p>
            <a:r>
              <a:rPr lang="ru-RU" sz="2100" dirty="0">
                <a:solidFill>
                  <a:schemeClr val="bg2"/>
                </a:solidFill>
              </a:rPr>
              <a:t>Вершинин Никита – </a:t>
            </a:r>
            <a:r>
              <a:rPr lang="en-US" sz="2100" dirty="0">
                <a:solidFill>
                  <a:schemeClr val="bg2"/>
                </a:solidFill>
              </a:rPr>
              <a:t>Team Leader, </a:t>
            </a:r>
            <a:r>
              <a:rPr lang="ru-RU" sz="2100" dirty="0">
                <a:solidFill>
                  <a:schemeClr val="bg2"/>
                </a:solidFill>
              </a:rPr>
              <a:t>бэкенд-разработчик</a:t>
            </a:r>
          </a:p>
          <a:p>
            <a:r>
              <a:rPr lang="ru-RU" sz="2100" dirty="0">
                <a:solidFill>
                  <a:schemeClr val="bg2"/>
                </a:solidFill>
              </a:rPr>
              <a:t>Токар Анна – ГИС</a:t>
            </a:r>
          </a:p>
          <a:p>
            <a:r>
              <a:rPr lang="ru-RU" sz="2100" dirty="0">
                <a:solidFill>
                  <a:schemeClr val="bg2"/>
                </a:solidFill>
              </a:rPr>
              <a:t>Моздакова Анастасия – аналитик </a:t>
            </a:r>
          </a:p>
          <a:p>
            <a:r>
              <a:rPr lang="ru-RU" sz="2100" dirty="0">
                <a:solidFill>
                  <a:schemeClr val="bg2"/>
                </a:solidFill>
              </a:rPr>
              <a:t>Агишев Дмитрий – </a:t>
            </a:r>
            <a:r>
              <a:rPr lang="ru-RU" sz="2100" dirty="0" err="1">
                <a:solidFill>
                  <a:schemeClr val="bg2"/>
                </a:solidFill>
              </a:rPr>
              <a:t>фронтенд</a:t>
            </a:r>
            <a:r>
              <a:rPr lang="ru-RU" sz="2100" dirty="0">
                <a:solidFill>
                  <a:schemeClr val="bg2"/>
                </a:solidFill>
              </a:rPr>
              <a:t>-разработчик  </a:t>
            </a:r>
          </a:p>
        </p:txBody>
      </p:sp>
    </p:spTree>
    <p:extLst>
      <p:ext uri="{BB962C8B-B14F-4D97-AF65-F5344CB8AC3E}">
        <p14:creationId xmlns:p14="http://schemas.microsoft.com/office/powerpoint/2010/main" val="346759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AA349E9-A33F-C1D0-161B-CE71B4FB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Интерактивные карты ПГНИУ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5D19AF5-8858-B5E5-58C0-5C72CB21D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Глоссарий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707CAC-9F47-635D-A582-8AC3D3E1A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ГИС -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геоинформационная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система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ЕТИС -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единая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теле-информационная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система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вуза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ЛК -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личный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кабинет</a:t>
            </a:r>
            <a:endParaRPr lang="en-US" sz="24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49626-82C7-4451-140C-9505FEB35E83}"/>
              </a:ext>
            </a:extLst>
          </p:cNvPr>
          <p:cNvSpPr txBox="1"/>
          <p:nvPr/>
        </p:nvSpPr>
        <p:spPr>
          <a:xfrm>
            <a:off x="11610474" y="6403975"/>
            <a:ext cx="6228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365738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B26A16B3-D462-A135-7B69-35663FD24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Интерактивные карты ПГНИУ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E9BD5E0-1E2D-1CC8-7253-C15762221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4966CC2-71EA-C96B-161B-4CA3D6E735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Улучшить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ускорить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ориентирование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на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территории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университета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Сохранять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актуальную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информацию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о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расположении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как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зданий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так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помещений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в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них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Решение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проблемы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геопозиционирования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Интеграция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расписания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ЕТИСа</a:t>
            </a:r>
            <a:r>
              <a:rPr lang="en-GB" sz="2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Оффлайн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режим</a:t>
            </a:r>
            <a:r>
              <a:rPr lang="en-US" sz="26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Техническая</a:t>
            </a:r>
            <a:r>
              <a:rPr lang="en-GB" sz="26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600" b="0" i="0" u="none" strike="noStrike" dirty="0" err="1">
                <a:solidFill>
                  <a:srgbClr val="000000"/>
                </a:solidFill>
                <a:effectLst/>
              </a:rPr>
              <a:t>поддержка</a:t>
            </a:r>
            <a:endParaRPr lang="en-US" sz="2600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7F36F1-5FC1-22D2-4178-0D4815BEB783}"/>
              </a:ext>
            </a:extLst>
          </p:cNvPr>
          <p:cNvSpPr txBox="1"/>
          <p:nvPr/>
        </p:nvSpPr>
        <p:spPr>
          <a:xfrm>
            <a:off x="11614484" y="64039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505020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B543E1F-380E-D118-02C4-7CDA6222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Интерактивные карты ПГНИУ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EFDCC7C-73C2-3619-B764-C380AEB5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Пользовательские требования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1084F2-5B67-BC7E-87D2-466738E8F4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Поиск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кабинетов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карте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построение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маршрута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к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ним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Ведение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рейтинга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аудиторий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буфетов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и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иных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места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доступных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для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проставления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оценки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)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Использование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расписания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из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ЛК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ЕТИСа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для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построения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плана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маршрутов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день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Уведомления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о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начале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занятий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, а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также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об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их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изменении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Планирование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задач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в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университете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такое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же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построение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маршрутов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до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конкретного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места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территории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46355A-CE51-A498-70A5-8DC603615CB9}"/>
              </a:ext>
            </a:extLst>
          </p:cNvPr>
          <p:cNvSpPr txBox="1"/>
          <p:nvPr/>
        </p:nvSpPr>
        <p:spPr>
          <a:xfrm>
            <a:off x="11614484" y="64039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2093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10AA9E4D-00C4-A372-CBF6-FECFD709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Интерактивные карты ПГНИУ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E9C256D-9BFB-1391-F1D9-77D0DEEB9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50A237-2BF6-5CD9-1CF9-02257E26EC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Объем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отрисовки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карт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Организационные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ограничения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Количество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людей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на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проекте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Сжатые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сроки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Нет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финансирования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Использования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технологии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GPS в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помещениях</a:t>
            </a:r>
            <a:endParaRPr lang="en-US" sz="2400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4BB66-696B-ADC2-83E2-0212AB966769}"/>
              </a:ext>
            </a:extLst>
          </p:cNvPr>
          <p:cNvSpPr txBox="1"/>
          <p:nvPr/>
        </p:nvSpPr>
        <p:spPr>
          <a:xfrm>
            <a:off x="11598443" y="64039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982058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6DB82926-B1D0-473B-EAB9-D19B09E4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Интерактивные карты ПГНИУ</a:t>
            </a:r>
            <a:endParaRPr lang="ru-RU" dirty="0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8E6893B-1F9C-9766-0697-31B3F60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192C51-51E8-81DD-16EF-07E7D6C31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закончить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в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срок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запланированные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цели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Юридические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риски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Технические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риски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Недовольство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пользователей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конечным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продуктом</a:t>
            </a:r>
            <a:r>
              <a:rPr lang="en-GB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Внешние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факторы</a:t>
            </a:r>
            <a:r>
              <a:rPr lang="en-US" sz="2400" b="0" i="0" dirty="0">
                <a:solidFill>
                  <a:srgbClr val="000000"/>
                </a:solidFill>
                <a:effectLst/>
              </a:rPr>
              <a:t>​</a:t>
            </a:r>
          </a:p>
          <a:p>
            <a:pPr algn="l" rtl="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Потеря</a:t>
            </a:r>
            <a:r>
              <a:rPr lang="en-GB" sz="24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GB" sz="2400" b="0" i="0" u="none" strike="noStrike" dirty="0" err="1">
                <a:solidFill>
                  <a:srgbClr val="000000"/>
                </a:solidFill>
                <a:effectLst/>
              </a:rPr>
              <a:t>актуальности</a:t>
            </a:r>
            <a:endParaRPr lang="en-GB" sz="2400" b="0" i="0" dirty="0">
              <a:solidFill>
                <a:srgbClr val="000000"/>
              </a:solidFill>
              <a:effectLst/>
            </a:endParaRP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5889D-2E4E-403C-B82F-E5E8EF2980A5}"/>
              </a:ext>
            </a:extLst>
          </p:cNvPr>
          <p:cNvSpPr txBox="1"/>
          <p:nvPr/>
        </p:nvSpPr>
        <p:spPr>
          <a:xfrm>
            <a:off x="11598442" y="640397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1722476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 1">
            <a:extLst>
              <a:ext uri="{FF2B5EF4-FFF2-40B4-BE49-F238E27FC236}">
                <a16:creationId xmlns:a16="http://schemas.microsoft.com/office/drawing/2014/main" id="{87D36CC0-C496-D35C-9C61-3FA8D447CCA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C9A1CA6-E8A3-03BE-616A-C3C23D417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E5672-9FC6-7BF4-882A-229B9072E2E9}"/>
              </a:ext>
            </a:extLst>
          </p:cNvPr>
          <p:cNvSpPr txBox="1"/>
          <p:nvPr/>
        </p:nvSpPr>
        <p:spPr>
          <a:xfrm>
            <a:off x="11582400" y="6396335"/>
            <a:ext cx="63847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8885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E374436-B8F2-13D3-E9E2-90B19761136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03975"/>
            <a:ext cx="12192000" cy="546100"/>
          </a:xfrm>
        </p:spPr>
        <p:txBody>
          <a:bodyPr/>
          <a:lstStyle/>
          <a:p>
            <a:r>
              <a:rPr lang="ru-RU" dirty="0"/>
              <a:t>Интерактивные карты ПГНИУ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Ссылка на слайд 3">
                <a:extLst>
                  <a:ext uri="{FF2B5EF4-FFF2-40B4-BE49-F238E27FC236}">
                    <a16:creationId xmlns:a16="http://schemas.microsoft.com/office/drawing/2014/main" id="{37EF4AA0-FD92-9A62-EEBE-33BC78A5B4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9467166"/>
                  </p:ext>
                </p:extLst>
              </p:nvPr>
            </p:nvGraphicFramePr>
            <p:xfrm>
              <a:off x="472926" y="825830"/>
              <a:ext cx="3048000" cy="1714500"/>
            </p:xfrm>
            <a:graphic>
              <a:graphicData uri="http://schemas.microsoft.com/office/powerpoint/2016/slidezoom">
                <pslz:sldZm>
                  <pslz:sldZmObj sldId="260" cId="3467591392">
                    <pslz:zmPr id="{D623760F-C2DC-411D-B08B-6223C0E97DAF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Ссылка на слайд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37EF4AA0-FD92-9A62-EEBE-33BC78A5B4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2926" y="8258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Ссылка на слайд 5">
                <a:extLst>
                  <a:ext uri="{FF2B5EF4-FFF2-40B4-BE49-F238E27FC236}">
                    <a16:creationId xmlns:a16="http://schemas.microsoft.com/office/drawing/2014/main" id="{F2D95776-C02F-65B3-342F-0E04A6BB60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7048972"/>
                  </p:ext>
                </p:extLst>
              </p:nvPr>
            </p:nvGraphicFramePr>
            <p:xfrm>
              <a:off x="4302894" y="825830"/>
              <a:ext cx="3048000" cy="1714500"/>
            </p:xfrm>
            <a:graphic>
              <a:graphicData uri="http://schemas.microsoft.com/office/powerpoint/2016/slidezoom">
                <pslz:sldZm>
                  <pslz:sldZmObj sldId="272" cId="3657386285">
                    <pslz:zmPr id="{1B4B5958-FF62-4ECD-A842-CC30511AEA9F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Ссылка на слайд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2D95776-C02F-65B3-342F-0E04A6BB60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02894" y="8258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Ссылка на слайд 7">
                <a:extLst>
                  <a:ext uri="{FF2B5EF4-FFF2-40B4-BE49-F238E27FC236}">
                    <a16:creationId xmlns:a16="http://schemas.microsoft.com/office/drawing/2014/main" id="{FEF38CCE-DE24-A990-51B0-9628B665E47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9077115"/>
                  </p:ext>
                </p:extLst>
              </p:nvPr>
            </p:nvGraphicFramePr>
            <p:xfrm>
              <a:off x="8132863" y="825830"/>
              <a:ext cx="3048000" cy="1714500"/>
            </p:xfrm>
            <a:graphic>
              <a:graphicData uri="http://schemas.microsoft.com/office/powerpoint/2016/slidezoom">
                <pslz:sldZm>
                  <pslz:sldZmObj sldId="273" cId="2505020254">
                    <pslz:zmPr id="{6BC26E15-8495-4553-9260-871809F81E1C}" returnToParent="0" transitionDur="100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Ссылка на слайд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FEF38CCE-DE24-A990-51B0-9628B665E47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32863" y="825830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Ссылка на слайд 10">
                <a:extLst>
                  <a:ext uri="{FF2B5EF4-FFF2-40B4-BE49-F238E27FC236}">
                    <a16:creationId xmlns:a16="http://schemas.microsoft.com/office/drawing/2014/main" id="{4960E260-0050-93F1-AA55-72A8D386D9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1878033"/>
                  </p:ext>
                </p:extLst>
              </p:nvPr>
            </p:nvGraphicFramePr>
            <p:xfrm>
              <a:off x="472926" y="3614902"/>
              <a:ext cx="3048000" cy="1714500"/>
            </p:xfrm>
            <a:graphic>
              <a:graphicData uri="http://schemas.microsoft.com/office/powerpoint/2016/slidezoom">
                <pslz:sldZm>
                  <pslz:sldZmObj sldId="274" cId="320938449">
                    <pslz:zmPr id="{3059AE13-8200-4F9F-A103-0CFF0FD0296D}" returnToParent="0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Ссылка на слайд 10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4960E260-0050-93F1-AA55-72A8D386D98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2926" y="36149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Ссылка на слайд 14">
                <a:extLst>
                  <a:ext uri="{FF2B5EF4-FFF2-40B4-BE49-F238E27FC236}">
                    <a16:creationId xmlns:a16="http://schemas.microsoft.com/office/drawing/2014/main" id="{E9BB0671-52E7-03E4-5FF7-B145CFC1C62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53971869"/>
                  </p:ext>
                </p:extLst>
              </p:nvPr>
            </p:nvGraphicFramePr>
            <p:xfrm>
              <a:off x="4302894" y="3614902"/>
              <a:ext cx="3048000" cy="1714500"/>
            </p:xfrm>
            <a:graphic>
              <a:graphicData uri="http://schemas.microsoft.com/office/powerpoint/2016/slidezoom">
                <pslz:sldZm>
                  <pslz:sldZmObj sldId="275" cId="1982058736">
                    <pslz:zmPr id="{A536F8B3-545D-46B3-A0B7-44EB1BA09AA6}" returnToParent="0" transitionDur="100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Ссылка на слайд 14">
                <a:hlinkClick r:id="rId11" action="ppaction://hlinksldjump"/>
                <a:extLst>
                  <a:ext uri="{FF2B5EF4-FFF2-40B4-BE49-F238E27FC236}">
                    <a16:creationId xmlns:a16="http://schemas.microsoft.com/office/drawing/2014/main" id="{E9BB0671-52E7-03E4-5FF7-B145CFC1C62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302894" y="36149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9" name="Ссылка на слайд 18">
                <a:extLst>
                  <a:ext uri="{FF2B5EF4-FFF2-40B4-BE49-F238E27FC236}">
                    <a16:creationId xmlns:a16="http://schemas.microsoft.com/office/drawing/2014/main" id="{5AFBA853-DC81-469E-9E30-CF8BA1EFA7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53360800"/>
                  </p:ext>
                </p:extLst>
              </p:nvPr>
            </p:nvGraphicFramePr>
            <p:xfrm>
              <a:off x="8132863" y="3614902"/>
              <a:ext cx="3048000" cy="1714500"/>
            </p:xfrm>
            <a:graphic>
              <a:graphicData uri="http://schemas.microsoft.com/office/powerpoint/2016/slidezoom">
                <pslz:sldZm>
                  <pslz:sldZmObj sldId="276" cId="1722476251">
                    <pslz:zmPr id="{2C945EF1-59DA-49C5-9AC7-0C46BE1542C4}" returnToParent="0" transitionDur="100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9" name="Ссылка на слайд 18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5AFBA853-DC81-469E-9E30-CF8BA1EFA7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32863" y="3614902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88ACFA7-3C54-2844-76D7-657E0B3409A2}"/>
              </a:ext>
            </a:extLst>
          </p:cNvPr>
          <p:cNvSpPr txBox="1"/>
          <p:nvPr/>
        </p:nvSpPr>
        <p:spPr>
          <a:xfrm>
            <a:off x="1145539" y="2643612"/>
            <a:ext cx="170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Титульный лист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CFFFBE-82B7-2650-0035-91DA2AF2060D}"/>
              </a:ext>
            </a:extLst>
          </p:cNvPr>
          <p:cNvSpPr txBox="1"/>
          <p:nvPr/>
        </p:nvSpPr>
        <p:spPr>
          <a:xfrm>
            <a:off x="5238239" y="2643612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Глоссарий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414E7-4ED6-E602-6159-A8D1B6F59FEB}"/>
              </a:ext>
            </a:extLst>
          </p:cNvPr>
          <p:cNvSpPr txBox="1"/>
          <p:nvPr/>
        </p:nvSpPr>
        <p:spPr>
          <a:xfrm>
            <a:off x="8621162" y="2643612"/>
            <a:ext cx="2071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Бизнес требования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379791-92A6-9C7A-1B70-9B4FAEF59DB0}"/>
              </a:ext>
            </a:extLst>
          </p:cNvPr>
          <p:cNvSpPr txBox="1"/>
          <p:nvPr/>
        </p:nvSpPr>
        <p:spPr>
          <a:xfrm>
            <a:off x="376770" y="5549420"/>
            <a:ext cx="324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Пользовательские требования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AAE51E-1696-6565-B514-CA232097DC42}"/>
              </a:ext>
            </a:extLst>
          </p:cNvPr>
          <p:cNvSpPr txBox="1"/>
          <p:nvPr/>
        </p:nvSpPr>
        <p:spPr>
          <a:xfrm>
            <a:off x="5086948" y="554942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Ограничения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C747C-182E-8E2C-C518-C2867BBA2393}"/>
              </a:ext>
            </a:extLst>
          </p:cNvPr>
          <p:cNvSpPr txBox="1"/>
          <p:nvPr/>
        </p:nvSpPr>
        <p:spPr>
          <a:xfrm>
            <a:off x="9277591" y="5549420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Риски</a:t>
            </a:r>
          </a:p>
        </p:txBody>
      </p:sp>
    </p:spTree>
    <p:extLst>
      <p:ext uri="{BB962C8B-B14F-4D97-AF65-F5344CB8AC3E}">
        <p14:creationId xmlns:p14="http://schemas.microsoft.com/office/powerpoint/2010/main" val="5763835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595959"/>
      </a:dk2>
      <a:lt2>
        <a:srgbClr val="E7E6E6"/>
      </a:lt2>
      <a:accent1>
        <a:srgbClr val="910829"/>
      </a:accent1>
      <a:accent2>
        <a:srgbClr val="00B0F0"/>
      </a:accent2>
      <a:accent3>
        <a:srgbClr val="A5A5A5"/>
      </a:accent3>
      <a:accent4>
        <a:srgbClr val="FFC000"/>
      </a:accent4>
      <a:accent5>
        <a:srgbClr val="0070C0"/>
      </a:accent5>
      <a:accent6>
        <a:srgbClr val="00B050"/>
      </a:accent6>
      <a:hlink>
        <a:srgbClr val="00B0F0"/>
      </a:hlink>
      <a:folHlink>
        <a:srgbClr val="C490AA"/>
      </a:folHlink>
    </a:clrScheme>
    <a:fontScheme name="Другая 13">
      <a:majorFont>
        <a:latin typeface="PermianSerifTypeface"/>
        <a:ea typeface=""/>
        <a:cs typeface=""/>
      </a:majorFont>
      <a:minorFont>
        <a:latin typeface="PermianSansTypeface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1461</TotalTime>
  <Words>229</Words>
  <Application>Microsoft Office PowerPoint</Application>
  <PresentationFormat>Широкоэкранный</PresentationFormat>
  <Paragraphs>55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PermianSansTypeface</vt:lpstr>
      <vt:lpstr>PermianSerifTypeface</vt:lpstr>
      <vt:lpstr>Тема Office</vt:lpstr>
      <vt:lpstr>Интерактивные карты ПГНИУ   </vt:lpstr>
      <vt:lpstr>Глоссарий</vt:lpstr>
      <vt:lpstr>Бизнес требования</vt:lpstr>
      <vt:lpstr>Пользовательские требования</vt:lpstr>
      <vt:lpstr>Ограничения</vt:lpstr>
      <vt:lpstr>Риски</vt:lpstr>
      <vt:lpstr>Спасибо за внимание!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Полина Масленникова</dc:creator>
  <cp:lastModifiedBy>Анастасия Моздакова</cp:lastModifiedBy>
  <cp:revision>39</cp:revision>
  <dcterms:created xsi:type="dcterms:W3CDTF">2020-05-17T17:29:28Z</dcterms:created>
  <dcterms:modified xsi:type="dcterms:W3CDTF">2025-02-04T20:58:10Z</dcterms:modified>
</cp:coreProperties>
</file>