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2" r:id="rId3"/>
    <p:sldId id="284" r:id="rId4"/>
    <p:sldId id="283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8450AB"/>
    <a:srgbClr val="70AD47"/>
    <a:srgbClr val="ED7D31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>
        <p:scale>
          <a:sx n="100" d="100"/>
          <a:sy n="100" d="100"/>
        </p:scale>
        <p:origin x="259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3450-E971-4BE6-9A5A-96D920CD3692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48C2-B2DC-4E61-AD7E-82C6BF362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4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3450-E971-4BE6-9A5A-96D920CD3692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48C2-B2DC-4E61-AD7E-82C6BF362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56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3450-E971-4BE6-9A5A-96D920CD3692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48C2-B2DC-4E61-AD7E-82C6BF362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17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3450-E971-4BE6-9A5A-96D920CD3692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48C2-B2DC-4E61-AD7E-82C6BF362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19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3450-E971-4BE6-9A5A-96D920CD3692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48C2-B2DC-4E61-AD7E-82C6BF362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15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3450-E971-4BE6-9A5A-96D920CD3692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48C2-B2DC-4E61-AD7E-82C6BF362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70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3450-E971-4BE6-9A5A-96D920CD3692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48C2-B2DC-4E61-AD7E-82C6BF362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96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3450-E971-4BE6-9A5A-96D920CD3692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48C2-B2DC-4E61-AD7E-82C6BF362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73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3450-E971-4BE6-9A5A-96D920CD3692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48C2-B2DC-4E61-AD7E-82C6BF362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47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3450-E971-4BE6-9A5A-96D920CD3692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48C2-B2DC-4E61-AD7E-82C6BF362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65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3450-E971-4BE6-9A5A-96D920CD3692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B48C2-B2DC-4E61-AD7E-82C6BF362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76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13450-E971-4BE6-9A5A-96D920CD3692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B48C2-B2DC-4E61-AD7E-82C6BF362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80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932C5B-0F17-44ED-A363-7A3A0E8E7E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18442062">
            <a:off x="-3672008" y="-720914"/>
            <a:ext cx="8827980" cy="519733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0CE98-317F-460B-9109-B2AA016CE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66975"/>
            <a:ext cx="9143999" cy="1042988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Arial Black" panose="020B0A04020102020204" pitchFamily="34" charset="0"/>
              </a:rPr>
              <a:t>Определение депрессии у студентов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44DD4D-2FFE-4930-878C-2D6495728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8" y="4354113"/>
            <a:ext cx="4486275" cy="139541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Работу выполнили студенты: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Агишев Дмитрий Николаевич ИТХ-1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Колтырина Елена Константиновна ПМИ-3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E54FA6-C2A1-4F9C-A93F-34F5703F6EE8}"/>
              </a:ext>
            </a:extLst>
          </p:cNvPr>
          <p:cNvSpPr txBox="1"/>
          <p:nvPr/>
        </p:nvSpPr>
        <p:spPr>
          <a:xfrm>
            <a:off x="2419097" y="3494992"/>
            <a:ext cx="430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Выпускная аттестационная  работа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0E155B-AF50-414F-8C7F-9F3B15B7AE4E}"/>
              </a:ext>
            </a:extLst>
          </p:cNvPr>
          <p:cNvSpPr txBox="1"/>
          <p:nvPr/>
        </p:nvSpPr>
        <p:spPr>
          <a:xfrm>
            <a:off x="3754883" y="6345510"/>
            <a:ext cx="1634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Пермь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AA1F7-DC9C-4EAF-A10C-0F52EDCDD1A8}"/>
              </a:ext>
            </a:extLst>
          </p:cNvPr>
          <p:cNvSpPr txBox="1"/>
          <p:nvPr/>
        </p:nvSpPr>
        <p:spPr>
          <a:xfrm>
            <a:off x="0" y="116665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effectLst/>
                <a:ea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</a:t>
            </a:r>
          </a:p>
          <a:p>
            <a:pPr algn="ctr">
              <a:lnSpc>
                <a:spcPct val="150000"/>
              </a:lnSpc>
            </a:pPr>
            <a:r>
              <a:rPr lang="ru-RU" sz="1200" dirty="0">
                <a:effectLst/>
                <a:ea typeface="Times New Roman" panose="02020603050405020304" pitchFamily="18" charset="0"/>
              </a:rPr>
              <a:t>«Пермский государственный национальный исследовательский университет» (ПГНИУ)</a:t>
            </a:r>
          </a:p>
          <a:p>
            <a:pPr algn="ctr">
              <a:lnSpc>
                <a:spcPct val="150000"/>
              </a:lnSpc>
            </a:pPr>
            <a:r>
              <a:rPr lang="ru-RU" sz="1200" dirty="0">
                <a:effectLst/>
                <a:ea typeface="Times New Roman" panose="02020603050405020304" pitchFamily="18" charset="0"/>
              </a:rPr>
              <a:t>Региональный институт непрерывного образования (РИНО ПГНИУ)</a:t>
            </a:r>
          </a:p>
          <a:p>
            <a:pPr algn="ctr">
              <a:lnSpc>
                <a:spcPct val="150000"/>
              </a:lnSpc>
            </a:pPr>
            <a:r>
              <a:rPr lang="ru-RU" sz="1200" dirty="0">
                <a:effectLst/>
                <a:ea typeface="Times New Roman" panose="02020603050405020304" pitchFamily="18" charset="0"/>
              </a:rPr>
              <a:t>Цифровая кафедра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6613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E64717-A648-4A3C-A31C-43377E522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85861" y="4026602"/>
            <a:ext cx="8456875" cy="9070636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FA3CBF8-B475-49D0-8954-8E55C3186F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Arial Black" panose="020B0A04020102020204" pitchFamily="34" charset="0"/>
              </a:rPr>
              <a:t>Обучение и сравнение разных моделей МО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F02D1D-4A11-4020-A412-99F6F73F4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19" y="3722620"/>
            <a:ext cx="6841310" cy="295759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161E0-203E-4268-BC28-E8AA62472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19" y="1905298"/>
            <a:ext cx="5955938" cy="1564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EF53BE-2084-4101-B563-3E9ABF87628D}"/>
              </a:ext>
            </a:extLst>
          </p:cNvPr>
          <p:cNvSpPr txBox="1"/>
          <p:nvPr/>
        </p:nvSpPr>
        <p:spPr>
          <a:xfrm>
            <a:off x="8400197" y="6488668"/>
            <a:ext cx="74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10/14</a:t>
            </a:r>
          </a:p>
        </p:txBody>
      </p:sp>
    </p:spTree>
    <p:extLst>
      <p:ext uri="{BB962C8B-B14F-4D97-AF65-F5344CB8AC3E}">
        <p14:creationId xmlns:p14="http://schemas.microsoft.com/office/powerpoint/2010/main" val="2842385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E64717-A648-4A3C-A31C-43377E522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491" y="682510"/>
            <a:ext cx="8456875" cy="9070636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FA3CBF8-B475-49D0-8954-8E55C3186F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Arial Black" panose="020B0A04020102020204" pitchFamily="34" charset="0"/>
              </a:rPr>
              <a:t>Результаты финальной модели после обучения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62169B-2895-4B38-8AA0-F5A907D3F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229" y="1552125"/>
            <a:ext cx="4988630" cy="9244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6B9364-1B4D-4E58-B71E-9EFC0919E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229" y="2686734"/>
            <a:ext cx="4988630" cy="3968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A5ECBA-36E9-494D-B3E8-9A406D2990C5}"/>
              </a:ext>
            </a:extLst>
          </p:cNvPr>
          <p:cNvSpPr txBox="1"/>
          <p:nvPr/>
        </p:nvSpPr>
        <p:spPr>
          <a:xfrm>
            <a:off x="8400197" y="6488668"/>
            <a:ext cx="74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11/14</a:t>
            </a:r>
          </a:p>
        </p:txBody>
      </p:sp>
    </p:spTree>
    <p:extLst>
      <p:ext uri="{BB962C8B-B14F-4D97-AF65-F5344CB8AC3E}">
        <p14:creationId xmlns:p14="http://schemas.microsoft.com/office/powerpoint/2010/main" val="151719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E64717-A648-4A3C-A31C-43377E522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23964" y="-3100580"/>
            <a:ext cx="8456875" cy="9070636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FA3CBF8-B475-49D0-8954-8E55C3186F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Arial Black" panose="020B0A04020102020204" pitchFamily="34" charset="0"/>
              </a:rPr>
              <a:t>Интерфейс для использования обученной модели на практике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00A0DD-4D4D-438E-80FD-7038E07A6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39" y="1690688"/>
            <a:ext cx="7477721" cy="299486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0F0AF6-D7A1-4D8E-A51B-B7276962DC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7" t="24814" r="843"/>
          <a:stretch/>
        </p:blipFill>
        <p:spPr>
          <a:xfrm>
            <a:off x="833140" y="4677390"/>
            <a:ext cx="7477720" cy="21398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62B30B-BCFF-479E-A559-55F45A8A16FA}"/>
              </a:ext>
            </a:extLst>
          </p:cNvPr>
          <p:cNvSpPr txBox="1"/>
          <p:nvPr/>
        </p:nvSpPr>
        <p:spPr>
          <a:xfrm>
            <a:off x="8400197" y="6488668"/>
            <a:ext cx="74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12/14</a:t>
            </a:r>
          </a:p>
        </p:txBody>
      </p:sp>
    </p:spTree>
    <p:extLst>
      <p:ext uri="{BB962C8B-B14F-4D97-AF65-F5344CB8AC3E}">
        <p14:creationId xmlns:p14="http://schemas.microsoft.com/office/powerpoint/2010/main" val="216251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E64717-A648-4A3C-A31C-43377E522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51" y="1161481"/>
            <a:ext cx="8456875" cy="9070636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FA3CBF8-B475-49D0-8954-8E55C3186F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Arial Black" panose="020B0A04020102020204" pitchFamily="34" charset="0"/>
              </a:rPr>
              <a:t>Интерфейс для использования обученной модели на практике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08634A-59E1-4796-B804-4CD19DC40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42"/>
          <a:stretch/>
        </p:blipFill>
        <p:spPr>
          <a:xfrm>
            <a:off x="3022913" y="2626176"/>
            <a:ext cx="2964010" cy="24416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34723C-A9AA-433C-A1F3-59BDEEA3F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484" y="2626178"/>
            <a:ext cx="2964010" cy="244166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BD4966-7C5E-42CB-B190-D255C75C9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06" y="2626176"/>
            <a:ext cx="2829847" cy="24416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675526-744D-401F-9360-61C2BF79A686}"/>
              </a:ext>
            </a:extLst>
          </p:cNvPr>
          <p:cNvSpPr txBox="1"/>
          <p:nvPr/>
        </p:nvSpPr>
        <p:spPr>
          <a:xfrm>
            <a:off x="8400197" y="6488668"/>
            <a:ext cx="74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13/14</a:t>
            </a:r>
          </a:p>
        </p:txBody>
      </p:sp>
    </p:spTree>
    <p:extLst>
      <p:ext uri="{BB962C8B-B14F-4D97-AF65-F5344CB8AC3E}">
        <p14:creationId xmlns:p14="http://schemas.microsoft.com/office/powerpoint/2010/main" val="507745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EBFA11-1049-4E0B-A872-EE3572906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99" y="-2875366"/>
            <a:ext cx="8456875" cy="907063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2F696-7A00-4FB5-8CB8-6FD2216A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350" y="2766218"/>
            <a:ext cx="6730051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Arial Black" panose="020B0A04020102020204" pitchFamily="34" charset="0"/>
              </a:rPr>
              <a:t>Спасибо за внимание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4975C5-C9AE-4D81-83C8-D8A1E91F0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39598" y="3347333"/>
            <a:ext cx="8456875" cy="90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5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366EDAB-8627-4931-A9D7-633AB69AA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8259318" cy="48929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300" b="1" dirty="0"/>
              <a:t>Цель: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300" dirty="0"/>
              <a:t>Создать нейросеть на основе анализа социальных, профессиональных и поведенческих факторов студентов для раннего обнаружения признаков депрессии и оказания своевременной поддержки.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23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Задачи:</a:t>
            </a:r>
            <a:endParaRPr lang="ru-RU" sz="23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  <a:tabLst>
                <a:tab pos="630555" algn="l"/>
              </a:tabLst>
            </a:pPr>
            <a:r>
              <a:rPr lang="ru-RU" sz="23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Выполнить анализ проблемы, обосновать ее актуальность.</a:t>
            </a:r>
            <a:endParaRPr lang="ru-RU" sz="23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  <a:tabLst>
                <a:tab pos="630555" algn="l"/>
              </a:tabLst>
            </a:pPr>
            <a:r>
              <a:rPr lang="ru-RU" sz="23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Осуществить загрузку данных и подготовку их к анализу.</a:t>
            </a:r>
            <a:endParaRPr lang="ru-RU" sz="23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  <a:tabLst>
                <a:tab pos="630555" algn="l"/>
              </a:tabLst>
            </a:pPr>
            <a:r>
              <a:rPr lang="ru-RU" sz="23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Исследовать собранные данные для выявления закономерностей и зависимостей между факторами и наличием депрессии.</a:t>
            </a:r>
            <a:endParaRPr lang="ru-RU" sz="23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  <a:tabLst>
                <a:tab pos="630555" algn="l"/>
              </a:tabLst>
            </a:pPr>
            <a:r>
              <a:rPr lang="ru-RU" sz="23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Выбрать и создать релевантные признаки для модели классификации, которые наиболее сильно провоцируют депрессию.</a:t>
            </a:r>
            <a:endParaRPr lang="ru-RU" sz="23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  <a:tabLst>
                <a:tab pos="630555" algn="l"/>
              </a:tabLst>
            </a:pPr>
            <a:r>
              <a:rPr lang="ru-RU" sz="23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Разработать и обучить модель классификации, предварительно выбрав наилучшую. </a:t>
            </a:r>
            <a:endParaRPr lang="ru-RU" sz="23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  <a:tabLst>
                <a:tab pos="630555" algn="l"/>
              </a:tabLst>
            </a:pPr>
            <a:r>
              <a:rPr lang="ru-RU" sz="23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Выполнить интерпретацию полученных результатов и сделать выводы о достижении цели.</a:t>
            </a:r>
            <a:endParaRPr lang="ru-RU" sz="23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FA3CBF8-B475-49D0-8954-8E55C3186F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Arial Black" panose="020B0A04020102020204" pitchFamily="34" charset="0"/>
              </a:rPr>
              <a:t>Цель и задачи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ADA640-F0DB-410E-B724-BEB309137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60" y="-6181680"/>
            <a:ext cx="8456875" cy="9070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B503CE-30A7-4B7C-940B-D03754070FE6}"/>
              </a:ext>
            </a:extLst>
          </p:cNvPr>
          <p:cNvSpPr txBox="1"/>
          <p:nvPr/>
        </p:nvSpPr>
        <p:spPr>
          <a:xfrm>
            <a:off x="8515350" y="6488668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2/14</a:t>
            </a:r>
          </a:p>
        </p:txBody>
      </p:sp>
    </p:spTree>
    <p:extLst>
      <p:ext uri="{BB962C8B-B14F-4D97-AF65-F5344CB8AC3E}">
        <p14:creationId xmlns:p14="http://schemas.microsoft.com/office/powerpoint/2010/main" val="149202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366EDAB-8627-4931-A9D7-633AB69AA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8259318" cy="489299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  <a:tabLst>
                <a:tab pos="630555" algn="l"/>
              </a:tabLst>
            </a:pPr>
            <a:r>
              <a:rPr lang="ru-RU" sz="1600" dirty="0">
                <a:ea typeface="Times New Roman" panose="02020603050405020304" pitchFamily="18" charset="0"/>
              </a:rPr>
              <a:t>П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редполагается, что если создать </a:t>
            </a:r>
            <a:r>
              <a:rPr lang="ru-RU" sz="1600" dirty="0" err="1">
                <a:effectLst/>
                <a:ea typeface="Times New Roman" panose="02020603050405020304" pitchFamily="18" charset="0"/>
              </a:rPr>
              <a:t>нейросетевую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 модель определения депрессии, это поспособствует раннему выявлению депрессивных состояний у студентов и снижению их негативных последствий.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FA3CBF8-B475-49D0-8954-8E55C3186F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Arial Black" panose="020B0A04020102020204" pitchFamily="34" charset="0"/>
              </a:rPr>
              <a:t>Гипотеза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694185-1AD8-4ED9-9BBA-B0F8A962E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149962"/>
            <a:ext cx="8456875" cy="907063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209C1C-E3C5-48A8-8E1F-9418FA181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37086" y="-3721067"/>
            <a:ext cx="8456875" cy="9070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C47B07-0460-4517-BB20-9F3F24C06053}"/>
              </a:ext>
            </a:extLst>
          </p:cNvPr>
          <p:cNvSpPr txBox="1"/>
          <p:nvPr/>
        </p:nvSpPr>
        <p:spPr>
          <a:xfrm>
            <a:off x="8515350" y="6488668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3/14</a:t>
            </a:r>
          </a:p>
        </p:txBody>
      </p:sp>
    </p:spTree>
    <p:extLst>
      <p:ext uri="{BB962C8B-B14F-4D97-AF65-F5344CB8AC3E}">
        <p14:creationId xmlns:p14="http://schemas.microsoft.com/office/powerpoint/2010/main" val="160291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AEF61EC-871C-4C10-9D2E-82A1CEF0E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8246902" cy="2688365"/>
          </a:xfrm>
        </p:spPr>
        <p:txBody>
          <a:bodyPr numCol="2">
            <a:normAutofit fontScale="25000" lnSpcReduction="20000"/>
          </a:bodyPr>
          <a:lstStyle/>
          <a:p>
            <a:pPr indent="0" algn="just">
              <a:lnSpc>
                <a:spcPct val="150000"/>
              </a:lnSpc>
              <a:buNone/>
              <a:tabLst>
                <a:tab pos="630555" algn="l"/>
              </a:tabLst>
            </a:pPr>
            <a:r>
              <a:rPr lang="ru-RU" sz="4900" dirty="0">
                <a:effectLst/>
                <a:ea typeface="Times New Roman" panose="02020603050405020304" pitchFamily="18" charset="0"/>
              </a:rPr>
              <a:t>Список колонок анализируемого набора данных: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630555" algn="l"/>
              </a:tabLst>
            </a:pPr>
            <a:r>
              <a:rPr lang="en-US" sz="4900" b="1" dirty="0">
                <a:effectLst/>
                <a:ea typeface="Times New Roman" panose="02020603050405020304" pitchFamily="18" charset="0"/>
              </a:rPr>
              <a:t>Gender</a:t>
            </a:r>
            <a:r>
              <a:rPr lang="ru-RU" sz="4900" b="1" dirty="0">
                <a:effectLst/>
                <a:ea typeface="Times New Roman" panose="02020603050405020304" pitchFamily="18" charset="0"/>
              </a:rPr>
              <a:t> – </a:t>
            </a:r>
            <a:r>
              <a:rPr lang="ru-RU" sz="4900" dirty="0">
                <a:effectLst/>
                <a:ea typeface="Times New Roman" panose="02020603050405020304" pitchFamily="18" charset="0"/>
              </a:rPr>
              <a:t>пол студента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630555" algn="l"/>
              </a:tabLst>
            </a:pPr>
            <a:r>
              <a:rPr lang="en-US" sz="4900" b="1" dirty="0">
                <a:effectLst/>
                <a:ea typeface="Times New Roman" panose="02020603050405020304" pitchFamily="18" charset="0"/>
              </a:rPr>
              <a:t>Age</a:t>
            </a:r>
            <a:r>
              <a:rPr lang="ru-RU" sz="4900" b="1" dirty="0">
                <a:effectLst/>
                <a:ea typeface="Times New Roman" panose="02020603050405020304" pitchFamily="18" charset="0"/>
              </a:rPr>
              <a:t> – </a:t>
            </a:r>
            <a:r>
              <a:rPr lang="ru-RU" sz="4900" dirty="0">
                <a:effectLst/>
                <a:ea typeface="Times New Roman" panose="02020603050405020304" pitchFamily="18" charset="0"/>
              </a:rPr>
              <a:t>возраст студента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630555" algn="l"/>
              </a:tabLst>
            </a:pPr>
            <a:r>
              <a:rPr lang="en-US" sz="4900" b="1" dirty="0">
                <a:effectLst/>
                <a:ea typeface="Times New Roman" panose="02020603050405020304" pitchFamily="18" charset="0"/>
              </a:rPr>
              <a:t>City</a:t>
            </a:r>
            <a:r>
              <a:rPr lang="ru-RU" sz="4900" b="1" dirty="0">
                <a:effectLst/>
                <a:ea typeface="Times New Roman" panose="02020603050405020304" pitchFamily="18" charset="0"/>
              </a:rPr>
              <a:t> – </a:t>
            </a:r>
            <a:r>
              <a:rPr lang="ru-RU" sz="4900" dirty="0">
                <a:effectLst/>
                <a:ea typeface="Times New Roman" panose="02020603050405020304" pitchFamily="18" charset="0"/>
              </a:rPr>
              <a:t>город проживания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630555" algn="l"/>
              </a:tabLst>
            </a:pPr>
            <a:r>
              <a:rPr lang="en-US" sz="4900" b="1" dirty="0">
                <a:effectLst/>
                <a:ea typeface="Times New Roman" panose="02020603050405020304" pitchFamily="18" charset="0"/>
              </a:rPr>
              <a:t>Profession</a:t>
            </a:r>
            <a:r>
              <a:rPr lang="ru-RU" sz="4900" b="1" dirty="0">
                <a:effectLst/>
                <a:ea typeface="Times New Roman" panose="02020603050405020304" pitchFamily="18" charset="0"/>
              </a:rPr>
              <a:t> – </a:t>
            </a:r>
            <a:r>
              <a:rPr lang="ru-RU" sz="4900" dirty="0">
                <a:effectLst/>
                <a:ea typeface="Times New Roman" panose="02020603050405020304" pitchFamily="18" charset="0"/>
              </a:rPr>
              <a:t>профессия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630555" algn="l"/>
              </a:tabLst>
            </a:pPr>
            <a:r>
              <a:rPr lang="en-US" sz="4900" b="1" dirty="0">
                <a:effectLst/>
                <a:ea typeface="Times New Roman" panose="02020603050405020304" pitchFamily="18" charset="0"/>
              </a:rPr>
              <a:t>Academic Pressure</a:t>
            </a:r>
            <a:r>
              <a:rPr lang="ru-RU" sz="4900" b="1" dirty="0">
                <a:effectLst/>
                <a:ea typeface="Times New Roman" panose="02020603050405020304" pitchFamily="18" charset="0"/>
              </a:rPr>
              <a:t> – </a:t>
            </a:r>
            <a:r>
              <a:rPr lang="ru-RU" sz="4900" dirty="0">
                <a:effectLst/>
                <a:ea typeface="Times New Roman" panose="02020603050405020304" pitchFamily="18" charset="0"/>
              </a:rPr>
              <a:t>учебная нагрузка</a:t>
            </a:r>
            <a:r>
              <a:rPr lang="en-US" sz="4900" b="1" dirty="0">
                <a:effectLst/>
                <a:ea typeface="Times New Roman" panose="02020603050405020304" pitchFamily="18" charset="0"/>
              </a:rPr>
              <a:t>	</a:t>
            </a:r>
            <a:endParaRPr lang="ru-RU" sz="49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630555" algn="l"/>
              </a:tabLst>
            </a:pPr>
            <a:r>
              <a:rPr lang="en-US" sz="4900" b="1" dirty="0">
                <a:effectLst/>
                <a:ea typeface="Times New Roman" panose="02020603050405020304" pitchFamily="18" charset="0"/>
              </a:rPr>
              <a:t>Work Pressure</a:t>
            </a:r>
            <a:r>
              <a:rPr lang="ru-RU" sz="4900" b="1" dirty="0">
                <a:effectLst/>
                <a:ea typeface="Times New Roman" panose="02020603050405020304" pitchFamily="18" charset="0"/>
              </a:rPr>
              <a:t> –</a:t>
            </a:r>
            <a:r>
              <a:rPr lang="ru-RU" sz="4900" b="1" dirty="0">
                <a:ea typeface="Times New Roman" panose="02020603050405020304" pitchFamily="18" charset="0"/>
              </a:rPr>
              <a:t> </a:t>
            </a:r>
            <a:r>
              <a:rPr lang="ru-RU" sz="4900" dirty="0">
                <a:effectLst/>
                <a:ea typeface="Times New Roman" panose="02020603050405020304" pitchFamily="18" charset="0"/>
              </a:rPr>
              <a:t>рабочая нагрузка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630555" algn="l"/>
              </a:tabLst>
            </a:pPr>
            <a:r>
              <a:rPr lang="en-US" sz="4900" b="1" dirty="0">
                <a:effectLst/>
                <a:ea typeface="Times New Roman" panose="02020603050405020304" pitchFamily="18" charset="0"/>
              </a:rPr>
              <a:t>CGPA</a:t>
            </a:r>
            <a:r>
              <a:rPr lang="ru-RU" sz="4900" b="1" dirty="0">
                <a:effectLst/>
                <a:ea typeface="Times New Roman" panose="02020603050405020304" pitchFamily="18" charset="0"/>
              </a:rPr>
              <a:t> – </a:t>
            </a:r>
            <a:r>
              <a:rPr lang="ru-RU" sz="4900" dirty="0">
                <a:effectLst/>
                <a:ea typeface="Times New Roman" panose="02020603050405020304" pitchFamily="18" charset="0"/>
              </a:rPr>
              <a:t>средний балл успеваемости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630555" algn="l"/>
              </a:tabLst>
            </a:pPr>
            <a:r>
              <a:rPr lang="en-US" sz="4900" b="1" dirty="0">
                <a:effectLst/>
                <a:ea typeface="Times New Roman" panose="02020603050405020304" pitchFamily="18" charset="0"/>
              </a:rPr>
              <a:t>Study Satisfaction</a:t>
            </a:r>
            <a:r>
              <a:rPr lang="ru-RU" sz="4900" b="1" dirty="0">
                <a:effectLst/>
                <a:ea typeface="Times New Roman" panose="02020603050405020304" pitchFamily="18" charset="0"/>
              </a:rPr>
              <a:t> – </a:t>
            </a:r>
            <a:r>
              <a:rPr lang="ru-RU" sz="4900" dirty="0">
                <a:effectLst/>
                <a:ea typeface="Times New Roman" panose="02020603050405020304" pitchFamily="18" charset="0"/>
              </a:rPr>
              <a:t>удовлетворенность учебой</a:t>
            </a:r>
            <a:br>
              <a:rPr lang="ru-RU" sz="4900" dirty="0">
                <a:effectLst/>
                <a:ea typeface="Times New Roman" panose="02020603050405020304" pitchFamily="18" charset="0"/>
              </a:rPr>
            </a:br>
            <a:r>
              <a:rPr lang="en-US" sz="4900" b="1" dirty="0">
                <a:effectLst/>
                <a:ea typeface="Times New Roman" panose="02020603050405020304" pitchFamily="18" charset="0"/>
              </a:rPr>
              <a:t>	</a:t>
            </a:r>
            <a:endParaRPr lang="ru-RU" sz="49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630555" algn="l"/>
              </a:tabLst>
            </a:pPr>
            <a:r>
              <a:rPr lang="en-US" sz="4900" b="1" dirty="0">
                <a:effectLst/>
                <a:ea typeface="Times New Roman" panose="02020603050405020304" pitchFamily="18" charset="0"/>
              </a:rPr>
              <a:t>Job Satisfaction</a:t>
            </a:r>
            <a:r>
              <a:rPr lang="ru-RU" sz="4900" b="1" dirty="0">
                <a:effectLst/>
                <a:ea typeface="Times New Roman" panose="02020603050405020304" pitchFamily="18" charset="0"/>
              </a:rPr>
              <a:t> –</a:t>
            </a:r>
            <a:r>
              <a:rPr lang="ru-RU" sz="4900" b="1" dirty="0">
                <a:ea typeface="Times New Roman" panose="02020603050405020304" pitchFamily="18" charset="0"/>
              </a:rPr>
              <a:t> </a:t>
            </a:r>
            <a:r>
              <a:rPr lang="ru-RU" sz="4900" dirty="0">
                <a:effectLst/>
                <a:ea typeface="Times New Roman" panose="02020603050405020304" pitchFamily="18" charset="0"/>
              </a:rPr>
              <a:t>удовлетворенность работой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630555" algn="l"/>
              </a:tabLst>
            </a:pPr>
            <a:r>
              <a:rPr lang="en-US" sz="4900" b="1" dirty="0">
                <a:effectLst/>
                <a:ea typeface="Times New Roman" panose="02020603050405020304" pitchFamily="18" charset="0"/>
              </a:rPr>
              <a:t>Sleep Duration</a:t>
            </a:r>
            <a:r>
              <a:rPr lang="ru-RU" sz="4900" b="1" dirty="0">
                <a:effectLst/>
                <a:ea typeface="Times New Roman" panose="02020603050405020304" pitchFamily="18" charset="0"/>
              </a:rPr>
              <a:t> – </a:t>
            </a:r>
            <a:r>
              <a:rPr lang="ru-RU" sz="4900" dirty="0">
                <a:effectLst/>
                <a:ea typeface="Times New Roman" panose="02020603050405020304" pitchFamily="18" charset="0"/>
              </a:rPr>
              <a:t>продолжительность сна</a:t>
            </a:r>
            <a:r>
              <a:rPr lang="en-US" sz="4900" b="1" dirty="0">
                <a:effectLst/>
                <a:ea typeface="Times New Roman" panose="02020603050405020304" pitchFamily="18" charset="0"/>
              </a:rPr>
              <a:t>	</a:t>
            </a:r>
            <a:endParaRPr lang="ru-RU" sz="49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630555" algn="l"/>
              </a:tabLst>
            </a:pPr>
            <a:r>
              <a:rPr lang="en-US" sz="4900" b="1" dirty="0">
                <a:effectLst/>
                <a:ea typeface="Times New Roman" panose="02020603050405020304" pitchFamily="18" charset="0"/>
              </a:rPr>
              <a:t>Dietary Habits</a:t>
            </a:r>
            <a:r>
              <a:rPr lang="ru-RU" sz="4900" b="1" dirty="0">
                <a:effectLst/>
                <a:ea typeface="Times New Roman" panose="02020603050405020304" pitchFamily="18" charset="0"/>
              </a:rPr>
              <a:t> – </a:t>
            </a:r>
            <a:r>
              <a:rPr lang="ru-RU" sz="4900" dirty="0">
                <a:effectLst/>
                <a:ea typeface="Times New Roman" panose="02020603050405020304" pitchFamily="18" charset="0"/>
              </a:rPr>
              <a:t>качество питания</a:t>
            </a:r>
            <a:r>
              <a:rPr lang="en-US" sz="4900" b="1" dirty="0">
                <a:effectLst/>
                <a:ea typeface="Times New Roman" panose="02020603050405020304" pitchFamily="18" charset="0"/>
              </a:rPr>
              <a:t>	</a:t>
            </a:r>
            <a:endParaRPr lang="ru-RU" sz="4900" b="1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630555" algn="l"/>
              </a:tabLst>
            </a:pPr>
            <a:r>
              <a:rPr lang="en-US" sz="4900" b="1" dirty="0">
                <a:effectLst/>
                <a:ea typeface="Times New Roman" panose="02020603050405020304" pitchFamily="18" charset="0"/>
              </a:rPr>
              <a:t>Degree</a:t>
            </a:r>
            <a:r>
              <a:rPr lang="ru-RU" sz="4900" b="1" dirty="0">
                <a:effectLst/>
                <a:ea typeface="Times New Roman" panose="02020603050405020304" pitchFamily="18" charset="0"/>
              </a:rPr>
              <a:t> – </a:t>
            </a:r>
            <a:r>
              <a:rPr lang="ru-RU" sz="4900" dirty="0">
                <a:effectLst/>
                <a:ea typeface="Times New Roman" panose="02020603050405020304" pitchFamily="18" charset="0"/>
              </a:rPr>
              <a:t>ученая степень</a:t>
            </a:r>
            <a:r>
              <a:rPr lang="en-US" sz="4900" b="1" dirty="0">
                <a:effectLst/>
                <a:ea typeface="Times New Roman" panose="02020603050405020304" pitchFamily="18" charset="0"/>
              </a:rPr>
              <a:t>	</a:t>
            </a:r>
            <a:endParaRPr lang="ru-RU" sz="49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630555" algn="l"/>
              </a:tabLst>
            </a:pPr>
            <a:r>
              <a:rPr lang="en-US" sz="4900" b="1" dirty="0">
                <a:effectLst/>
                <a:ea typeface="Times New Roman" panose="02020603050405020304" pitchFamily="18" charset="0"/>
              </a:rPr>
              <a:t>Have you ever had suicidal thoughts ? – </a:t>
            </a:r>
            <a:r>
              <a:rPr lang="ru-RU" sz="4900" dirty="0">
                <a:effectLst/>
                <a:ea typeface="Times New Roman" panose="02020603050405020304" pitchFamily="18" charset="0"/>
              </a:rPr>
              <a:t>присутствие суицидальных мыслей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630555" algn="l"/>
              </a:tabLst>
            </a:pPr>
            <a:r>
              <a:rPr lang="en-US" sz="4900" b="1" dirty="0">
                <a:effectLst/>
                <a:ea typeface="Times New Roman" panose="02020603050405020304" pitchFamily="18" charset="0"/>
              </a:rPr>
              <a:t>Work/Study Hours – </a:t>
            </a:r>
            <a:r>
              <a:rPr lang="ru-RU" sz="4900" dirty="0">
                <a:effectLst/>
                <a:ea typeface="Times New Roman" panose="02020603050405020304" pitchFamily="18" charset="0"/>
              </a:rPr>
              <a:t>часы работы</a:t>
            </a:r>
            <a:r>
              <a:rPr lang="en-US" sz="4900" dirty="0">
                <a:effectLst/>
                <a:ea typeface="Times New Roman" panose="02020603050405020304" pitchFamily="18" charset="0"/>
              </a:rPr>
              <a:t>/</a:t>
            </a:r>
            <a:r>
              <a:rPr lang="ru-RU" sz="4900" dirty="0">
                <a:effectLst/>
                <a:ea typeface="Times New Roman" panose="02020603050405020304" pitchFamily="18" charset="0"/>
              </a:rPr>
              <a:t>учебы</a:t>
            </a:r>
            <a:r>
              <a:rPr lang="en-US" sz="4900" b="1" dirty="0">
                <a:effectLst/>
                <a:ea typeface="Times New Roman" panose="02020603050405020304" pitchFamily="18" charset="0"/>
              </a:rPr>
              <a:t>	</a:t>
            </a:r>
            <a:endParaRPr lang="ru-RU" sz="49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630555" algn="l"/>
              </a:tabLst>
            </a:pPr>
            <a:r>
              <a:rPr lang="ru-RU" sz="4900" b="1" dirty="0">
                <a:effectLst/>
                <a:ea typeface="Times New Roman" panose="02020603050405020304" pitchFamily="18" charset="0"/>
              </a:rPr>
              <a:t>Financial </a:t>
            </a:r>
            <a:r>
              <a:rPr lang="ru-RU" sz="4900" b="1" dirty="0" err="1">
                <a:effectLst/>
                <a:ea typeface="Times New Roman" panose="02020603050405020304" pitchFamily="18" charset="0"/>
              </a:rPr>
              <a:t>Stress</a:t>
            </a:r>
            <a:r>
              <a:rPr lang="ru-RU" sz="4900" b="1" dirty="0">
                <a:effectLst/>
                <a:ea typeface="Times New Roman" panose="02020603050405020304" pitchFamily="18" charset="0"/>
              </a:rPr>
              <a:t> – </a:t>
            </a:r>
            <a:r>
              <a:rPr lang="ru-RU" sz="4900" dirty="0">
                <a:effectLst/>
                <a:ea typeface="Times New Roman" panose="02020603050405020304" pitchFamily="18" charset="0"/>
              </a:rPr>
              <a:t>финансовая нагрузка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630555" algn="l"/>
              </a:tabLst>
            </a:pPr>
            <a:r>
              <a:rPr lang="en-US" sz="4900" b="1" dirty="0">
                <a:effectLst/>
                <a:ea typeface="Times New Roman" panose="02020603050405020304" pitchFamily="18" charset="0"/>
              </a:rPr>
              <a:t>Family History of Mental Illness – </a:t>
            </a:r>
            <a:r>
              <a:rPr lang="ru-RU" sz="4900" dirty="0">
                <a:effectLst/>
                <a:ea typeface="Times New Roman" panose="02020603050405020304" pitchFamily="18" charset="0"/>
              </a:rPr>
              <a:t>генетическая предрасположенность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9A4F94-E102-44BF-B628-A37C2BF04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43253">
            <a:off x="-5486621" y="-2444864"/>
            <a:ext cx="8456875" cy="9070636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CE2FC7C-9CC9-4B0E-910B-BC51CAE672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Arial Black" panose="020B0A04020102020204" pitchFamily="34" charset="0"/>
              </a:rPr>
              <a:t>Исходные данные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3CBFFC-7DB8-412C-983F-8B040F16E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56" y="5228727"/>
            <a:ext cx="7656394" cy="14561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1911B7-5EB3-464C-B177-E9806B93B082}"/>
              </a:ext>
            </a:extLst>
          </p:cNvPr>
          <p:cNvSpPr txBox="1"/>
          <p:nvPr/>
        </p:nvSpPr>
        <p:spPr>
          <a:xfrm>
            <a:off x="8515350" y="6488668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4/14</a:t>
            </a:r>
          </a:p>
        </p:txBody>
      </p:sp>
    </p:spTree>
    <p:extLst>
      <p:ext uri="{BB962C8B-B14F-4D97-AF65-F5344CB8AC3E}">
        <p14:creationId xmlns:p14="http://schemas.microsoft.com/office/powerpoint/2010/main" val="4153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8D5F9A-47F8-4228-B509-097C4ADF2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26793">
            <a:off x="5340102" y="-114267"/>
            <a:ext cx="8456875" cy="9070636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366EDAB-8627-4931-A9D7-633AB69AA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8259318" cy="489299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  <a:tabLst>
                <a:tab pos="630555" algn="l"/>
              </a:tabLst>
            </a:pPr>
            <a:endParaRPr lang="ru-RU" sz="16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FA3CBF8-B475-49D0-8954-8E55C3186F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Arial Black" panose="020B0A04020102020204" pitchFamily="34" charset="0"/>
              </a:rPr>
              <a:t>Распределение случаев депрессии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E85380-D86C-4ABB-8124-8722C352BE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" t="1342" r="1237" b="1554"/>
          <a:stretch/>
        </p:blipFill>
        <p:spPr>
          <a:xfrm>
            <a:off x="696286" y="1651980"/>
            <a:ext cx="7684316" cy="47844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2A3C1D-9135-4108-A6C9-244C03449775}"/>
              </a:ext>
            </a:extLst>
          </p:cNvPr>
          <p:cNvSpPr txBox="1"/>
          <p:nvPr/>
        </p:nvSpPr>
        <p:spPr>
          <a:xfrm>
            <a:off x="8515350" y="6488668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5/14</a:t>
            </a:r>
          </a:p>
        </p:txBody>
      </p:sp>
    </p:spTree>
    <p:extLst>
      <p:ext uri="{BB962C8B-B14F-4D97-AF65-F5344CB8AC3E}">
        <p14:creationId xmlns:p14="http://schemas.microsoft.com/office/powerpoint/2010/main" val="259334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69D8FD2-F59F-4D4D-A430-D3E9FD4F9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536405">
            <a:off x="-5587836" y="631992"/>
            <a:ext cx="8456875" cy="9070636"/>
          </a:xfrm>
          <a:prstGeom prst="rect">
            <a:avLst/>
          </a:prstGeo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927324E6-9148-442D-9277-CA291749C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35600" y="4329208"/>
            <a:ext cx="3196054" cy="2348957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FA3CBF8-B475-49D0-8954-8E55C3186F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Arial Black" panose="020B0A04020102020204" pitchFamily="34" charset="0"/>
              </a:rPr>
              <a:t>Сравнение категориальных признаков по значениям целевой переменной </a:t>
            </a:r>
            <a:r>
              <a:rPr lang="en-US" sz="3200" b="1" dirty="0">
                <a:latin typeface="Arial Black" panose="020B0A04020102020204" pitchFamily="34" charset="0"/>
              </a:rPr>
              <a:t>Depression</a:t>
            </a:r>
            <a:endParaRPr lang="ru-RU" sz="3200" b="1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964AA2-A5F6-4B97-8293-2494BD0D8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826" y="1690689"/>
            <a:ext cx="3190486" cy="234486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45EA22-D7E4-4B8F-B9B2-160780D9B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168" y="1690688"/>
            <a:ext cx="3190486" cy="234077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6B7E186-6892-4C91-84D4-E5BE98C51A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4827" y="4329210"/>
            <a:ext cx="3196054" cy="23448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AF8EE7-B43D-423C-B437-299E43829FCC}"/>
              </a:ext>
            </a:extLst>
          </p:cNvPr>
          <p:cNvSpPr txBox="1"/>
          <p:nvPr/>
        </p:nvSpPr>
        <p:spPr>
          <a:xfrm>
            <a:off x="8515350" y="6488668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6/14</a:t>
            </a:r>
          </a:p>
        </p:txBody>
      </p:sp>
    </p:spTree>
    <p:extLst>
      <p:ext uri="{BB962C8B-B14F-4D97-AF65-F5344CB8AC3E}">
        <p14:creationId xmlns:p14="http://schemas.microsoft.com/office/powerpoint/2010/main" val="35038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3CFB23C-83EB-4D4F-82EB-FCA7705CA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77099">
            <a:off x="4789715" y="2541848"/>
            <a:ext cx="8456875" cy="9070636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FA3CBF8-B475-49D0-8954-8E55C3186F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Arial Black" panose="020B0A04020102020204" pitchFamily="34" charset="0"/>
              </a:rPr>
              <a:t>Сравнение категориальных признаков по значениям целевой переменной </a:t>
            </a:r>
            <a:r>
              <a:rPr lang="en-US" sz="3200" b="1" dirty="0">
                <a:latin typeface="Arial Black" panose="020B0A04020102020204" pitchFamily="34" charset="0"/>
              </a:rPr>
              <a:t>Depression</a:t>
            </a:r>
            <a:endParaRPr lang="ru-RU" sz="3200" b="1" dirty="0">
              <a:latin typeface="Arial Black" panose="020B0A040201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C688BF-01C9-4BBE-BCAC-96E44240B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82" y="2272756"/>
            <a:ext cx="4035418" cy="299418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B5E03E-901A-41CA-8A4C-80C7E8E52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622" y="2272756"/>
            <a:ext cx="4014581" cy="29941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3C572A-5105-4603-B149-8AC136B8547F}"/>
              </a:ext>
            </a:extLst>
          </p:cNvPr>
          <p:cNvSpPr txBox="1"/>
          <p:nvPr/>
        </p:nvSpPr>
        <p:spPr>
          <a:xfrm>
            <a:off x="8515350" y="6488668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7/14</a:t>
            </a:r>
          </a:p>
        </p:txBody>
      </p:sp>
    </p:spTree>
    <p:extLst>
      <p:ext uri="{BB962C8B-B14F-4D97-AF65-F5344CB8AC3E}">
        <p14:creationId xmlns:p14="http://schemas.microsoft.com/office/powerpoint/2010/main" val="377775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E64717-A648-4A3C-A31C-43377E522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076" y="2685481"/>
            <a:ext cx="8456875" cy="9070636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FA3CBF8-B475-49D0-8954-8E55C3186F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Arial Black" panose="020B0A04020102020204" pitchFamily="34" charset="0"/>
              </a:rPr>
              <a:t>Сравнение числовых признаков и целевой переменной </a:t>
            </a:r>
            <a:r>
              <a:rPr lang="en-US" sz="3200" b="1" dirty="0">
                <a:latin typeface="Arial Black" panose="020B0A04020102020204" pitchFamily="34" charset="0"/>
              </a:rPr>
              <a:t>Depression</a:t>
            </a:r>
            <a:endParaRPr lang="ru-RU" sz="3200" b="1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11A96D-EB3C-4E45-A11A-A8EA17124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002" y="1602298"/>
            <a:ext cx="6803996" cy="5108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7DA10B-3B67-4733-8A34-6A3260405784}"/>
              </a:ext>
            </a:extLst>
          </p:cNvPr>
          <p:cNvSpPr txBox="1"/>
          <p:nvPr/>
        </p:nvSpPr>
        <p:spPr>
          <a:xfrm>
            <a:off x="8515350" y="6488668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8/14</a:t>
            </a:r>
          </a:p>
        </p:txBody>
      </p:sp>
    </p:spTree>
    <p:extLst>
      <p:ext uri="{BB962C8B-B14F-4D97-AF65-F5344CB8AC3E}">
        <p14:creationId xmlns:p14="http://schemas.microsoft.com/office/powerpoint/2010/main" val="238967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E64717-A648-4A3C-A31C-43377E522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68696" y="-548345"/>
            <a:ext cx="8456875" cy="9070636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FA3CBF8-B475-49D0-8954-8E55C3186F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Arial Black" panose="020B0A04020102020204" pitchFamily="34" charset="0"/>
              </a:rPr>
              <a:t>Влияние признаков на наличие депрессии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6117AE-3A22-4F35-B2C9-509BF9FBF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017486"/>
            <a:ext cx="8075585" cy="4225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A21CF4-8036-4C3D-ABFD-9E52AC28660A}"/>
              </a:ext>
            </a:extLst>
          </p:cNvPr>
          <p:cNvSpPr txBox="1"/>
          <p:nvPr/>
        </p:nvSpPr>
        <p:spPr>
          <a:xfrm>
            <a:off x="8515350" y="6488668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9/14</a:t>
            </a:r>
          </a:p>
        </p:txBody>
      </p:sp>
    </p:spTree>
    <p:extLst>
      <p:ext uri="{BB962C8B-B14F-4D97-AF65-F5344CB8AC3E}">
        <p14:creationId xmlns:p14="http://schemas.microsoft.com/office/powerpoint/2010/main" val="22715024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3293</TotalTime>
  <Words>342</Words>
  <Application>Microsoft Office PowerPoint</Application>
  <PresentationFormat>Экран (4:3)</PresentationFormat>
  <Paragraphs>62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Тема Office</vt:lpstr>
      <vt:lpstr>Определение депрессии у студентов</vt:lpstr>
      <vt:lpstr>Цель и задачи</vt:lpstr>
      <vt:lpstr>Гипотеза</vt:lpstr>
      <vt:lpstr>Исходные данные</vt:lpstr>
      <vt:lpstr>Распределение случаев депрессии</vt:lpstr>
      <vt:lpstr>Сравнение категориальных признаков по значениям целевой переменной Depression</vt:lpstr>
      <vt:lpstr>Сравнение категориальных признаков по значениям целевой переменной Depression</vt:lpstr>
      <vt:lpstr>Сравнение числовых признаков и целевой переменной Depression</vt:lpstr>
      <vt:lpstr>Влияние признаков на наличие депрессии</vt:lpstr>
      <vt:lpstr>Обучение и сравнение разных моделей МО</vt:lpstr>
      <vt:lpstr>Результаты финальной модели после обучения</vt:lpstr>
      <vt:lpstr>Интерфейс для использования обученной модели на практике</vt:lpstr>
      <vt:lpstr>Интерфейс для использования обученной модели на практике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для создания генеалогического древа</dc:title>
  <dc:creator>Дмитрий</dc:creator>
  <cp:lastModifiedBy>Дмитрий</cp:lastModifiedBy>
  <cp:revision>93</cp:revision>
  <dcterms:created xsi:type="dcterms:W3CDTF">2024-06-17T09:33:29Z</dcterms:created>
  <dcterms:modified xsi:type="dcterms:W3CDTF">2025-03-17T11:35:51Z</dcterms:modified>
</cp:coreProperties>
</file>