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700"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PROJECT2.xlsx]Sheet2!PivotTable1</c:name>
    <c:fmtId val="7"/>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manualLayout>
          <c:layoutTarget val="inner"/>
          <c:xMode val="edge"/>
          <c:yMode val="edge"/>
          <c:x val="4.6882212602261983E-2"/>
          <c:y val="0"/>
          <c:w val="0.79710491912230474"/>
          <c:h val="0.88516960366715358"/>
        </c:manualLayout>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344-4A9F-845B-FC91C8C7D8FC}"/>
            </c:ext>
          </c:extLst>
        </c:ser>
        <c:ser>
          <c:idx val="1"/>
          <c:order val="1"/>
          <c:tx>
            <c:strRef>
              <c:f>Sheet2!$C$3:$C$4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C344-4A9F-845B-FC91C8C7D8FC}"/>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C344-4A9F-845B-FC91C8C7D8FC}"/>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C344-4A9F-845B-FC91C8C7D8FC}"/>
            </c:ext>
          </c:extLst>
        </c:ser>
        <c:dLbls>
          <c:showLegendKey val="0"/>
          <c:showVal val="0"/>
          <c:showCatName val="0"/>
          <c:showSerName val="0"/>
          <c:showPercent val="0"/>
          <c:showBubbleSize val="0"/>
        </c:dLbls>
        <c:gapWidth val="219"/>
        <c:overlap val="-27"/>
        <c:axId val="642998927"/>
        <c:axId val="642999343"/>
      </c:barChart>
      <c:catAx>
        <c:axId val="642998927"/>
        <c:scaling>
          <c:orientation val="minMax"/>
        </c:scaling>
        <c:delete val="1"/>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642999343"/>
        <c:crosses val="autoZero"/>
        <c:auto val="1"/>
        <c:lblAlgn val="ctr"/>
        <c:lblOffset val="100"/>
        <c:noMultiLvlLbl val="0"/>
      </c:catAx>
      <c:valAx>
        <c:axId val="642999343"/>
        <c:scaling>
          <c:orientation val="minMax"/>
        </c:scaling>
        <c:delete val="1"/>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64299892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2393484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chart" Target="../charts/char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762000" y="2798305"/>
            <a:ext cx="8724899" cy="10433625"/>
          </a:xfrm>
          <a:prstGeom prst="rect">
            <a:avLst/>
          </a:prstGeom>
          <a:noFill/>
        </p:spPr>
        <p:txBody>
          <a:bodyPr wrap="square" rtlCol="0">
            <a:spAutoFit/>
          </a:bodyPr>
          <a:lstStyle/>
          <a:p>
            <a:r>
              <a:rPr lang="en-US" sz="2400" dirty="0"/>
              <a:t>STUDENT NAME : AGITHA V</a:t>
            </a:r>
          </a:p>
          <a:p>
            <a:r>
              <a:rPr lang="en-US" sz="2400" dirty="0"/>
              <a:t>REGISTER NO     :  2213371036001</a:t>
            </a:r>
          </a:p>
          <a:p>
            <a:r>
              <a:rPr lang="en-US" sz="2400" dirty="0"/>
              <a:t>NM ID                 : 83508E8C283078D8D9A42DEB6E3BF7A8</a:t>
            </a:r>
          </a:p>
          <a:p>
            <a:r>
              <a:rPr lang="en-US" sz="2400" dirty="0"/>
              <a:t>DEPARTMENT   :   B.com </a:t>
            </a:r>
          </a:p>
          <a:p>
            <a:r>
              <a:rPr lang="en-US" sz="2400" dirty="0"/>
              <a:t>COLLEGE            :  Quaid -E -</a:t>
            </a:r>
            <a:r>
              <a:rPr lang="en-US" sz="2400" dirty="0" err="1"/>
              <a:t>Millath</a:t>
            </a:r>
            <a:r>
              <a:rPr lang="en-US" sz="2400" dirty="0"/>
              <a:t> Government College For Women (Autonomous) </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56981" y="1729007"/>
            <a:ext cx="7495383" cy="461665"/>
          </a:xfrm>
          <a:prstGeom prst="rect">
            <a:avLst/>
          </a:prstGeom>
        </p:spPr>
        <p:txBody>
          <a:bodyPr wrap="square">
            <a:spAutoFit/>
          </a:bodyPr>
          <a:lstStyle/>
          <a:p>
            <a:r>
              <a:rPr lang="en-US" sz="2400" dirty="0"/>
              <a:t>Data collection  1. Collected data from </a:t>
            </a:r>
            <a:r>
              <a:rPr lang="en-US" sz="2400" dirty="0" err="1"/>
              <a:t>edunet</a:t>
            </a:r>
            <a:r>
              <a:rPr lang="en-US" sz="2400" dirty="0"/>
              <a:t> dashboard</a:t>
            </a:r>
            <a:endParaRPr lang="en-IN" sz="2400" dirty="0"/>
          </a:p>
        </p:txBody>
      </p:sp>
      <p:sp>
        <p:nvSpPr>
          <p:cNvPr id="3" name="Rectangle 2"/>
          <p:cNvSpPr/>
          <p:nvPr/>
        </p:nvSpPr>
        <p:spPr>
          <a:xfrm>
            <a:off x="739775" y="2280416"/>
            <a:ext cx="8305800" cy="830997"/>
          </a:xfrm>
          <a:prstGeom prst="rect">
            <a:avLst/>
          </a:prstGeom>
        </p:spPr>
        <p:txBody>
          <a:bodyPr wrap="square">
            <a:spAutoFit/>
          </a:bodyPr>
          <a:lstStyle/>
          <a:p>
            <a:r>
              <a:rPr lang="en-US" sz="2400" dirty="0"/>
              <a:t>Feature collection 1 . Collected overall features from employee dataset excel 2. Selected particular features</a:t>
            </a:r>
            <a:endParaRPr lang="en-IN" sz="2400" dirty="0"/>
          </a:p>
        </p:txBody>
      </p:sp>
      <p:sp>
        <p:nvSpPr>
          <p:cNvPr id="4" name="Rectangle 3"/>
          <p:cNvSpPr/>
          <p:nvPr/>
        </p:nvSpPr>
        <p:spPr>
          <a:xfrm>
            <a:off x="739775" y="3184455"/>
            <a:ext cx="8458302" cy="830997"/>
          </a:xfrm>
          <a:prstGeom prst="rect">
            <a:avLst/>
          </a:prstGeom>
        </p:spPr>
        <p:txBody>
          <a:bodyPr wrap="square">
            <a:spAutoFit/>
          </a:bodyPr>
          <a:lstStyle/>
          <a:p>
            <a:r>
              <a:rPr lang="en-US" sz="2400" dirty="0"/>
              <a:t>Data cleaning 1. Identified blank by applying conditional </a:t>
            </a:r>
            <a:r>
              <a:rPr lang="en-US" sz="2400" dirty="0" err="1"/>
              <a:t>formating</a:t>
            </a:r>
            <a:r>
              <a:rPr lang="en-US" sz="2400" dirty="0"/>
              <a:t> 2 . Removed blank by applying filter</a:t>
            </a:r>
            <a:endParaRPr lang="en-IN" sz="2400" dirty="0"/>
          </a:p>
        </p:txBody>
      </p:sp>
      <p:sp>
        <p:nvSpPr>
          <p:cNvPr id="7" name="Rectangle 6"/>
          <p:cNvSpPr/>
          <p:nvPr/>
        </p:nvSpPr>
        <p:spPr>
          <a:xfrm>
            <a:off x="739775" y="4081169"/>
            <a:ext cx="6096000" cy="830997"/>
          </a:xfrm>
          <a:prstGeom prst="rect">
            <a:avLst/>
          </a:prstGeom>
        </p:spPr>
        <p:txBody>
          <a:bodyPr>
            <a:spAutoFit/>
          </a:bodyPr>
          <a:lstStyle/>
          <a:p>
            <a:r>
              <a:rPr lang="en-US" sz="2400" dirty="0"/>
              <a:t>Performance level1. Calculated performance level by using the current employee rating</a:t>
            </a:r>
            <a:endParaRPr lang="en-IN" sz="2400" dirty="0"/>
          </a:p>
        </p:txBody>
      </p:sp>
      <p:sp>
        <p:nvSpPr>
          <p:cNvPr id="11" name="Rectangle 10"/>
          <p:cNvSpPr/>
          <p:nvPr/>
        </p:nvSpPr>
        <p:spPr>
          <a:xfrm>
            <a:off x="739775" y="5026449"/>
            <a:ext cx="7162474" cy="461665"/>
          </a:xfrm>
          <a:prstGeom prst="rect">
            <a:avLst/>
          </a:prstGeom>
        </p:spPr>
        <p:txBody>
          <a:bodyPr wrap="none">
            <a:spAutoFit/>
          </a:bodyPr>
          <a:lstStyle/>
          <a:p>
            <a:r>
              <a:rPr lang="en-US" sz="2400" dirty="0"/>
              <a:t>Summary 1 . prepared pivot table 2 . Filtered pivot table</a:t>
            </a:r>
            <a:endParaRPr lang="en-IN" sz="2400" dirty="0"/>
          </a:p>
        </p:txBody>
      </p:sp>
      <p:sp>
        <p:nvSpPr>
          <p:cNvPr id="12" name="Rectangle 11"/>
          <p:cNvSpPr/>
          <p:nvPr/>
        </p:nvSpPr>
        <p:spPr>
          <a:xfrm>
            <a:off x="739775" y="5577858"/>
            <a:ext cx="6096000" cy="1200329"/>
          </a:xfrm>
          <a:prstGeom prst="rect">
            <a:avLst/>
          </a:prstGeom>
        </p:spPr>
        <p:txBody>
          <a:bodyPr>
            <a:spAutoFit/>
          </a:bodyPr>
          <a:lstStyle/>
          <a:p>
            <a:r>
              <a:rPr lang="en-US" sz="2400" dirty="0"/>
              <a:t>Visualization 1. Prepared a graph using pivot table data 2 . prepared </a:t>
            </a:r>
            <a:r>
              <a:rPr lang="en-US" sz="2400" dirty="0" err="1"/>
              <a:t>trendlines</a:t>
            </a:r>
            <a:r>
              <a:rPr lang="en-US" sz="2400" dirty="0"/>
              <a:t> for medium and low performance.</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0583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1739925585"/>
              </p:ext>
            </p:extLst>
          </p:nvPr>
        </p:nvGraphicFramePr>
        <p:xfrm>
          <a:off x="609601" y="1600200"/>
          <a:ext cx="8153400" cy="4940813"/>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990600" y="2413338"/>
            <a:ext cx="8153400" cy="2308324"/>
          </a:xfrm>
          <a:prstGeom prst="rect">
            <a:avLst/>
          </a:prstGeom>
        </p:spPr>
        <p:txBody>
          <a:bodyPr wrap="square">
            <a:spAutoFit/>
          </a:bodyPr>
          <a:lstStyle/>
          <a:p>
            <a:r>
              <a:rPr lang="en-US" sz="2400" dirty="0"/>
              <a:t>In conclusion, employee performance analysis helps identify strengths, areas for improvement, and opportunities for growth. It enables better decision-making, increases productivity, and aligns individual goals with organizational objectives. Regular performance assessments foster a culture of continuous development and contribute to overall business success</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432617" y="89971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09600" y="2362200"/>
            <a:ext cx="7162800" cy="2514600"/>
          </a:xfrm>
          <a:custGeom>
            <a:avLst/>
            <a:gdLst/>
            <a:ahLst/>
            <a:cxnLst/>
            <a:rect l="l" t="t" r="r" b="b"/>
            <a:pathLst>
              <a:path w="314325" h="323850">
                <a:moveTo>
                  <a:pt x="314325" y="0"/>
                </a:moveTo>
                <a:lnTo>
                  <a:pt x="0" y="0"/>
                </a:lnTo>
                <a:lnTo>
                  <a:pt x="0" y="323850"/>
                </a:lnTo>
                <a:lnTo>
                  <a:pt x="314325" y="323850"/>
                </a:lnTo>
                <a:lnTo>
                  <a:pt x="314325" y="0"/>
                </a:lnTo>
                <a:close/>
              </a:path>
            </a:pathLst>
          </a:custGeom>
          <a:ln>
            <a:solidFill>
              <a:schemeClr val="bg1"/>
            </a:solidFill>
          </a:ln>
        </p:spPr>
        <p:style>
          <a:lnRef idx="2">
            <a:schemeClr val="dk1"/>
          </a:lnRef>
          <a:fillRef idx="1">
            <a:schemeClr val="lt1"/>
          </a:fillRef>
          <a:effectRef idx="0">
            <a:schemeClr val="dk1"/>
          </a:effectRef>
          <a:fontRef idx="minor">
            <a:schemeClr val="dk1"/>
          </a:fontRef>
        </p:style>
        <p:txBody>
          <a:bodyPr wrap="square" lIns="0" tIns="0" rIns="0" bIns="0" rtlCol="0"/>
          <a:lstStyle/>
          <a:p>
            <a:r>
              <a:rPr lang="en-US" sz="2400" dirty="0"/>
              <a:t>To</a:t>
            </a:r>
            <a:r>
              <a:rPr lang="en-US" dirty="0"/>
              <a:t> </a:t>
            </a:r>
            <a:r>
              <a:rPr lang="en-US" sz="2400" dirty="0"/>
              <a:t>analyze employee performance based on key performance indicators (KPIS), identifying patterns and areas for improvement, while taking into account factors such as productivity, efficiency, attendance, and task completion, in order to optimize overall organizational performance and decision-making. </a:t>
            </a:r>
            <a:endParaRPr sz="2400"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763000" y="2047062"/>
            <a:ext cx="253642" cy="2095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676275" y="829626"/>
            <a:ext cx="5327015" cy="694373"/>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52400" y="6324600"/>
            <a:ext cx="7924800" cy="830997"/>
          </a:xfrm>
          <a:prstGeom prst="rect">
            <a:avLst/>
          </a:prstGeom>
          <a:noFill/>
        </p:spPr>
        <p:txBody>
          <a:bodyPr wrap="square" rtlCol="0">
            <a:spAutoFit/>
          </a:bodyPr>
          <a:lstStyle/>
          <a:p>
            <a:pPr lvl="1">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1015642" y="3000969"/>
            <a:ext cx="8001000" cy="1569660"/>
          </a:xfrm>
          <a:prstGeom prst="rect">
            <a:avLst/>
          </a:prstGeom>
        </p:spPr>
        <p:txBody>
          <a:bodyPr wrap="square">
            <a:spAutoFit/>
          </a:bodyPr>
          <a:lstStyle/>
          <a:p>
            <a:r>
              <a:rPr lang="en-US" sz="2400" dirty="0"/>
              <a:t>To analyze the performance based on some factors like Gender of the employee, performance of the employee , employee type etc., in order to </a:t>
            </a:r>
            <a:r>
              <a:rPr lang="en-US" sz="2400" dirty="0" err="1"/>
              <a:t>findout</a:t>
            </a:r>
            <a:r>
              <a:rPr lang="en-US" sz="2400" dirty="0"/>
              <a:t> the </a:t>
            </a:r>
            <a:r>
              <a:rPr lang="en-US" sz="2400" dirty="0" err="1"/>
              <a:t>trendlines</a:t>
            </a:r>
            <a:r>
              <a:rPr lang="en-US" sz="2400" dirty="0"/>
              <a:t> of medium and low employee performance</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924800" y="72986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990600" y="2136339"/>
            <a:ext cx="8153400" cy="3416320"/>
          </a:xfrm>
          <a:prstGeom prst="rect">
            <a:avLst/>
          </a:prstGeom>
        </p:spPr>
        <p:txBody>
          <a:bodyPr wrap="square">
            <a:spAutoFit/>
          </a:bodyPr>
          <a:lstStyle/>
          <a:p>
            <a:r>
              <a:rPr lang="en-US" sz="2400" dirty="0"/>
              <a:t>The end users of the Employee Performance Analysis project </a:t>
            </a:r>
            <a:r>
              <a:rPr lang="en-US" sz="2400" dirty="0" err="1"/>
              <a:t>include:HR</a:t>
            </a:r>
            <a:r>
              <a:rPr lang="en-US" sz="2400" dirty="0"/>
              <a:t> Managers: To evaluate employee performance, manage appraisals, and design improvement </a:t>
            </a:r>
            <a:r>
              <a:rPr lang="en-US" sz="2400" dirty="0" err="1"/>
              <a:t>plans.Team</a:t>
            </a:r>
            <a:r>
              <a:rPr lang="en-US" sz="2400" dirty="0"/>
              <a:t> Leaders/Managers: To monitor team performance and provide feedback or </a:t>
            </a:r>
            <a:r>
              <a:rPr lang="en-US" sz="2400" dirty="0" err="1"/>
              <a:t>support.Executives</a:t>
            </a:r>
            <a:r>
              <a:rPr lang="en-US" sz="2400" dirty="0"/>
              <a:t>: To make strategic decisions based on workforce efficiency and </a:t>
            </a:r>
            <a:r>
              <a:rPr lang="en-US" sz="2400" dirty="0" err="1"/>
              <a:t>productivity.Employees</a:t>
            </a:r>
            <a:r>
              <a:rPr lang="en-US" sz="2400" dirty="0"/>
              <a:t>: To gain insights into their performance and identify areas for personal </a:t>
            </a:r>
            <a:r>
              <a:rPr lang="en-US" sz="2400" dirty="0" err="1"/>
              <a:t>growth.Analysts</a:t>
            </a:r>
            <a:r>
              <a:rPr lang="en-US" sz="2400" dirty="0"/>
              <a:t>: To analyze performance data for trends and optimization opportunities.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239000" y="171449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8000" y="2967335"/>
            <a:ext cx="6096000" cy="1569660"/>
          </a:xfrm>
          <a:prstGeom prst="rect">
            <a:avLst/>
          </a:prstGeom>
        </p:spPr>
        <p:txBody>
          <a:bodyPr>
            <a:spAutoFit/>
          </a:bodyPr>
          <a:lstStyle/>
          <a:p>
            <a:r>
              <a:rPr lang="en-US" sz="2400" dirty="0"/>
              <a:t>1 . Conditional </a:t>
            </a:r>
            <a:r>
              <a:rPr lang="en-US" sz="2400" dirty="0" err="1"/>
              <a:t>formating</a:t>
            </a:r>
            <a:r>
              <a:rPr lang="en-US" sz="2400" dirty="0"/>
              <a:t> - To identify blank 2 . Filter - to remove blank 3. Formula - To identify employee performance level4. Pivot table - summary 5. Graph - data visualization </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990600" y="2136339"/>
            <a:ext cx="8153400" cy="3416320"/>
          </a:xfrm>
          <a:prstGeom prst="rect">
            <a:avLst/>
          </a:prstGeom>
        </p:spPr>
        <p:txBody>
          <a:bodyPr wrap="square">
            <a:spAutoFit/>
          </a:bodyPr>
          <a:lstStyle/>
          <a:p>
            <a:r>
              <a:rPr lang="en-IN" sz="2400" dirty="0"/>
              <a:t> Employee dataset - </a:t>
            </a:r>
            <a:r>
              <a:rPr lang="en-IN" sz="2400" dirty="0" err="1"/>
              <a:t>edunet</a:t>
            </a:r>
            <a:r>
              <a:rPr lang="en-IN" sz="2400" dirty="0"/>
              <a:t> dashboard 27 features  1. </a:t>
            </a:r>
            <a:r>
              <a:rPr lang="en-IN" sz="2400" dirty="0" err="1"/>
              <a:t>Empl</a:t>
            </a:r>
            <a:r>
              <a:rPr lang="en-IN" sz="2400" dirty="0"/>
              <a:t> I'd  2. First name 3. Last name4.business unit 5. Employee status 6. Employee type7.employee classification type8.gender code9.performance score10.current employee rating 11.performance level12.martial desc13.race desc14. Location code 15. Job function description 16. State 17. DOB18.division19.department type20.termination description 21.termination type22.payzone23.start date 24. Exit date25. Title 26 . Supervisor 27. </a:t>
            </a:r>
            <a:r>
              <a:rPr lang="en-IN" sz="2400" dirty="0" err="1"/>
              <a:t>ADEmail</a:t>
            </a:r>
            <a:endParaRPr lang="en-IN"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29712" y="116370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90600" y="2260416"/>
            <a:ext cx="10058018" cy="954107"/>
          </a:xfrm>
          <a:prstGeom prst="rect">
            <a:avLst/>
          </a:prstGeom>
          <a:noFill/>
        </p:spPr>
        <p:txBody>
          <a:bodyPr wrap="square" rtlCol="0">
            <a:spAutoFit/>
          </a:bodyPr>
          <a:lstStyle/>
          <a:p>
            <a:pPr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Performance level =IFS(Z8&gt;=5,”VERY</a:t>
            </a:r>
            <a:r>
              <a:rPr lang="en-US" sz="2800" dirty="0">
                <a:solidFill>
                  <a:srgbClr val="0D0D0D"/>
                </a:solidFill>
                <a:latin typeface="Times New Roman" panose="02020603050405020304" pitchFamily="18" charset="0"/>
                <a:cs typeface="Times New Roman" panose="02020603050405020304" pitchFamily="18" charset="0"/>
              </a:rPr>
              <a:t> HIGH”,Z8&gt;=4,”HIGH”,Z8&gt;=3,”MED”,TRUE,”LOW”)</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284</TotalTime>
  <Words>529</Words>
  <Application>Microsoft Office PowerPoint</Application>
  <PresentationFormat>Widescreen</PresentationFormat>
  <Paragraphs>79</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mahendranmahe0073@gmail.com</cp:lastModifiedBy>
  <cp:revision>30</cp:revision>
  <dcterms:created xsi:type="dcterms:W3CDTF">2024-03-29T15:07:22Z</dcterms:created>
  <dcterms:modified xsi:type="dcterms:W3CDTF">2024-08-30T04:52:29Z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