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9" r:id="rId4"/>
    <p:sldId id="301" r:id="rId5"/>
    <p:sldId id="303" r:id="rId6"/>
    <p:sldId id="300" r:id="rId7"/>
    <p:sldId id="305" r:id="rId8"/>
    <p:sldId id="304" r:id="rId9"/>
    <p:sldId id="306" r:id="rId10"/>
    <p:sldId id="308" r:id="rId11"/>
    <p:sldId id="309" r:id="rId12"/>
    <p:sldId id="310" r:id="rId13"/>
    <p:sldId id="307" r:id="rId14"/>
    <p:sldId id="311" r:id="rId15"/>
    <p:sldId id="312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256" r:id="rId44"/>
    <p:sldId id="261" r:id="rId45"/>
    <p:sldId id="264" r:id="rId46"/>
    <p:sldId id="268" r:id="rId47"/>
    <p:sldId id="265" r:id="rId48"/>
    <p:sldId id="269" r:id="rId49"/>
    <p:sldId id="270" r:id="rId50"/>
    <p:sldId id="273" r:id="rId51"/>
    <p:sldId id="274" r:id="rId52"/>
    <p:sldId id="284" r:id="rId53"/>
    <p:sldId id="314" r:id="rId54"/>
    <p:sldId id="313" r:id="rId55"/>
    <p:sldId id="275" r:id="rId56"/>
    <p:sldId id="276" r:id="rId57"/>
    <p:sldId id="279" r:id="rId58"/>
    <p:sldId id="277" r:id="rId59"/>
    <p:sldId id="283" r:id="rId60"/>
    <p:sldId id="278" r:id="rId61"/>
    <p:sldId id="281" r:id="rId62"/>
    <p:sldId id="293" r:id="rId63"/>
    <p:sldId id="288" r:id="rId64"/>
    <p:sldId id="282" r:id="rId65"/>
    <p:sldId id="271" r:id="rId66"/>
    <p:sldId id="295" r:id="rId67"/>
    <p:sldId id="280" r:id="rId68"/>
    <p:sldId id="290" r:id="rId69"/>
    <p:sldId id="286" r:id="rId70"/>
    <p:sldId id="272" r:id="rId71"/>
    <p:sldId id="289" r:id="rId72"/>
    <p:sldId id="287" r:id="rId73"/>
    <p:sldId id="285" r:id="rId74"/>
    <p:sldId id="294" r:id="rId75"/>
    <p:sldId id="266" r:id="rId76"/>
    <p:sldId id="296" r:id="rId77"/>
    <p:sldId id="262" r:id="rId78"/>
    <p:sldId id="298" r:id="rId79"/>
    <p:sldId id="302" r:id="rId80"/>
    <p:sldId id="257" r:id="rId81"/>
    <p:sldId id="258" r:id="rId82"/>
    <p:sldId id="297" r:id="rId8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313AE4-DB1C-4177-81E8-C71672FB9871}">
          <p14:sldIdLst>
            <p14:sldId id="299"/>
            <p14:sldId id="301"/>
            <p14:sldId id="303"/>
            <p14:sldId id="300"/>
            <p14:sldId id="305"/>
            <p14:sldId id="304"/>
            <p14:sldId id="306"/>
            <p14:sldId id="308"/>
            <p14:sldId id="309"/>
            <p14:sldId id="310"/>
            <p14:sldId id="307"/>
            <p14:sldId id="311"/>
            <p14:sldId id="31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56"/>
          </p14:sldIdLst>
        </p14:section>
        <p14:section name="design" id="{CC08F132-55A8-400B-B19C-D15893C83EBA}">
          <p14:sldIdLst>
            <p14:sldId id="261"/>
            <p14:sldId id="264"/>
            <p14:sldId id="268"/>
            <p14:sldId id="265"/>
            <p14:sldId id="269"/>
            <p14:sldId id="270"/>
            <p14:sldId id="273"/>
            <p14:sldId id="274"/>
            <p14:sldId id="284"/>
            <p14:sldId id="314"/>
            <p14:sldId id="313"/>
            <p14:sldId id="275"/>
            <p14:sldId id="276"/>
            <p14:sldId id="279"/>
            <p14:sldId id="277"/>
            <p14:sldId id="283"/>
            <p14:sldId id="278"/>
            <p14:sldId id="281"/>
            <p14:sldId id="293"/>
            <p14:sldId id="288"/>
            <p14:sldId id="282"/>
            <p14:sldId id="271"/>
            <p14:sldId id="295"/>
            <p14:sldId id="280"/>
            <p14:sldId id="290"/>
            <p14:sldId id="286"/>
            <p14:sldId id="272"/>
            <p14:sldId id="289"/>
            <p14:sldId id="287"/>
            <p14:sldId id="285"/>
            <p14:sldId id="294"/>
            <p14:sldId id="266"/>
            <p14:sldId id="296"/>
            <p14:sldId id="262"/>
            <p14:sldId id="298"/>
            <p14:sldId id="302"/>
            <p14:sldId id="257"/>
            <p14:sldId id="25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F3937-06A2-4846-A7EC-179D53F707FC}" v="394" dt="2021-12-20T15:03:01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28" autoAdjust="0"/>
  </p:normalViewPr>
  <p:slideViewPr>
    <p:cSldViewPr>
      <p:cViewPr varScale="1">
        <p:scale>
          <a:sx n="87" d="100"/>
          <a:sy n="87" d="100"/>
        </p:scale>
        <p:origin x="804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pentaho.com/threads/217203-Error-while-connecting-to-MSSQL-DB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ETL &amp; visualize </a:t>
            </a:r>
            <a:r>
              <a:rPr lang="en-US" altLang="ko-KR" sz="3600" dirty="0" err="1">
                <a:ea typeface="맑은 고딕" pitchFamily="50" charset="-127"/>
              </a:rPr>
              <a:t>dữ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liệu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với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pentaho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Nhóm</a:t>
            </a:r>
            <a:r>
              <a:rPr lang="en-US" altLang="ko-KR" b="1" dirty="0"/>
              <a:t> TTKD#24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8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Ưu - </a:t>
            </a:r>
            <a:r>
              <a:rPr lang="vi-VN" altLang="ko-KR" dirty="0" err="1"/>
              <a:t>Nhược</a:t>
            </a:r>
            <a:r>
              <a:rPr lang="vi-VN" altLang="ko-KR" dirty="0"/>
              <a:t> </a:t>
            </a:r>
            <a:r>
              <a:rPr lang="vi-VN" altLang="ko-KR" dirty="0" err="1"/>
              <a:t>điểm</a:t>
            </a:r>
            <a:r>
              <a:rPr lang="vi-VN" altLang="ko-KR" dirty="0"/>
              <a:t> </a:t>
            </a:r>
            <a:r>
              <a:rPr lang="vi-VN" altLang="ko-KR" dirty="0" err="1"/>
              <a:t>của</a:t>
            </a:r>
            <a:r>
              <a:rPr lang="vi-VN" altLang="ko-KR" dirty="0"/>
              <a:t> </a:t>
            </a:r>
            <a:r>
              <a:rPr lang="vi-VN" altLang="ko-KR" dirty="0" err="1"/>
              <a:t>Pentaho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vi-VN" altLang="ko-KR" dirty="0"/>
              <a:t>NHƯỢC ĐIỂM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15565" y="1724259"/>
            <a:ext cx="30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giao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còn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đơn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giản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không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giao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nhất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cho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tất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253" y="2680631"/>
            <a:ext cx="310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Sự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phát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triển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còn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chậm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hơn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công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cụ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BI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main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drawback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of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063" y="1687328"/>
            <a:ext cx="317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Business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analytics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cung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hạn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chế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components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8140" y="2680631"/>
            <a:ext cx="321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Hỗ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cộng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đồng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kém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(chưa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sự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cộng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đồng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công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cụ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này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còn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khăn trong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việc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hỗ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lẫn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nhau)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3267" y="168732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1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ETL </a:t>
            </a:r>
            <a:r>
              <a:rPr lang="en-US" altLang="ko-KR" sz="3600" dirty="0" err="1"/>
              <a:t>với</a:t>
            </a:r>
            <a:r>
              <a:rPr lang="en-US" altLang="ko-KR" sz="3600" dirty="0"/>
              <a:t> Pentaho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81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 err="1"/>
              <a:t>Pentaho</a:t>
            </a:r>
            <a:r>
              <a:rPr lang="vi-VN" altLang="ko-KR" dirty="0"/>
              <a:t> </a:t>
            </a:r>
            <a:r>
              <a:rPr lang="vi-VN" altLang="ko-KR" dirty="0" err="1"/>
              <a:t>Data</a:t>
            </a:r>
            <a:r>
              <a:rPr lang="vi-VN" altLang="ko-KR" dirty="0"/>
              <a:t> </a:t>
            </a:r>
            <a:r>
              <a:rPr lang="vi-VN" altLang="ko-KR" dirty="0" err="1"/>
              <a:t>Integration</a:t>
            </a:r>
            <a:r>
              <a:rPr lang="vi-VN" altLang="ko-KR" dirty="0"/>
              <a:t> (PDI)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01942" y="1654953"/>
            <a:ext cx="30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PDI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còn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gọi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Spoon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 cho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phép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hai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tệp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cơ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transformations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jobs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253" y="2680631"/>
            <a:ext cx="310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Transformations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mô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data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flows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cho ETL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chẳng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hạn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như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đọc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từ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nguồn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chuyển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đổi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tải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vị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trí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đích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3217" y="3596410"/>
            <a:ext cx="32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Jobs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phối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hoạt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động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ETL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chẳng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hạn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như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xác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định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luồng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flows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yếu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tố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phụ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thuộc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dependencies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chuẩn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bị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cho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việc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thi.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267" y="168732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752D3-C0CE-493D-AD39-A650C238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68" y="1720950"/>
            <a:ext cx="4204595" cy="255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7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022247-9A3C-4297-B227-2C300D0F0BC7}"/>
              </a:ext>
            </a:extLst>
          </p:cNvPr>
          <p:cNvSpPr/>
          <p:nvPr/>
        </p:nvSpPr>
        <p:spPr>
          <a:xfrm rot="16200000">
            <a:off x="4163133" y="-3808761"/>
            <a:ext cx="817733" cy="9252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468560" y="511838"/>
            <a:ext cx="8538740" cy="6017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Những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lỗi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thường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gặp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trong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quá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trình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cài</a:t>
            </a:r>
            <a:r>
              <a:rPr lang="vi-VN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vi-VN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đặt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1779662"/>
            <a:ext cx="7202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JDK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JRE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+ Chưa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environment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variable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➔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+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copy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link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folder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jdk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env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JAVA_HOME trong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PC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driver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tới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MS SQL Server ➔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jtds-1.3.1-dist.zip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https://forums.pentaho.com/threads/217203-Error-while-connecting-to-MSSQL-DB/</a:t>
            </a:r>
            <a:endParaRPr lang="vi-VN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enable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thông qua TCP/IP (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SQL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➔</a:t>
            </a:r>
          </a:p>
          <a:p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https://support.timextender.com/hc/en-us/articles/360042584612-Enable-Remote-Connections-to-SQL-Server-using-IP-address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30C554-BD25-4939-B60A-421E65D494FA}"/>
              </a:ext>
            </a:extLst>
          </p:cNvPr>
          <p:cNvSpPr/>
          <p:nvPr/>
        </p:nvSpPr>
        <p:spPr>
          <a:xfrm>
            <a:off x="789070" y="178640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5E39-08B1-4F73-9989-709053B95E0C}"/>
              </a:ext>
            </a:extLst>
          </p:cNvPr>
          <p:cNvSpPr txBox="1"/>
          <p:nvPr/>
        </p:nvSpPr>
        <p:spPr>
          <a:xfrm>
            <a:off x="755666" y="18436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4956E3-8FCA-44AF-8DF2-7C3B7162B539}"/>
              </a:ext>
            </a:extLst>
          </p:cNvPr>
          <p:cNvSpPr/>
          <p:nvPr/>
        </p:nvSpPr>
        <p:spPr>
          <a:xfrm>
            <a:off x="791625" y="2460609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5D019-3B46-4CCD-B74C-53FB40BF0C97}"/>
              </a:ext>
            </a:extLst>
          </p:cNvPr>
          <p:cNvSpPr txBox="1"/>
          <p:nvPr/>
        </p:nvSpPr>
        <p:spPr>
          <a:xfrm>
            <a:off x="758221" y="251780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3762CA-95FD-4BF4-B462-6D9D6F1A1D1C}"/>
              </a:ext>
            </a:extLst>
          </p:cNvPr>
          <p:cNvSpPr/>
          <p:nvPr/>
        </p:nvSpPr>
        <p:spPr>
          <a:xfrm>
            <a:off x="791625" y="317588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3AF40-8028-4F70-B760-B039B53D4A85}"/>
              </a:ext>
            </a:extLst>
          </p:cNvPr>
          <p:cNvSpPr txBox="1"/>
          <p:nvPr/>
        </p:nvSpPr>
        <p:spPr>
          <a:xfrm>
            <a:off x="758221" y="323308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4D0620B2-B531-4C12-9E54-DEBD7CC4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599498"/>
            <a:ext cx="7035451" cy="44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476052" y="-1190298"/>
            <a:ext cx="431253" cy="302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643316" y="154241"/>
            <a:ext cx="223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mới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transformation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5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476052" y="-1190298"/>
            <a:ext cx="431253" cy="302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670820" y="154241"/>
            <a:ext cx="2317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connection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AB9C4B-7CB0-45D8-B070-F303DCB2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90314"/>
            <a:ext cx="7143929" cy="44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5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476052" y="-1190298"/>
            <a:ext cx="431253" cy="302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99043" y="167980"/>
            <a:ext cx="249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Setup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connection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2D6A3B-67A0-4A23-9CCE-0BB22693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32460"/>
            <a:ext cx="6323059" cy="44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476052" y="-1190298"/>
            <a:ext cx="431253" cy="302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99043" y="167980"/>
            <a:ext cx="249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Setup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connection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68141ED-D5F6-4690-9A2F-364F7CE9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91" y="703235"/>
            <a:ext cx="6287008" cy="43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2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087795" y="-802040"/>
            <a:ext cx="415680" cy="22322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99043" y="167980"/>
            <a:ext cx="152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Input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4653FA0-3AD2-4FC6-B572-36AA17C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4" y="656873"/>
            <a:ext cx="6935812" cy="43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087795" y="-802040"/>
            <a:ext cx="415680" cy="22322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99043" y="167980"/>
            <a:ext cx="152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Input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22A9136-533D-450F-9AC7-6787D671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63" y="594057"/>
            <a:ext cx="7147073" cy="44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9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Danh </a:t>
            </a:r>
            <a:r>
              <a:rPr lang="vi-VN" altLang="ko-KR" dirty="0" err="1"/>
              <a:t>sách</a:t>
            </a:r>
            <a:r>
              <a:rPr lang="vi-VN" altLang="ko-KR" dirty="0"/>
              <a:t> thanh viên </a:t>
            </a:r>
            <a:r>
              <a:rPr lang="vi-VN" altLang="ko-KR" dirty="0" err="1"/>
              <a:t>nhóm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TTKD#24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560296"/>
            <a:chOff x="803640" y="3362835"/>
            <a:chExt cx="2059657" cy="560296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Phạm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Văn Minh Phương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18120227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560296"/>
            <a:chOff x="803640" y="3362835"/>
            <a:chExt cx="2059657" cy="560296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Trương Công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Quốc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18120299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560296"/>
            <a:chOff x="803640" y="3362835"/>
            <a:chExt cx="2059657" cy="560296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Công Sơn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18120534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560296"/>
            <a:chOff x="803640" y="3362835"/>
            <a:chExt cx="2059657" cy="560296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Đoàn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Tấn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Hưng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18120035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087795" y="-802040"/>
            <a:ext cx="415680" cy="22322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601104" y="172982"/>
            <a:ext cx="16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>
                <a:solidFill>
                  <a:schemeClr val="bg1"/>
                </a:solidFill>
                <a:cs typeface="Arial" pitchFamily="34" charset="0"/>
              </a:rPr>
              <a:t>SetupTable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Input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F938A09-B50D-4013-A180-317576E9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699542"/>
            <a:ext cx="4824536" cy="40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087795" y="-802040"/>
            <a:ext cx="415680" cy="22322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628609" y="172982"/>
            <a:ext cx="164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>
                <a:solidFill>
                  <a:schemeClr val="bg1"/>
                </a:solidFill>
                <a:cs typeface="Arial" pitchFamily="34" charset="0"/>
              </a:rPr>
              <a:t>SetupTable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Input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F938A09-B50D-4013-A180-317576E9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699542"/>
            <a:ext cx="4824536" cy="40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9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4" y="143715"/>
            <a:ext cx="7141288" cy="627835"/>
            <a:chOff x="3131840" y="1491630"/>
            <a:chExt cx="5256584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1D5D0F-9E41-4C1D-A0A6-3EB8DCDC6EA9}"/>
              </a:ext>
            </a:extLst>
          </p:cNvPr>
          <p:cNvSpPr txBox="1"/>
          <p:nvPr/>
        </p:nvSpPr>
        <p:spPr>
          <a:xfrm>
            <a:off x="239024" y="143715"/>
            <a:ext cx="58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936193" y="226765"/>
            <a:ext cx="647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Flow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chọn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Dummy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(do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nothing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sau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đó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input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LoaiCuaHang_Jupiter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vừa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Bước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này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tường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mình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hơn.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355" name="Picture 19">
            <a:extLst>
              <a:ext uri="{FF2B5EF4-FFF2-40B4-BE49-F238E27FC236}">
                <a16:creationId xmlns:a16="http://schemas.microsoft.com/office/drawing/2014/main" id="{095D18D9-7742-4FAF-ABAB-B447AEF6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0" y="-4549775"/>
            <a:ext cx="6457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7" name="Picture 21">
            <a:extLst>
              <a:ext uri="{FF2B5EF4-FFF2-40B4-BE49-F238E27FC236}">
                <a16:creationId xmlns:a16="http://schemas.microsoft.com/office/drawing/2014/main" id="{88E408FD-A611-4AE5-9CB2-74EA4136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87" y="854599"/>
            <a:ext cx="6665560" cy="414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144B0F7-750D-4AF3-81C9-5A7B543D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8" y="3075807"/>
            <a:ext cx="3634579" cy="18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5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4" y="143715"/>
            <a:ext cx="7141288" cy="646331"/>
            <a:chOff x="3131840" y="1491630"/>
            <a:chExt cx="5256584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1D5D0F-9E41-4C1D-A0A6-3EB8DCDC6EA9}"/>
              </a:ext>
            </a:extLst>
          </p:cNvPr>
          <p:cNvSpPr txBox="1"/>
          <p:nvPr/>
        </p:nvSpPr>
        <p:spPr>
          <a:xfrm>
            <a:off x="239024" y="143715"/>
            <a:ext cx="58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912703" y="173455"/>
            <a:ext cx="647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tương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Riêng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Nuoc_Jupiter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ta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chia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TenNuoc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Nuoc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trước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tiên ta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phải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thêm 1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TenNuoc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Calculator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sau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đó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chia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TenNuoc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Split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fields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14A948C6-E973-4FC9-83F6-372C8583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54708"/>
            <a:ext cx="6599095" cy="411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9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239596" y="-938271"/>
            <a:ext cx="400110" cy="25202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07018" y="160196"/>
            <a:ext cx="20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Setup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khối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Calculator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7CAE4B-0715-4799-8FF6-CE910A6D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" y="1173917"/>
            <a:ext cx="9036496" cy="279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92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4A08883-70E4-4E3F-9344-08C6A9E55AA9}"/>
              </a:ext>
            </a:extLst>
          </p:cNvPr>
          <p:cNvSpPr/>
          <p:nvPr/>
        </p:nvSpPr>
        <p:spPr>
          <a:xfrm rot="5400000">
            <a:off x="1239596" y="-938271"/>
            <a:ext cx="400110" cy="25202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374E8-BE1A-4750-9BDD-216B7372E8C1}"/>
              </a:ext>
            </a:extLst>
          </p:cNvPr>
          <p:cNvSpPr/>
          <p:nvPr/>
        </p:nvSpPr>
        <p:spPr>
          <a:xfrm rot="5400000">
            <a:off x="220319" y="124825"/>
            <a:ext cx="367481" cy="394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F8D86-25B6-4ECE-B358-EE10B66CD4F0}"/>
              </a:ext>
            </a:extLst>
          </p:cNvPr>
          <p:cNvSpPr txBox="1"/>
          <p:nvPr/>
        </p:nvSpPr>
        <p:spPr>
          <a:xfrm>
            <a:off x="137298" y="12181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accent2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04CE-01AD-4534-B461-C94BE16863E0}"/>
              </a:ext>
            </a:extLst>
          </p:cNvPr>
          <p:cNvSpPr txBox="1"/>
          <p:nvPr/>
        </p:nvSpPr>
        <p:spPr>
          <a:xfrm>
            <a:off x="507018" y="160196"/>
            <a:ext cx="20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Setup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khối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Split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bg1"/>
                </a:solidFill>
                <a:cs typeface="Arial" pitchFamily="34" charset="0"/>
              </a:rPr>
              <a:t>fields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C5810B1-E13A-41AB-9FD2-7DC9CBAF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7" y="1254924"/>
            <a:ext cx="8748464" cy="26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3" y="143715"/>
            <a:ext cx="6846189" cy="555827"/>
            <a:chOff x="3131840" y="1491630"/>
            <a:chExt cx="5256584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069792" y="1553679"/>
              <a:ext cx="576000" cy="45190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flow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KhachHang_Jade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Jade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như sau: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48A8A02-1631-4F4F-BB20-F9833FEE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3949"/>
            <a:ext cx="8676456" cy="145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3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2" y="143715"/>
            <a:ext cx="4188963" cy="555827"/>
            <a:chOff x="3131838" y="1491630"/>
            <a:chExt cx="5256586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213121" y="1410348"/>
              <a:ext cx="576000" cy="7385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Thêm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NguonDuLieu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1,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5076594-8BC2-4667-B665-4E9C57B8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5" y="1307582"/>
            <a:ext cx="8172400" cy="25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1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2" y="143715"/>
            <a:ext cx="4188963" cy="555827"/>
            <a:chOff x="3131838" y="1491630"/>
            <a:chExt cx="5256586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213121" y="1410348"/>
              <a:ext cx="576000" cy="7385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‘-’,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string</a:t>
            </a:r>
            <a:endParaRPr lang="vi-VN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D292580-DB89-40E1-8281-ADDF9533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445399"/>
            <a:ext cx="8172400" cy="250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7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1" y="143715"/>
            <a:ext cx="5485107" cy="555827"/>
            <a:chOff x="3131837" y="1491630"/>
            <a:chExt cx="5256587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25858" y="1497612"/>
              <a:ext cx="576000" cy="56404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MaKH_S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hợp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+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+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NguonDuLieu</a:t>
            </a:r>
            <a:endParaRPr lang="vi-VN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9941712-10FF-44E5-859A-793806D3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400503"/>
            <a:ext cx="9036496" cy="28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600" dirty="0" err="1">
                <a:cs typeface="Arial" pitchFamily="34" charset="0"/>
              </a:rPr>
              <a:t>Nội</a:t>
            </a:r>
            <a:r>
              <a:rPr lang="vi-VN" sz="3600" dirty="0">
                <a:cs typeface="Arial" pitchFamily="34" charset="0"/>
              </a:rPr>
              <a:t> dung </a:t>
            </a:r>
            <a:r>
              <a:rPr lang="vi-VN" sz="3600" dirty="0" err="1">
                <a:cs typeface="Arial" pitchFamily="34" charset="0"/>
              </a:rPr>
              <a:t>trình</a:t>
            </a:r>
            <a:r>
              <a:rPr lang="vi-VN" sz="3600" dirty="0">
                <a:cs typeface="Arial" pitchFamily="34" charset="0"/>
              </a:rPr>
              <a:t> </a:t>
            </a:r>
            <a:r>
              <a:rPr lang="vi-VN" sz="3600" dirty="0" err="1">
                <a:cs typeface="Arial" pitchFamily="34" charset="0"/>
              </a:rPr>
              <a:t>bày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BI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Sơ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ETL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bước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ETL cơ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Visualize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vi-V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Pentaho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Visualize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trinh ETL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0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0" y="143715"/>
            <a:ext cx="3900932" cy="555827"/>
            <a:chOff x="3131836" y="1491630"/>
            <a:chExt cx="5256588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43354" y="1480115"/>
              <a:ext cx="576000" cy="5990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muốn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bỏ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DD188C1-E736-4266-933F-A31D5FD6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9" y="915566"/>
            <a:ext cx="5797322" cy="408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20" y="143715"/>
            <a:ext cx="5269084" cy="555827"/>
            <a:chOff x="3131836" y="1491630"/>
            <a:chExt cx="5256588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43354" y="1480115"/>
              <a:ext cx="576000" cy="5990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tương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KhachHang_Webtower9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Webtower9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C5D89AA-DD69-4BDA-A3FD-A683D1DC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1808937"/>
            <a:ext cx="8820472" cy="200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169127" y="128079"/>
            <a:ext cx="3468885" cy="555827"/>
            <a:chOff x="3131834" y="1491630"/>
            <a:chExt cx="5256590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235217" y="1388251"/>
              <a:ext cx="576000" cy="7827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Append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lại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Append streams</a:t>
            </a:r>
            <a:endParaRPr lang="vi-VN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9FF5BDD-F270-4851-8CCD-92C036F4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" y="823260"/>
            <a:ext cx="8820472" cy="16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84EC331-35C5-4962-8070-5A706E3A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2177"/>
            <a:ext cx="3888432" cy="194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7226AF-7815-415C-A514-6C9468CFA6CF}"/>
              </a:ext>
            </a:extLst>
          </p:cNvPr>
          <p:cNvGrpSpPr/>
          <p:nvPr/>
        </p:nvGrpSpPr>
        <p:grpSpPr>
          <a:xfrm>
            <a:off x="169127" y="2796534"/>
            <a:ext cx="2967056" cy="647271"/>
            <a:chOff x="3131830" y="1491630"/>
            <a:chExt cx="5256594" cy="5760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5E97AF-0740-4BBA-A694-F5E5BE417E9F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607DE689-62CF-4B60-8C3D-139674E18E5B}"/>
                </a:ext>
              </a:extLst>
            </p:cNvPr>
            <p:cNvSpPr/>
            <p:nvPr/>
          </p:nvSpPr>
          <p:spPr>
            <a:xfrm rot="5400000">
              <a:off x="3367169" y="1256297"/>
              <a:ext cx="576000" cy="104667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38C9AF9-2E47-4FC6-B34E-5B071BE6350F}"/>
              </a:ext>
            </a:extLst>
          </p:cNvPr>
          <p:cNvSpPr txBox="1"/>
          <p:nvPr/>
        </p:nvSpPr>
        <p:spPr>
          <a:xfrm>
            <a:off x="575982" y="2981639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Setup Append streams</a:t>
            </a:r>
          </a:p>
        </p:txBody>
      </p:sp>
    </p:spTree>
    <p:extLst>
      <p:ext uri="{BB962C8B-B14F-4D97-AF65-F5344CB8AC3E}">
        <p14:creationId xmlns:p14="http://schemas.microsoft.com/office/powerpoint/2010/main" val="407595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vi-VN" altLang="ko-KR" sz="3600" dirty="0" err="1"/>
              <a:t>Visualize</a:t>
            </a:r>
            <a:r>
              <a:rPr lang="vi-VN" altLang="ko-KR" sz="3600" dirty="0"/>
              <a:t> </a:t>
            </a:r>
            <a:r>
              <a:rPr lang="vi-VN" altLang="ko-KR" sz="3600" dirty="0" err="1"/>
              <a:t>Data</a:t>
            </a:r>
            <a:r>
              <a:rPr lang="vi-VN" altLang="ko-KR" sz="3600" dirty="0"/>
              <a:t> </a:t>
            </a:r>
            <a:r>
              <a:rPr lang="vi-VN" altLang="ko-KR" sz="3600" dirty="0" err="1"/>
              <a:t>với</a:t>
            </a:r>
            <a:r>
              <a:rPr lang="vi-VN" altLang="ko-KR" sz="3600" dirty="0"/>
              <a:t> </a:t>
            </a:r>
            <a:r>
              <a:rPr lang="vi-VN" altLang="ko-KR" sz="3600" dirty="0" err="1"/>
              <a:t>Pentaho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1831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9" y="143715"/>
            <a:ext cx="6637237" cy="555827"/>
            <a:chOff x="3131835" y="1491630"/>
            <a:chExt cx="5256589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05417" y="1518052"/>
              <a:ext cx="576000" cy="52316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611560" y="26749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đơn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trong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bước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đơn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như sau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1079850C-31D7-4F4F-BDE7-F9F83005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23318"/>
            <a:ext cx="6768752" cy="42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apezoid 13">
            <a:extLst>
              <a:ext uri="{FF2B5EF4-FFF2-40B4-BE49-F238E27FC236}">
                <a16:creationId xmlns:a16="http://schemas.microsoft.com/office/drawing/2014/main" id="{55082526-9A4C-425A-8739-44B42380D630}"/>
              </a:ext>
            </a:extLst>
          </p:cNvPr>
          <p:cNvSpPr/>
          <p:nvPr/>
        </p:nvSpPr>
        <p:spPr>
          <a:xfrm rot="16200000">
            <a:off x="5656344" y="2337774"/>
            <a:ext cx="1338911" cy="1518827"/>
          </a:xfrm>
          <a:prstGeom prst="trapezoid">
            <a:avLst>
              <a:gd name="adj" fmla="val 43641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3C4EF8-A42A-4FA1-91FC-22486A709526}"/>
              </a:ext>
            </a:extLst>
          </p:cNvPr>
          <p:cNvSpPr/>
          <p:nvPr/>
        </p:nvSpPr>
        <p:spPr>
          <a:xfrm>
            <a:off x="4263174" y="2218473"/>
            <a:ext cx="1656184" cy="15481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C0A40-A1CC-4CD9-9E69-4C815B01CB30}"/>
              </a:ext>
            </a:extLst>
          </p:cNvPr>
          <p:cNvSpPr txBox="1"/>
          <p:nvPr/>
        </p:nvSpPr>
        <p:spPr>
          <a:xfrm>
            <a:off x="4400530" y="2615386"/>
            <a:ext cx="1518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Right-click Sale Date → Run and Inspect Data</a:t>
            </a:r>
          </a:p>
        </p:txBody>
      </p:sp>
    </p:spTree>
    <p:extLst>
      <p:ext uri="{BB962C8B-B14F-4D97-AF65-F5344CB8AC3E}">
        <p14:creationId xmlns:p14="http://schemas.microsoft.com/office/powerpoint/2010/main" val="359872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9" y="143715"/>
            <a:ext cx="5845149" cy="555827"/>
            <a:chOff x="3131835" y="1491630"/>
            <a:chExt cx="5256589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05417" y="1518052"/>
              <a:ext cx="576000" cy="52316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755576" y="290734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(Doanh thu)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join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lại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nhau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EBACED0-8F91-474E-810F-DB1AE7F8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04" y="860472"/>
            <a:ext cx="6798592" cy="40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9" y="143715"/>
            <a:ext cx="2820812" cy="555827"/>
            <a:chOff x="3131836" y="1491630"/>
            <a:chExt cx="5256588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392233" y="1231238"/>
              <a:ext cx="576000" cy="109679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827584" y="272223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Pivot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hợp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E89D8D32-868D-4A47-8162-5D8D6628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8317"/>
            <a:ext cx="6923112" cy="43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apezoid 13">
            <a:extLst>
              <a:ext uri="{FF2B5EF4-FFF2-40B4-BE49-F238E27FC236}">
                <a16:creationId xmlns:a16="http://schemas.microsoft.com/office/drawing/2014/main" id="{55082526-9A4C-425A-8739-44B42380D630}"/>
              </a:ext>
            </a:extLst>
          </p:cNvPr>
          <p:cNvSpPr/>
          <p:nvPr/>
        </p:nvSpPr>
        <p:spPr>
          <a:xfrm rot="5400000">
            <a:off x="4425416" y="1767403"/>
            <a:ext cx="2388059" cy="1518827"/>
          </a:xfrm>
          <a:prstGeom prst="trapezoid">
            <a:avLst>
              <a:gd name="adj" fmla="val 6032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E51B1-5F4C-4CF8-B4D3-7AC2F9D342CD}"/>
              </a:ext>
            </a:extLst>
          </p:cNvPr>
          <p:cNvSpPr/>
          <p:nvPr/>
        </p:nvSpPr>
        <p:spPr>
          <a:xfrm>
            <a:off x="6197961" y="1668099"/>
            <a:ext cx="2622511" cy="169573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C0A40-A1CC-4CD9-9E69-4C815B01CB30}"/>
              </a:ext>
            </a:extLst>
          </p:cNvPr>
          <p:cNvSpPr txBox="1"/>
          <p:nvPr/>
        </p:nvSpPr>
        <p:spPr>
          <a:xfrm>
            <a:off x="6273355" y="1557321"/>
            <a:ext cx="2629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Ở đây ta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khảo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sát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doanh thu trên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từng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→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lượng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rất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lớn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kê theo dang “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pivot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”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giúp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ta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dàng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dõi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theo tên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filter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tiền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mang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lại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tùy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đích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kê.</a:t>
            </a:r>
          </a:p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4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CE0857F9-174C-48B3-BA95-494A6D62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82" y="766763"/>
            <a:ext cx="6772835" cy="42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8" y="143715"/>
            <a:ext cx="2244750" cy="555827"/>
            <a:chOff x="3131834" y="1491630"/>
            <a:chExt cx="5256590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532963" y="1090507"/>
              <a:ext cx="576000" cy="137825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827584" y="272223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đường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55082526-9A4C-425A-8739-44B42380D630}"/>
              </a:ext>
            </a:extLst>
          </p:cNvPr>
          <p:cNvSpPr/>
          <p:nvPr/>
        </p:nvSpPr>
        <p:spPr>
          <a:xfrm rot="10800000">
            <a:off x="4077995" y="3365900"/>
            <a:ext cx="3208379" cy="698788"/>
          </a:xfrm>
          <a:prstGeom prst="trapezoid">
            <a:avLst>
              <a:gd name="adj" fmla="val 21640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E51B1-5F4C-4CF8-B4D3-7AC2F9D342CD}"/>
              </a:ext>
            </a:extLst>
          </p:cNvPr>
          <p:cNvSpPr/>
          <p:nvPr/>
        </p:nvSpPr>
        <p:spPr>
          <a:xfrm>
            <a:off x="4370928" y="3887520"/>
            <a:ext cx="2622511" cy="868065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C0A40-A1CC-4CD9-9E69-4C815B01CB30}"/>
              </a:ext>
            </a:extLst>
          </p:cNvPr>
          <p:cNvSpPr txBox="1"/>
          <p:nvPr/>
        </p:nvSpPr>
        <p:spPr>
          <a:xfrm>
            <a:off x="4341683" y="3721389"/>
            <a:ext cx="2629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dõi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doanh thu 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mỗi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quý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qua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năm →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đường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line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rất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trực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quan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vi-VN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1F79AF7-9DEE-4A54-9B76-B08D468798CA}"/>
              </a:ext>
            </a:extLst>
          </p:cNvPr>
          <p:cNvSpPr/>
          <p:nvPr/>
        </p:nvSpPr>
        <p:spPr>
          <a:xfrm rot="5400000">
            <a:off x="2862791" y="2251840"/>
            <a:ext cx="553476" cy="486743"/>
          </a:xfrm>
          <a:prstGeom prst="trapezoid">
            <a:avLst>
              <a:gd name="adj" fmla="val 43641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EA775-05F1-49A1-9D06-37631C26B23B}"/>
              </a:ext>
            </a:extLst>
          </p:cNvPr>
          <p:cNvSpPr/>
          <p:nvPr/>
        </p:nvSpPr>
        <p:spPr>
          <a:xfrm>
            <a:off x="3382901" y="2327550"/>
            <a:ext cx="1253421" cy="40644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81E6A-B5C2-4506-A36F-50708084D9AC}"/>
              </a:ext>
            </a:extLst>
          </p:cNvPr>
          <p:cNvSpPr txBox="1"/>
          <p:nvPr/>
        </p:nvSpPr>
        <p:spPr>
          <a:xfrm>
            <a:off x="3382902" y="2389922"/>
            <a:ext cx="125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Phân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chiều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7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2DF8588-F737-42F9-AA5C-AD1FC427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13421"/>
            <a:ext cx="6754160" cy="42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8" y="143715"/>
            <a:ext cx="2244750" cy="555827"/>
            <a:chOff x="3131834" y="1491630"/>
            <a:chExt cx="5256590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532963" y="1090507"/>
              <a:ext cx="576000" cy="137825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827584" y="272223"/>
            <a:ext cx="64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tròn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E51B1-5F4C-4CF8-B4D3-7AC2F9D342CD}"/>
              </a:ext>
            </a:extLst>
          </p:cNvPr>
          <p:cNvSpPr/>
          <p:nvPr/>
        </p:nvSpPr>
        <p:spPr>
          <a:xfrm>
            <a:off x="4932040" y="1033593"/>
            <a:ext cx="2629469" cy="1158185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C0A40-A1CC-4CD9-9E69-4C815B01CB30}"/>
              </a:ext>
            </a:extLst>
          </p:cNvPr>
          <p:cNvSpPr txBox="1"/>
          <p:nvPr/>
        </p:nvSpPr>
        <p:spPr>
          <a:xfrm>
            <a:off x="4932040" y="1104853"/>
            <a:ext cx="2629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tròn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pie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cũng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dạng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phù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hợp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dõi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doanh thu theo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từng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tháng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trong năm →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góp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hoạch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marketing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v.v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… 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1F79AF7-9DEE-4A54-9B76-B08D468798CA}"/>
              </a:ext>
            </a:extLst>
          </p:cNvPr>
          <p:cNvSpPr/>
          <p:nvPr/>
        </p:nvSpPr>
        <p:spPr>
          <a:xfrm rot="5400000">
            <a:off x="2688135" y="3885428"/>
            <a:ext cx="406448" cy="486743"/>
          </a:xfrm>
          <a:prstGeom prst="trapezoid">
            <a:avLst>
              <a:gd name="adj" fmla="val 43641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EA775-05F1-49A1-9D06-37631C26B23B}"/>
              </a:ext>
            </a:extLst>
          </p:cNvPr>
          <p:cNvSpPr/>
          <p:nvPr/>
        </p:nvSpPr>
        <p:spPr>
          <a:xfrm>
            <a:off x="3055981" y="3916053"/>
            <a:ext cx="1253421" cy="40644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81E6A-B5C2-4506-A36F-50708084D9AC}"/>
              </a:ext>
            </a:extLst>
          </p:cNvPr>
          <p:cNvSpPr txBox="1"/>
          <p:nvPr/>
        </p:nvSpPr>
        <p:spPr>
          <a:xfrm>
            <a:off x="3095357" y="3990299"/>
            <a:ext cx="125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Filter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theo năm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4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6A92CF-B8A9-4AD3-B9C5-078140ABB165}"/>
              </a:ext>
            </a:extLst>
          </p:cNvPr>
          <p:cNvGrpSpPr/>
          <p:nvPr/>
        </p:nvGrpSpPr>
        <p:grpSpPr>
          <a:xfrm>
            <a:off x="239016" y="143715"/>
            <a:ext cx="7416825" cy="555827"/>
            <a:chOff x="3131833" y="1491630"/>
            <a:chExt cx="5256591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BEA8DA-A97F-49DA-89A3-655AAF7AA7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7628ADA-CB14-47CE-98F2-ED3A4F0D6B56}"/>
                </a:ext>
              </a:extLst>
            </p:cNvPr>
            <p:cNvSpPr/>
            <p:nvPr/>
          </p:nvSpPr>
          <p:spPr>
            <a:xfrm rot="5400000">
              <a:off x="3123602" y="1499869"/>
              <a:ext cx="576000" cy="55953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687-EF81-4289-ACC9-CAB01F6EE10E}"/>
              </a:ext>
            </a:extLst>
          </p:cNvPr>
          <p:cNvSpPr txBox="1"/>
          <p:nvPr/>
        </p:nvSpPr>
        <p:spPr>
          <a:xfrm>
            <a:off x="827584" y="272223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còn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hỗ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dạng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như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column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điểm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),... 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9C08659A-048B-4DFF-8D36-099E2947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7" y="802944"/>
            <a:ext cx="6799053" cy="42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5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Pentaho BI </a:t>
            </a:r>
            <a:r>
              <a:rPr lang="en-US" altLang="ko-KR" sz="3600" dirty="0" err="1"/>
              <a:t>là</a:t>
            </a:r>
            <a:r>
              <a:rPr lang="en-US" altLang="ko-KR" sz="3600" dirty="0"/>
              <a:t> </a:t>
            </a:r>
            <a:r>
              <a:rPr lang="en-US" altLang="ko-KR" sz="3600" dirty="0" err="1"/>
              <a:t>gì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611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600" dirty="0" err="1">
                <a:cs typeface="Arial" pitchFamily="34" charset="0"/>
              </a:rPr>
              <a:t>Tài</a:t>
            </a:r>
            <a:r>
              <a:rPr lang="vi-VN" sz="3600" dirty="0">
                <a:cs typeface="Arial" pitchFamily="34" charset="0"/>
              </a:rPr>
              <a:t> </a:t>
            </a:r>
            <a:r>
              <a:rPr lang="vi-VN" sz="3600" dirty="0" err="1">
                <a:cs typeface="Arial" pitchFamily="34" charset="0"/>
              </a:rPr>
              <a:t>liệu</a:t>
            </a:r>
            <a:r>
              <a:rPr lang="vi-VN" sz="3600" dirty="0">
                <a:cs typeface="Arial" pitchFamily="34" charset="0"/>
              </a:rPr>
              <a:t> tham </a:t>
            </a:r>
            <a:r>
              <a:rPr lang="vi-VN" sz="3600" dirty="0" err="1">
                <a:cs typeface="Arial" pitchFamily="34" charset="0"/>
              </a:rPr>
              <a:t>khảo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8D29E4-95BF-485E-A118-BA3419BA5D8A}"/>
              </a:ext>
            </a:extLst>
          </p:cNvPr>
          <p:cNvSpPr/>
          <p:nvPr/>
        </p:nvSpPr>
        <p:spPr>
          <a:xfrm>
            <a:off x="3336733" y="1509406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FFCF97-6227-4A5C-B2F6-C8521BB60DD8}"/>
              </a:ext>
            </a:extLst>
          </p:cNvPr>
          <p:cNvSpPr/>
          <p:nvPr/>
        </p:nvSpPr>
        <p:spPr>
          <a:xfrm>
            <a:off x="3336733" y="2368167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634E5D-3DF2-44CB-B6CE-2130A1540688}"/>
              </a:ext>
            </a:extLst>
          </p:cNvPr>
          <p:cNvSpPr txBox="1"/>
          <p:nvPr/>
        </p:nvSpPr>
        <p:spPr>
          <a:xfrm>
            <a:off x="4013684" y="150940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https://www.guru99.com/pentaho-tutorial.html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DC84D-9A13-4E6E-8A1D-DCE4A7BD6BDD}"/>
              </a:ext>
            </a:extLst>
          </p:cNvPr>
          <p:cNvSpPr txBox="1"/>
          <p:nvPr/>
        </p:nvSpPr>
        <p:spPr>
          <a:xfrm>
            <a:off x="4013684" y="2283718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https://help.hitachivantara.com/Documentation/Pentaho/9.0/Setup/Pentaho_Data_Integration_(PDI)_tutorial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29802-63EA-488B-A326-1BB37F4573E3}"/>
              </a:ext>
            </a:extLst>
          </p:cNvPr>
          <p:cNvSpPr txBox="1"/>
          <p:nvPr/>
        </p:nvSpPr>
        <p:spPr>
          <a:xfrm>
            <a:off x="3303329" y="154018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680BBB-2809-40FE-A090-18551ADAB3F3}"/>
              </a:ext>
            </a:extLst>
          </p:cNvPr>
          <p:cNvSpPr txBox="1"/>
          <p:nvPr/>
        </p:nvSpPr>
        <p:spPr>
          <a:xfrm>
            <a:off x="3303329" y="242221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sz="3600" dirty="0"/>
              <a:t>THANK YOU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vi-VN" altLang="ko-KR" b="1" dirty="0"/>
              <a:t> </a:t>
            </a:r>
            <a:r>
              <a:rPr lang="vi-VN" altLang="ko-KR" b="1" dirty="0" err="1"/>
              <a:t>Any</a:t>
            </a:r>
            <a:r>
              <a:rPr lang="vi-VN" altLang="ko-KR" b="1" dirty="0"/>
              <a:t> </a:t>
            </a:r>
            <a:r>
              <a:rPr lang="vi-VN" altLang="ko-KR" b="1" dirty="0" err="1"/>
              <a:t>question</a:t>
            </a:r>
            <a:r>
              <a:rPr lang="vi-VN" altLang="ko-KR" b="1" dirty="0"/>
              <a:t>?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 err="1"/>
              <a:t>Pentaho</a:t>
            </a:r>
            <a:r>
              <a:rPr lang="vi-VN" altLang="ko-KR" dirty="0"/>
              <a:t> BI</a:t>
            </a:r>
            <a:endParaRPr lang="ko-KR" altLang="en-US" dirty="0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34892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1189" y="131949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Pentaho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cụ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Business Intelligence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loạt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41189" y="2178256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(reporting),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(data analysis),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hợp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(data integration),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(data mining),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v.v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41189" y="3264479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Pentaho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cũng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phép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suất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4029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9" name="Group 13">
            <a:extLst>
              <a:ext uri="{FF2B5EF4-FFF2-40B4-BE49-F238E27FC236}">
                <a16:creationId xmlns:a16="http://schemas.microsoft.com/office/drawing/2014/main" id="{A67F5416-C529-4B0C-BA0D-43E809CAD872}"/>
              </a:ext>
            </a:extLst>
          </p:cNvPr>
          <p:cNvGrpSpPr/>
          <p:nvPr/>
        </p:nvGrpSpPr>
        <p:grpSpPr>
          <a:xfrm rot="16200000">
            <a:off x="1470975" y="453863"/>
            <a:ext cx="1711397" cy="3428394"/>
            <a:chOff x="6777274" y="1831284"/>
            <a:chExt cx="552841" cy="1177414"/>
          </a:xfrm>
        </p:grpSpPr>
        <p:grpSp>
          <p:nvGrpSpPr>
            <p:cNvPr id="90" name="Group 14">
              <a:extLst>
                <a:ext uri="{FF2B5EF4-FFF2-40B4-BE49-F238E27FC236}">
                  <a16:creationId xmlns:a16="http://schemas.microsoft.com/office/drawing/2014/main" id="{E6AB8458-6DB7-482F-B037-ACAD923A9289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9FA6104C-745A-43D0-AF27-15DA1E7BF358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D9450509-3007-43CE-84A5-0F8BA01FFD70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5D616CCE-D679-4798-90FF-2F6B158979F9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F87433-49A1-448A-B3BA-CE9B99BAA23A}"/>
              </a:ext>
            </a:extLst>
          </p:cNvPr>
          <p:cNvCxnSpPr>
            <a:cxnSpLocks/>
          </p:cNvCxnSpPr>
          <p:nvPr/>
        </p:nvCxnSpPr>
        <p:spPr>
          <a:xfrm>
            <a:off x="2091943" y="2262705"/>
            <a:ext cx="0" cy="86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6BA6B-3422-4B19-BC49-DB56F566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60788"/>
            <a:ext cx="3810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42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 err="1"/>
              <a:t>Quá</a:t>
            </a:r>
            <a:r>
              <a:rPr lang="vi-VN" altLang="ko-KR" dirty="0"/>
              <a:t> trinh ETL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806188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444208" y="411510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Tạo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mới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Transformation 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E0118A01-1036-4A48-B68B-493AABD158CC}"/>
              </a:ext>
            </a:extLst>
          </p:cNvPr>
          <p:cNvSpPr/>
          <p:nvPr/>
        </p:nvSpPr>
        <p:spPr>
          <a:xfrm>
            <a:off x="7352963" y="170765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</p:spTree>
    <p:extLst>
      <p:ext uri="{BB962C8B-B14F-4D97-AF65-F5344CB8AC3E}">
        <p14:creationId xmlns:p14="http://schemas.microsoft.com/office/powerpoint/2010/main" val="930779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Đặc</a:t>
            </a:r>
            <a:r>
              <a:rPr lang="en-US" altLang="ko-KR" sz="3600" dirty="0"/>
              <a:t> </a:t>
            </a:r>
            <a:r>
              <a:rPr lang="en-US" altLang="ko-KR" sz="3600" dirty="0" err="1"/>
              <a:t>điểm</a:t>
            </a:r>
            <a:r>
              <a:rPr lang="en-US" altLang="ko-KR" sz="3600" dirty="0"/>
              <a:t> </a:t>
            </a:r>
            <a:r>
              <a:rPr lang="en-US" altLang="ko-KR" sz="3600" dirty="0" err="1"/>
              <a:t>của</a:t>
            </a:r>
            <a:r>
              <a:rPr lang="en-US" altLang="ko-KR" sz="3600" dirty="0"/>
              <a:t> Pentaho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3387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Một</a:t>
            </a:r>
            <a:r>
              <a:rPr lang="en-US" altLang="ko-KR" dirty="0"/>
              <a:t> </a:t>
            </a:r>
            <a:r>
              <a:rPr lang="en-US" altLang="ko-KR" dirty="0" err="1"/>
              <a:t>số</a:t>
            </a:r>
            <a:r>
              <a:rPr lang="en-US" altLang="ko-KR" dirty="0"/>
              <a:t> </a:t>
            </a:r>
            <a:r>
              <a:rPr lang="en-US" altLang="ko-KR" dirty="0" err="1"/>
              <a:t>tính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pentaho</a:t>
            </a:r>
            <a:r>
              <a:rPr lang="en-US" altLang="ko-KR" dirty="0"/>
              <a:t> BI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1189" y="153536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ETL (ETL ca</a:t>
            </a:r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pabilities</a:t>
            </a:r>
            <a:r>
              <a:rPr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5640" y="228912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(Query and Reporting)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41189" y="301987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Hỗ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real-time metadata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nguồn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(Full runtime metadata support from data sources)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41189" y="4088657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Hỗ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profiling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77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3509674" y="1167338"/>
            <a:ext cx="3017466" cy="3619325"/>
            <a:chOff x="1862923" y="1064785"/>
            <a:chExt cx="3017466" cy="3619325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1865362" y="1062346"/>
              <a:ext cx="543185" cy="548063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375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Pentaho Tool vs. BI stack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55576" y="1707654"/>
            <a:ext cx="223224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Pentaho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(tools)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BI. Ở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Pentaho Data Integration (PDI) (Spoon)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ETL.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25758F-3453-4234-BD36-1E1D2B6B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00" y="1707654"/>
            <a:ext cx="538515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938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Ưu - </a:t>
            </a:r>
            <a:r>
              <a:rPr lang="vi-VN" altLang="ko-KR" dirty="0" err="1"/>
              <a:t>Nhược</a:t>
            </a:r>
            <a:r>
              <a:rPr lang="vi-VN" altLang="ko-KR" dirty="0"/>
              <a:t> </a:t>
            </a:r>
            <a:r>
              <a:rPr lang="vi-VN" altLang="ko-KR" dirty="0" err="1"/>
              <a:t>điểm</a:t>
            </a:r>
            <a:r>
              <a:rPr lang="vi-VN" altLang="ko-KR" dirty="0"/>
              <a:t> </a:t>
            </a:r>
            <a:r>
              <a:rPr lang="vi-VN" altLang="ko-KR" dirty="0" err="1"/>
              <a:t>của</a:t>
            </a:r>
            <a:r>
              <a:rPr lang="vi-VN" altLang="ko-KR" dirty="0"/>
              <a:t> </a:t>
            </a:r>
            <a:r>
              <a:rPr lang="vi-VN" altLang="ko-KR" dirty="0" err="1"/>
              <a:t>Pentaho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vi-VN" altLang="ko-KR" dirty="0"/>
              <a:t>ƯU ĐIỂM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15714" y="1865568"/>
            <a:ext cx="306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Pentaho BI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công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cụ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rất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trực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quan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253" y="2680631"/>
            <a:ext cx="310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Đơn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giản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cần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kiến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thức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cơ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làm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việc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biggest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of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Pentaho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0957" y="3508232"/>
            <a:ext cx="3279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Cung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năng BI bao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gồm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cáo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reporting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bảng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khiển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dashboard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), phân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tích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tương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interactive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analysis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tích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hợp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data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integration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), khai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data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mining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v.v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063" y="1687328"/>
            <a:ext cx="317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Mã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JavaScript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viết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trong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step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components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lại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trong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components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8140" y="2680631"/>
            <a:ext cx="321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phiên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Community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đóng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góp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cùng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phiên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Enterprise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9208" y="3554069"/>
            <a:ext cx="32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Giao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thân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thiện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dùng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cung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công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cụ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nhau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lấy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từ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nguồn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file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HTML, Excel, PDF,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Text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, CSV,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200" dirty="0" err="1">
                <a:solidFill>
                  <a:schemeClr val="bg1"/>
                </a:solidFill>
                <a:cs typeface="Arial" pitchFamily="34" charset="0"/>
              </a:rPr>
              <a:t>xml</a:t>
            </a:r>
            <a:r>
              <a:rPr lang="vi-VN" altLang="ko-KR" sz="12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267" y="168732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714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4222</Words>
  <Application>Microsoft Office PowerPoint</Application>
  <PresentationFormat>On-screen Show (16:9)</PresentationFormat>
  <Paragraphs>525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Guten Tag mein oberster Führer</cp:lastModifiedBy>
  <cp:revision>80</cp:revision>
  <dcterms:created xsi:type="dcterms:W3CDTF">2016-12-05T23:26:54Z</dcterms:created>
  <dcterms:modified xsi:type="dcterms:W3CDTF">2021-12-20T15:08:02Z</dcterms:modified>
</cp:coreProperties>
</file>