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9" r:id="rId3"/>
    <p:sldId id="309" r:id="rId4"/>
    <p:sldId id="302" r:id="rId5"/>
    <p:sldId id="300" r:id="rId6"/>
    <p:sldId id="261" r:id="rId7"/>
    <p:sldId id="305" r:id="rId8"/>
    <p:sldId id="303" r:id="rId9"/>
    <p:sldId id="262" r:id="rId10"/>
    <p:sldId id="306" r:id="rId11"/>
    <p:sldId id="307" r:id="rId12"/>
    <p:sldId id="266" r:id="rId13"/>
    <p:sldId id="310" r:id="rId14"/>
    <p:sldId id="311" r:id="rId15"/>
    <p:sldId id="312" r:id="rId16"/>
    <p:sldId id="313" r:id="rId17"/>
    <p:sldId id="314" r:id="rId18"/>
    <p:sldId id="275" r:id="rId19"/>
    <p:sldId id="315" r:id="rId20"/>
    <p:sldId id="278" r:id="rId21"/>
    <p:sldId id="279" r:id="rId22"/>
    <p:sldId id="280" r:id="rId23"/>
    <p:sldId id="298" r:id="rId24"/>
    <p:sldId id="282" r:id="rId25"/>
    <p:sldId id="316" r:id="rId26"/>
    <p:sldId id="319" r:id="rId27"/>
    <p:sldId id="286" r:id="rId28"/>
    <p:sldId id="287" r:id="rId29"/>
    <p:sldId id="318" r:id="rId30"/>
    <p:sldId id="289" r:id="rId31"/>
    <p:sldId id="290" r:id="rId32"/>
    <p:sldId id="291" r:id="rId33"/>
    <p:sldId id="292" r:id="rId34"/>
    <p:sldId id="320" r:id="rId35"/>
    <p:sldId id="294" r:id="rId36"/>
    <p:sldId id="322" r:id="rId37"/>
    <p:sldId id="317" r:id="rId38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838" autoAdjust="0"/>
  </p:normalViewPr>
  <p:slideViewPr>
    <p:cSldViewPr>
      <p:cViewPr varScale="1">
        <p:scale>
          <a:sx n="77" d="100"/>
          <a:sy n="77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D7A461D-970A-492B-B1AD-A2B721879D54}" type="datetimeFigureOut">
              <a:rPr lang="zh-CN" altLang="en-US"/>
              <a:pPr/>
              <a:t>2020/8/8</a:t>
            </a:fld>
            <a:endParaRPr lang="en-US" altLang="zh-CN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 altLang="zh-CN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9297694-E958-417A-BE33-1F01FC5457A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6083" name="日期占位符 2"/>
          <p:cNvSpPr>
            <a:spLocks noGrp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A6DEE3-6A00-4EAD-8F13-68F63943449C}" type="datetimeFigureOut">
              <a:rPr lang="zh-CN" altLang="en-US"/>
              <a:pPr/>
              <a:t>2020/8/8</a:t>
            </a:fld>
            <a:endParaRPr lang="en-US" altLang="zh-CN"/>
          </a:p>
        </p:txBody>
      </p:sp>
      <p:sp>
        <p:nvSpPr>
          <p:cNvPr id="4608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608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608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A51077-9876-4BBE-81E9-38C637355DD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3B05AF-4757-4DE6-A967-21ADFF57E6CD}" type="slidenum">
              <a:rPr lang="zh-CN" altLang="en-US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抽象是一种设计技术：用以说明一个实体的本质方面，而忽略或掩盖其非本质方面（对事物面向具体问题的概括和总结，一个事务在面向不同问题时，抽象出的结果可能是不同的）</a:t>
            </a:r>
          </a:p>
          <a:p>
            <a:r>
              <a:rPr lang="zh-CN" altLang="en-US" dirty="0" smtClean="0"/>
              <a:t>抽象是一种工具：用以将复杂现象简化到可以分析、实验或者可以理解的程度（对现象规律、处理过程及处理方法的建模，用一种模型模拟问题的运作或解决过程及方法），也可以说是我们考虑问题的一种思维角度</a:t>
            </a:r>
            <a:endParaRPr lang="en-US" altLang="zh-CN" dirty="0" smtClean="0"/>
          </a:p>
          <a:p>
            <a:r>
              <a:rPr lang="zh-CN" altLang="en-US" dirty="0" smtClean="0"/>
              <a:t>二者之间具有内在的联系，不同模型要求不同的事物描述，而不同的事物描述也会导致不同的模型建设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语言的抽象与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语言的抽象明显不同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51077-9876-4BBE-81E9-38C637355DD6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991F83-582D-4E62-AFC5-B1D3932B5028}" type="slidenum">
              <a:rPr lang="zh-CN" altLang="en-US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755650" y="2133600"/>
            <a:ext cx="7632700" cy="0"/>
          </a:xfrm>
          <a:prstGeom prst="line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755650" y="3573463"/>
            <a:ext cx="7632700" cy="0"/>
          </a:xfrm>
          <a:prstGeom prst="line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BCA93-5BC1-424B-A7CC-DBE4380D65C3}" type="datetime10">
              <a:rPr lang="zh-CN" altLang="en-US"/>
              <a:pPr>
                <a:defRPr/>
              </a:pPr>
              <a:t>18:14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9FEB9-2B2D-4330-AAAE-E8AEC54EC4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539750" y="981075"/>
            <a:ext cx="7632700" cy="0"/>
          </a:xfrm>
          <a:prstGeom prst="line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79F4B-D3FE-41B5-BF98-46D61D0833EE}" type="datetime10">
              <a:rPr lang="zh-CN" altLang="en-US"/>
              <a:pPr>
                <a:defRPr/>
              </a:pPr>
              <a:t>18:14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368F7-2C01-4581-8472-93478B0C853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 userDrawn="1"/>
        </p:nvSpPr>
        <p:spPr bwMode="auto">
          <a:xfrm>
            <a:off x="539750" y="981075"/>
            <a:ext cx="7632700" cy="0"/>
          </a:xfrm>
          <a:prstGeom prst="line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C7177-F980-4525-981F-B023C7DB3B03}" type="datetime10">
              <a:rPr lang="zh-CN" altLang="en-US"/>
              <a:pPr>
                <a:defRPr/>
              </a:pPr>
              <a:t>18:14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B0342-97F1-4B9A-BF82-B102090FFA1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950" y="6165850"/>
            <a:ext cx="503238" cy="669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925" y="6259513"/>
            <a:ext cx="5762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539750" y="981075"/>
            <a:ext cx="7632700" cy="0"/>
          </a:xfrm>
          <a:prstGeom prst="line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7200" y="1600200"/>
            <a:ext cx="67896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39883-188F-4CD0-A71A-8D9260E6E6E1}" type="datetime10">
              <a:rPr lang="zh-CN" altLang="en-US"/>
              <a:pPr>
                <a:defRPr/>
              </a:pPr>
              <a:t>18:14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8F562-42C0-4FC1-BADD-EE0528AE9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8" y="6021388"/>
            <a:ext cx="6096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4133F-C2F2-4ED1-97E7-EAACA49100AE}" type="datetime10">
              <a:rPr lang="zh-CN" altLang="en-US"/>
              <a:pPr>
                <a:defRPr/>
              </a:pPr>
              <a:t>18:14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4A760-DC7D-4947-853E-DE101E6314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539750" y="981075"/>
            <a:ext cx="7632700" cy="0"/>
          </a:xfrm>
          <a:prstGeom prst="line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518457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8A74F-E650-4BC3-AE1F-73A32BF75C78}" type="datetime10">
              <a:rPr lang="zh-CN" altLang="en-US"/>
              <a:pPr>
                <a:defRPr/>
              </a:pPr>
              <a:t>18:14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24EE3-C2BF-4C50-923C-E19C00CBD4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179512" y="116632"/>
            <a:ext cx="4316288" cy="6192688"/>
          </a:xfrm>
        </p:spPr>
        <p:txBody>
          <a:bodyPr/>
          <a:lstStyle>
            <a:lvl1pPr marL="0" indent="0">
              <a:buFontTx/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8200" y="116632"/>
            <a:ext cx="4316288" cy="6192688"/>
          </a:xfrm>
        </p:spPr>
        <p:txBody>
          <a:bodyPr/>
          <a:lstStyle>
            <a:lvl1pPr marL="0" indent="0">
              <a:buFontTx/>
              <a:buNone/>
              <a:def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4D09B-D00E-4345-B912-A4AB3A9EB94A}" type="datetime10">
              <a:rPr lang="zh-CN" altLang="en-US"/>
              <a:pPr>
                <a:defRPr/>
              </a:pPr>
              <a:t>18:14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D3453-500A-4DBD-AE64-D25E6543206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0949090.jp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34925" y="6237288"/>
            <a:ext cx="608013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图片 7" descr="11999407.gif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027988" y="53975"/>
            <a:ext cx="1071562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889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68313" y="6448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401C276-16F5-459B-8C77-050B46F6F451}" type="datetime10">
              <a:rPr lang="zh-CN" altLang="en-US"/>
              <a:pPr>
                <a:defRPr/>
              </a:pPr>
              <a:t>18:14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484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A5BB7EE-E9A0-4444-A4D6-6825689E641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2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Font typeface="Wingdings" pitchFamily="2" charset="2"/>
        <a:buChar char="l"/>
        <a:defRPr sz="2800" b="1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2400" b="1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Font typeface="Wingdings" pitchFamily="2" charset="2"/>
        <a:buChar char="ü"/>
        <a:defRPr sz="2400" b="1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2000" b="1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2000" b="1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bject_(computer_science)" TargetMode="External"/><Relationship Id="rId2" Type="http://schemas.openxmlformats.org/officeDocument/2006/relationships/hyperlink" Target="http://en.wikipedia.org/wiki/Programming_paradig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ethod_(computer_science)" TargetMode="External"/><Relationship Id="rId5" Type="http://schemas.openxmlformats.org/officeDocument/2006/relationships/hyperlink" Target="http://en.wikipedia.org/wiki/Field_(computer_science)" TargetMode="External"/><Relationship Id="rId4" Type="http://schemas.openxmlformats.org/officeDocument/2006/relationships/hyperlink" Target="http://en.wikipedia.org/wiki/Data_structur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/>
              <a:t>面向对象程序设计概念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>
                <a:solidFill>
                  <a:srgbClr val="558ED5"/>
                </a:solidFill>
                <a:latin typeface="黑体" pitchFamily="49" charset="-122"/>
                <a:ea typeface="黑体" pitchFamily="49" charset="-122"/>
              </a:rPr>
              <a:t>西安电子科技大学计算机科学与技术学院</a:t>
            </a:r>
          </a:p>
          <a:p>
            <a:pPr eaLnBrk="1" hangingPunct="1"/>
            <a:r>
              <a:rPr lang="zh-CN" altLang="en-US" sz="2400" smtClean="0">
                <a:solidFill>
                  <a:srgbClr val="558ED5"/>
                </a:solidFill>
                <a:latin typeface="黑体" pitchFamily="49" charset="-122"/>
                <a:ea typeface="黑体" pitchFamily="49" charset="-122"/>
              </a:rPr>
              <a:t>王煦</a:t>
            </a:r>
          </a:p>
          <a:p>
            <a:pPr eaLnBrk="1" hangingPunct="1"/>
            <a:r>
              <a:rPr lang="en-US" altLang="zh-CN" sz="2400" smtClean="0">
                <a:solidFill>
                  <a:srgbClr val="558ED5"/>
                </a:solidFill>
                <a:ea typeface="黑体" pitchFamily="49" charset="-122"/>
              </a:rPr>
              <a:t>metalwing@sina.com</a:t>
            </a:r>
            <a:endParaRPr lang="zh-CN" altLang="en-US" sz="2400" smtClean="0">
              <a:solidFill>
                <a:srgbClr val="898989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什么是抽象？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抽象是一种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设计技术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用以说明一个实体的本质方面，而忽略或掩盖其非本质方面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抽象是一种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工具</a:t>
            </a: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用以将复杂现象简化到可以分析、实验或者可以理解的程度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抽象的作用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简化：识别重要细节，忽略无关细节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过滤问题空间中模型的无关侧面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 l="65140" t="11646" r="5605" b="29547"/>
          <a:stretch>
            <a:fillRect/>
          </a:stretch>
        </p:blipFill>
        <p:spPr bwMode="auto">
          <a:xfrm>
            <a:off x="971550" y="3179763"/>
            <a:ext cx="1270000" cy="1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938" y="2630488"/>
            <a:ext cx="12668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3938" y="4675188"/>
            <a:ext cx="12668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右箭头 4"/>
          <p:cNvSpPr/>
          <p:nvPr/>
        </p:nvSpPr>
        <p:spPr>
          <a:xfrm rot="19188958">
            <a:off x="2335213" y="3284538"/>
            <a:ext cx="977900" cy="2413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2299238">
            <a:off x="2309813" y="4852988"/>
            <a:ext cx="977900" cy="242887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抽象的作用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抽象是</a:t>
            </a:r>
            <a:r>
              <a:rPr lang="en-US" altLang="zh-CN" dirty="0" smtClean="0">
                <a:ea typeface="宋体" charset="-122"/>
              </a:rPr>
              <a:t>OOP</a:t>
            </a:r>
            <a:r>
              <a:rPr lang="zh-CN" altLang="en-US" dirty="0" smtClean="0">
                <a:ea typeface="宋体" charset="-122"/>
              </a:rPr>
              <a:t>的基础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单个实体可能有多种抽象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OOP</a:t>
            </a:r>
            <a:r>
              <a:rPr lang="zh-CN" altLang="en-US" dirty="0" smtClean="0">
                <a:ea typeface="宋体" charset="-122"/>
              </a:rPr>
              <a:t>过程需要确定将哪些属性和行为包括在给定的抽象中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zh-CN" altLang="en-US" dirty="0" smtClean="0">
                <a:ea typeface="宋体" charset="-122"/>
              </a:rPr>
              <a:t>抽象是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对象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类</a:t>
            </a:r>
            <a:r>
              <a:rPr lang="zh-CN" altLang="en-US" dirty="0" smtClean="0">
                <a:ea typeface="宋体" charset="-122"/>
              </a:rPr>
              <a:t>联系的关键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通过在抽象基础上对抽象结果的组织来联系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endParaRPr lang="zh-CN" altLang="en-US" dirty="0" smtClean="0">
              <a:ea typeface="宋体" charset="-122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3789363"/>
            <a:ext cx="7443787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1177925" y="1600200"/>
            <a:ext cx="6788150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抽象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对象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类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封装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继承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多态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 smtClean="0"/>
              <a:t>对象是</a:t>
            </a:r>
            <a:endParaRPr lang="en-US" altLang="zh-CN" dirty="0" smtClean="0"/>
          </a:p>
          <a:p>
            <a:pPr lvl="1">
              <a:defRPr/>
            </a:pPr>
            <a:r>
              <a:rPr lang="zh-CN" altLang="zh-CN" dirty="0" smtClean="0"/>
              <a:t>问题空间</a:t>
            </a:r>
            <a:r>
              <a:rPr lang="zh-CN" altLang="zh-CN" dirty="0"/>
              <a:t>中可以明确标识的</a:t>
            </a:r>
            <a:r>
              <a:rPr lang="zh-CN" altLang="zh-CN" dirty="0" smtClean="0"/>
              <a:t>实体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问题空间</a:t>
            </a:r>
            <a:r>
              <a:rPr lang="zh-CN" altLang="en-US" dirty="0"/>
              <a:t>的实体或概念在解空间中的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对象的组成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对象 </a:t>
            </a:r>
            <a:r>
              <a:rPr lang="en-US" altLang="zh-CN" dirty="0" smtClean="0"/>
              <a:t>= 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状态（特征、数据、属性）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</a:t>
            </a:r>
            <a:r>
              <a:rPr lang="en-US" altLang="zh-CN" dirty="0" smtClean="0"/>
              <a:t>+ 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行为（动作、操作、服务）</a:t>
            </a:r>
            <a:endParaRPr lang="en-US" altLang="zh-CN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zh-CN" altLang="en-US" dirty="0"/>
              <a:t>（</a:t>
            </a:r>
            <a:r>
              <a:rPr lang="en-US" altLang="zh-CN" dirty="0"/>
              <a:t>+ </a:t>
            </a:r>
            <a:r>
              <a:rPr lang="zh-CN" altLang="en-US" i="1" dirty="0"/>
              <a:t>标识</a:t>
            </a:r>
            <a:r>
              <a:rPr lang="zh-CN" altLang="en-US" dirty="0"/>
              <a:t>，</a:t>
            </a:r>
            <a:r>
              <a:rPr lang="en-US" altLang="zh-CN" dirty="0" err="1"/>
              <a:t>Booch</a:t>
            </a:r>
            <a:r>
              <a:rPr lang="zh-CN" altLang="en-US" dirty="0"/>
              <a:t>）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状态：</a:t>
            </a:r>
            <a:r>
              <a:rPr lang="zh-CN" altLang="zh-CN" dirty="0"/>
              <a:t>具有当前值的数据</a:t>
            </a:r>
            <a:r>
              <a:rPr lang="zh-CN" altLang="zh-CN" dirty="0" smtClean="0"/>
              <a:t>域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</a:t>
            </a:r>
            <a:r>
              <a:rPr lang="zh-CN" altLang="en-US" dirty="0"/>
              <a:t>：</a:t>
            </a:r>
            <a:r>
              <a:rPr lang="zh-CN" altLang="en-US" dirty="0" smtClean="0"/>
              <a:t>成员变量）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zh-CN" altLang="en-US" dirty="0" smtClean="0"/>
              <a:t>行为：用于</a:t>
            </a:r>
            <a:r>
              <a:rPr lang="zh-CN" altLang="zh-CN" dirty="0" smtClean="0"/>
              <a:t>设置</a:t>
            </a:r>
            <a:r>
              <a:rPr lang="zh-CN" altLang="zh-CN" dirty="0"/>
              <a:t>或改变对象的状态，或对外提供一种</a:t>
            </a:r>
            <a:r>
              <a:rPr lang="zh-CN" altLang="zh-CN" dirty="0" smtClean="0"/>
              <a:t>服务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：方法）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838" y="1196975"/>
            <a:ext cx="5086350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状态与行为之间的关系</a:t>
            </a:r>
            <a:endParaRPr lang="en-US" altLang="zh-CN" smtClean="0">
              <a:ea typeface="宋体" charset="-122"/>
            </a:endParaRPr>
          </a:p>
          <a:p>
            <a:pPr lvl="1"/>
            <a:r>
              <a:rPr lang="zh-CN" altLang="en-US" smtClean="0">
                <a:ea typeface="宋体" charset="-122"/>
                <a:sym typeface="Wingdings" pitchFamily="2" charset="2"/>
              </a:rPr>
              <a:t>对内：只有方法能操作成员变量</a:t>
            </a:r>
            <a:endParaRPr lang="en-US" altLang="zh-CN" smtClean="0">
              <a:ea typeface="宋体" charset="-122"/>
              <a:sym typeface="Wingdings" pitchFamily="2" charset="2"/>
            </a:endParaRPr>
          </a:p>
          <a:p>
            <a:pPr lvl="1"/>
            <a:r>
              <a:rPr lang="zh-CN" altLang="en-US" smtClean="0">
                <a:ea typeface="宋体" charset="-122"/>
                <a:sym typeface="Wingdings" pitchFamily="2" charset="2"/>
              </a:rPr>
              <a:t>对外：方法是对象与外部环境（其他对象）交互、通信的接口</a:t>
            </a:r>
            <a:endParaRPr lang="en-US" altLang="zh-CN" smtClean="0">
              <a:ea typeface="宋体" charset="-122"/>
              <a:sym typeface="Wingdings" pitchFamily="2" charset="2"/>
            </a:endParaRPr>
          </a:p>
          <a:p>
            <a:endParaRPr lang="en-US" altLang="zh-CN" smtClean="0">
              <a:ea typeface="宋体" charset="-122"/>
            </a:endParaRPr>
          </a:p>
          <a:p>
            <a:pPr lvl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对象之间通过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发送消息</a:t>
            </a:r>
            <a:r>
              <a:rPr lang="zh-CN" altLang="en-US" dirty="0" smtClean="0"/>
              <a:t>进行交互与通信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消息通过对方法的调用来实现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消息的组成：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接收消息的对象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方法名称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zh-CN" altLang="en-US" dirty="0" smtClean="0"/>
              <a:t>方法参数</a:t>
            </a: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消息由发送者对象编写，由接收者对象解释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/>
              <a:t>消息可以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引起接收者状态变化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返回结果</a:t>
            </a:r>
            <a:endParaRPr lang="en-US" altLang="zh-CN" dirty="0" smtClean="0"/>
          </a:p>
          <a:p>
            <a:pPr lvl="1" eaLnBrk="1" hangingPunct="1"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/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6138" y="3149600"/>
            <a:ext cx="11144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5363" y="3149600"/>
            <a:ext cx="111442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82" name="TextBox 5"/>
          <p:cNvSpPr txBox="1">
            <a:spLocks noChangeArrowheads="1"/>
          </p:cNvSpPr>
          <p:nvPr/>
        </p:nvSpPr>
        <p:spPr bwMode="auto">
          <a:xfrm>
            <a:off x="3424238" y="4283075"/>
            <a:ext cx="1076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Bicycle b</a:t>
            </a: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7410450" y="4283075"/>
            <a:ext cx="1049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Person p</a:t>
            </a: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肘形连接符 8"/>
          <p:cNvCxnSpPr>
            <a:stCxn id="0" idx="1"/>
            <a:endCxn id="0" idx="3"/>
          </p:cNvCxnSpPr>
          <p:nvPr/>
        </p:nvCxnSpPr>
        <p:spPr>
          <a:xfrm rot="10800000" flipV="1">
            <a:off x="4500563" y="3716338"/>
            <a:ext cx="2844800" cy="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85" name="TextBox 9"/>
          <p:cNvSpPr txBox="1">
            <a:spLocks noChangeArrowheads="1"/>
          </p:cNvSpPr>
          <p:nvPr/>
        </p:nvSpPr>
        <p:spPr bwMode="auto">
          <a:xfrm>
            <a:off x="4516438" y="3357563"/>
            <a:ext cx="29352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b.changeGears(lowerGear);</a:t>
            </a: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3" grpId="0"/>
      <p:bldP spid="245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如何</a:t>
            </a:r>
            <a:r>
              <a:rPr lang="zh-CN" altLang="en-US" dirty="0"/>
              <a:t>产生有用的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确定</a:t>
            </a:r>
            <a:r>
              <a:rPr lang="zh-CN" altLang="en-US" dirty="0"/>
              <a:t>可能向对象发出的</a:t>
            </a:r>
            <a:r>
              <a:rPr lang="zh-CN" altLang="en-US" dirty="0" smtClean="0">
                <a:solidFill>
                  <a:srgbClr val="FF0000"/>
                </a:solidFill>
              </a:rPr>
              <a:t>请求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 smtClean="0"/>
              <a:t>完成交易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屏幕上</a:t>
            </a:r>
            <a:r>
              <a:rPr lang="zh-CN" altLang="en-US" dirty="0" smtClean="0"/>
              <a:t>画图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打开开关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……</a:t>
            </a:r>
          </a:p>
          <a:p>
            <a:pPr lvl="1">
              <a:defRPr/>
            </a:pPr>
            <a:r>
              <a:rPr lang="zh-CN" altLang="en-US" dirty="0" smtClean="0"/>
              <a:t>由</a:t>
            </a:r>
            <a:r>
              <a:rPr lang="zh-CN" altLang="en-US" dirty="0"/>
              <a:t>对象的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接口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interface</a:t>
            </a:r>
            <a:r>
              <a:rPr lang="zh-CN" altLang="en-US" dirty="0" smtClean="0"/>
              <a:t>）定义</a:t>
            </a:r>
            <a:r>
              <a:rPr lang="zh-CN" altLang="en-US" dirty="0"/>
              <a:t>这些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4364038"/>
            <a:ext cx="12668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3938" y="4364038"/>
            <a:ext cx="12668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619250" y="5145088"/>
            <a:ext cx="3529013" cy="1163637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 l="65140" t="11646" r="5605" b="29547"/>
          <a:stretch>
            <a:fillRect/>
          </a:stretch>
        </p:blipFill>
        <p:spPr bwMode="auto">
          <a:xfrm>
            <a:off x="604838" y="4579938"/>
            <a:ext cx="942975" cy="14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标注 8"/>
          <p:cNvSpPr/>
          <p:nvPr/>
        </p:nvSpPr>
        <p:spPr>
          <a:xfrm>
            <a:off x="5508625" y="4364038"/>
            <a:ext cx="2663825" cy="1079500"/>
          </a:xfrm>
          <a:prstGeom prst="wedgeRectCallout">
            <a:avLst>
              <a:gd name="adj1" fmla="val -67364"/>
              <a:gd name="adj2" fmla="val 475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接口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了</a:t>
            </a:r>
            <a:r>
              <a:rPr lang="zh-CN" altLang="en-US" b="1" dirty="0">
                <a:ea typeface="宋体" charset="-122"/>
              </a:rPr>
              <a:t>对特定对象所能发出的请求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或者对象接收消息的方式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接口确定了对特定对象所能发出的请求，或对象接收消息的方式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对象如何与类联系：通过在抽象基础上对抽象结果的</a:t>
            </a:r>
            <a:r>
              <a:rPr lang="zh-CN" altLang="en-US" smtClean="0">
                <a:solidFill>
                  <a:srgbClr val="0070C0"/>
                </a:solidFill>
                <a:ea typeface="宋体" charset="-122"/>
              </a:rPr>
              <a:t>组织</a:t>
            </a:r>
            <a:r>
              <a:rPr lang="zh-CN" altLang="en-US" smtClean="0">
                <a:ea typeface="宋体" charset="-122"/>
              </a:rPr>
              <a:t>来联系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solidFill>
                  <a:srgbClr val="FF0000"/>
                </a:solidFill>
                <a:ea typeface="宋体" charset="-122"/>
              </a:rPr>
              <a:t>接口是“组织”的依据之一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1177925" y="1600200"/>
            <a:ext cx="6788150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抽象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对象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类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封装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继承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多态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课程内容</a:t>
            </a:r>
          </a:p>
        </p:txBody>
      </p:sp>
      <p:sp>
        <p:nvSpPr>
          <p:cNvPr id="9219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Java</a:t>
            </a:r>
            <a:r>
              <a:rPr lang="zh-CN" altLang="en-US" smtClean="0">
                <a:ea typeface="宋体" charset="-122"/>
              </a:rPr>
              <a:t>概述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面向对象程序设计概念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Java</a:t>
            </a:r>
            <a:r>
              <a:rPr lang="zh-CN" altLang="en-US" smtClean="0">
                <a:ea typeface="宋体" charset="-122"/>
              </a:rPr>
              <a:t>语言基础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Java</a:t>
            </a:r>
            <a:r>
              <a:rPr lang="zh-CN" altLang="en-US" smtClean="0">
                <a:ea typeface="宋体" charset="-122"/>
              </a:rPr>
              <a:t>面向对象特性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Java</a:t>
            </a:r>
            <a:r>
              <a:rPr lang="zh-CN" altLang="en-US" smtClean="0">
                <a:ea typeface="宋体" charset="-122"/>
              </a:rPr>
              <a:t>高级特征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常用预定义类的使用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异常处理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I/O</a:t>
            </a:r>
          </a:p>
          <a:p>
            <a:pPr eaLnBrk="1" hangingPunct="1"/>
            <a:r>
              <a:rPr lang="zh-CN" altLang="en-US" smtClean="0">
                <a:ea typeface="宋体" charset="-122"/>
              </a:rPr>
              <a:t>线程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GUI</a:t>
            </a:r>
            <a:r>
              <a:rPr lang="zh-CN" altLang="en-US" smtClean="0">
                <a:ea typeface="宋体" charset="-122"/>
              </a:rPr>
              <a:t>程序设计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Java</a:t>
            </a:r>
            <a:r>
              <a:rPr lang="zh-CN" altLang="en-US" smtClean="0">
                <a:ea typeface="宋体" charset="-122"/>
              </a:rPr>
              <a:t>网络程序设计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宋体" charset="-122"/>
              </a:rPr>
              <a:t>In OOP, a class is an extensible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program-code-template</a:t>
            </a:r>
            <a:r>
              <a:rPr lang="en-US" altLang="zh-CN" dirty="0" smtClean="0">
                <a:ea typeface="宋体" charset="-122"/>
              </a:rPr>
              <a:t> for creating objects, providing initial values for state (member variables) and implementations of behavior (member functions, methods).</a:t>
            </a:r>
          </a:p>
          <a:p>
            <a:pPr marL="0" indent="0" algn="r" eaLnBrk="1" hangingPunct="1">
              <a:buFont typeface="Wingdings" pitchFamily="2" charset="2"/>
              <a:buNone/>
              <a:defRPr/>
            </a:pPr>
            <a:r>
              <a:rPr lang="en-US" altLang="zh-CN" i="1" dirty="0" smtClean="0">
                <a:solidFill>
                  <a:srgbClr val="FF0000"/>
                </a:solidFill>
              </a:rPr>
              <a:t>- http://en.wikipedia.org</a:t>
            </a:r>
          </a:p>
          <a:p>
            <a:pPr eaLnBrk="1" hangingPunct="1">
              <a:defRPr/>
            </a:pPr>
            <a:r>
              <a:rPr lang="zh-CN" altLang="en-US" dirty="0" smtClean="0">
                <a:ea typeface="宋体" charset="-122"/>
              </a:rPr>
              <a:t>在面向对象程序设计中，类是一个可扩展的程序代码模板，用于创建</a:t>
            </a:r>
            <a:r>
              <a:rPr lang="zh-CN" altLang="en-US" dirty="0">
                <a:ea typeface="宋体" charset="-122"/>
              </a:rPr>
              <a:t>一类</a:t>
            </a:r>
            <a:r>
              <a:rPr lang="zh-CN" altLang="en-US" dirty="0" smtClean="0">
                <a:ea typeface="宋体" charset="-122"/>
              </a:rPr>
              <a:t>对象并为对象提供成员变量初始值和方法实现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类的结构</a:t>
            </a:r>
          </a:p>
        </p:txBody>
      </p:sp>
      <p:grpSp>
        <p:nvGrpSpPr>
          <p:cNvPr id="29700" name="组合 1"/>
          <p:cNvGrpSpPr>
            <a:grpSpLocks/>
          </p:cNvGrpSpPr>
          <p:nvPr/>
        </p:nvGrpSpPr>
        <p:grpSpPr bwMode="auto">
          <a:xfrm>
            <a:off x="3132138" y="1196975"/>
            <a:ext cx="4957762" cy="2533650"/>
            <a:chOff x="3155950" y="1538288"/>
            <a:chExt cx="4957763" cy="2533650"/>
          </a:xfrm>
        </p:grpSpPr>
        <p:pic>
          <p:nvPicPr>
            <p:cNvPr id="28683" name="Picture 5"/>
            <p:cNvPicPr>
              <a:picLocks noChangeAspect="1" noChangeArrowheads="1"/>
            </p:cNvPicPr>
            <p:nvPr/>
          </p:nvPicPr>
          <p:blipFill>
            <a:blip r:embed="rId2"/>
            <a:srcRect l="3577" r="14310"/>
            <a:stretch>
              <a:fillRect/>
            </a:stretch>
          </p:blipFill>
          <p:spPr bwMode="auto">
            <a:xfrm>
              <a:off x="3155950" y="1538288"/>
              <a:ext cx="4957763" cy="2533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4" name="TextBox 5"/>
            <p:cNvSpPr txBox="1">
              <a:spLocks noChangeArrowheads="1"/>
            </p:cNvSpPr>
            <p:nvPr/>
          </p:nvSpPr>
          <p:spPr bwMode="auto">
            <a:xfrm>
              <a:off x="7016311" y="1772816"/>
              <a:ext cx="1029855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Fields</a:t>
              </a:r>
            </a:p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(state)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85" name="TextBox 6"/>
            <p:cNvSpPr txBox="1">
              <a:spLocks noChangeArrowheads="1"/>
            </p:cNvSpPr>
            <p:nvPr/>
          </p:nvSpPr>
          <p:spPr bwMode="auto">
            <a:xfrm>
              <a:off x="3179753" y="2206605"/>
              <a:ext cx="1176584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Methods</a:t>
              </a:r>
            </a:p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(behavior)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701" name="组合 3"/>
          <p:cNvGrpSpPr>
            <a:grpSpLocks/>
          </p:cNvGrpSpPr>
          <p:nvPr/>
        </p:nvGrpSpPr>
        <p:grpSpPr bwMode="auto">
          <a:xfrm>
            <a:off x="3419475" y="4119563"/>
            <a:ext cx="5256213" cy="2667000"/>
            <a:chOff x="3563725" y="4119563"/>
            <a:chExt cx="5256737" cy="2667000"/>
          </a:xfrm>
        </p:grpSpPr>
        <p:pic>
          <p:nvPicPr>
            <p:cNvPr id="28680" name="Picture 3"/>
            <p:cNvPicPr>
              <a:picLocks noChangeAspect="1" noChangeArrowheads="1"/>
            </p:cNvPicPr>
            <p:nvPr/>
          </p:nvPicPr>
          <p:blipFill>
            <a:blip r:embed="rId3"/>
            <a:srcRect l="3966" r="9251"/>
            <a:stretch>
              <a:fillRect/>
            </a:stretch>
          </p:blipFill>
          <p:spPr bwMode="auto">
            <a:xfrm>
              <a:off x="3706813" y="4119563"/>
              <a:ext cx="4727575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1" name="TextBox 9"/>
            <p:cNvSpPr txBox="1">
              <a:spLocks noChangeArrowheads="1"/>
            </p:cNvSpPr>
            <p:nvPr/>
          </p:nvSpPr>
          <p:spPr bwMode="auto">
            <a:xfrm>
              <a:off x="7020272" y="4293096"/>
              <a:ext cx="1800190" cy="9233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Private</a:t>
              </a:r>
            </a:p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Implementation</a:t>
              </a:r>
            </a:p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Details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82" name="TextBox 10"/>
            <p:cNvSpPr txBox="1">
              <a:spLocks noChangeArrowheads="1"/>
            </p:cNvSpPr>
            <p:nvPr/>
          </p:nvSpPr>
          <p:spPr bwMode="auto">
            <a:xfrm>
              <a:off x="3563725" y="4725144"/>
              <a:ext cx="864259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Public API</a:t>
              </a:r>
            </a:p>
          </p:txBody>
        </p:sp>
      </p:grpSp>
      <p:sp>
        <p:nvSpPr>
          <p:cNvPr id="2" name="右弧形箭头 1"/>
          <p:cNvSpPr/>
          <p:nvPr/>
        </p:nvSpPr>
        <p:spPr>
          <a:xfrm>
            <a:off x="7019925" y="2852738"/>
            <a:ext cx="511175" cy="1439862"/>
          </a:xfrm>
          <a:prstGeom prst="curved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抽象</a:t>
            </a:r>
          </a:p>
        </p:txBody>
      </p:sp>
      <p:sp>
        <p:nvSpPr>
          <p:cNvPr id="17" name="右弧形箭头 16"/>
          <p:cNvSpPr/>
          <p:nvPr/>
        </p:nvSpPr>
        <p:spPr>
          <a:xfrm>
            <a:off x="3779912" y="2852936"/>
            <a:ext cx="510584" cy="1440160"/>
          </a:xfrm>
          <a:prstGeom prst="curvedLeftArrow">
            <a:avLst/>
          </a:prstGeom>
          <a:scene3d>
            <a:camera prst="orthographicFront">
              <a:rot lat="10800000" lon="10800000" rev="0"/>
            </a:camera>
            <a:lightRig rig="threePt" dir="t"/>
          </a:scene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"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实例化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类示例（自行车）</a:t>
            </a:r>
          </a:p>
        </p:txBody>
      </p:sp>
      <p:grpSp>
        <p:nvGrpSpPr>
          <p:cNvPr id="29700" name="组合 2"/>
          <p:cNvGrpSpPr>
            <a:grpSpLocks/>
          </p:cNvGrpSpPr>
          <p:nvPr/>
        </p:nvGrpSpPr>
        <p:grpSpPr bwMode="auto">
          <a:xfrm>
            <a:off x="2071688" y="2714625"/>
            <a:ext cx="5619750" cy="3190875"/>
            <a:chOff x="2071688" y="2714625"/>
            <a:chExt cx="5619750" cy="3190875"/>
          </a:xfrm>
        </p:grpSpPr>
        <p:pic>
          <p:nvPicPr>
            <p:cNvPr id="2970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71688" y="2714625"/>
              <a:ext cx="5619750" cy="3190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2" name="TextBox 1"/>
            <p:cNvSpPr txBox="1">
              <a:spLocks noChangeArrowheads="1"/>
            </p:cNvSpPr>
            <p:nvPr/>
          </p:nvSpPr>
          <p:spPr bwMode="auto">
            <a:xfrm>
              <a:off x="5148064" y="3059668"/>
              <a:ext cx="1849932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currentSpeed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03" name="TextBox 5"/>
            <p:cNvSpPr txBox="1">
              <a:spLocks noChangeArrowheads="1"/>
            </p:cNvSpPr>
            <p:nvPr/>
          </p:nvSpPr>
          <p:spPr bwMode="auto">
            <a:xfrm>
              <a:off x="5292080" y="3491716"/>
              <a:ext cx="2399358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currentCadence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04" name="TextBox 6"/>
            <p:cNvSpPr txBox="1">
              <a:spLocks noChangeArrowheads="1"/>
            </p:cNvSpPr>
            <p:nvPr/>
          </p:nvSpPr>
          <p:spPr bwMode="auto">
            <a:xfrm>
              <a:off x="5436096" y="4077072"/>
              <a:ext cx="2102468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Gear</a:t>
              </a:r>
            </a:p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Implementation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05" name="TextBox 7"/>
            <p:cNvSpPr txBox="1">
              <a:spLocks noChangeArrowheads="1"/>
            </p:cNvSpPr>
            <p:nvPr/>
          </p:nvSpPr>
          <p:spPr bwMode="auto">
            <a:xfrm>
              <a:off x="5300464" y="5013176"/>
              <a:ext cx="1849932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currentGear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06" name="TextBox 8"/>
            <p:cNvSpPr txBox="1">
              <a:spLocks noChangeArrowheads="1"/>
            </p:cNvSpPr>
            <p:nvPr/>
          </p:nvSpPr>
          <p:spPr bwMode="auto">
            <a:xfrm>
              <a:off x="3059832" y="5086925"/>
              <a:ext cx="1174404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change cadence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07" name="TextBox 9"/>
            <p:cNvSpPr txBox="1">
              <a:spLocks noChangeArrowheads="1"/>
            </p:cNvSpPr>
            <p:nvPr/>
          </p:nvSpPr>
          <p:spPr bwMode="auto">
            <a:xfrm>
              <a:off x="2206874" y="4125396"/>
              <a:ext cx="924966" cy="3693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brake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08" name="TextBox 10"/>
            <p:cNvSpPr txBox="1">
              <a:spLocks noChangeArrowheads="1"/>
            </p:cNvSpPr>
            <p:nvPr/>
          </p:nvSpPr>
          <p:spPr bwMode="auto">
            <a:xfrm>
              <a:off x="3076719" y="3020046"/>
              <a:ext cx="1077840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change</a:t>
              </a:r>
            </a:p>
            <a:p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gears</a:t>
              </a:r>
              <a:endParaRPr lang="zh-CN" altLang="en-US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类的实例化</a:t>
            </a:r>
          </a:p>
        </p:txBody>
      </p:sp>
      <p:grpSp>
        <p:nvGrpSpPr>
          <p:cNvPr id="30723" name="组合 2"/>
          <p:cNvGrpSpPr>
            <a:grpSpLocks noChangeAspect="1"/>
          </p:cNvGrpSpPr>
          <p:nvPr/>
        </p:nvGrpSpPr>
        <p:grpSpPr bwMode="auto">
          <a:xfrm>
            <a:off x="2840038" y="1196975"/>
            <a:ext cx="4214812" cy="2392363"/>
            <a:chOff x="2071688" y="2714625"/>
            <a:chExt cx="5619750" cy="3190875"/>
          </a:xfrm>
        </p:grpSpPr>
        <p:pic>
          <p:nvPicPr>
            <p:cNvPr id="3074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71688" y="2714625"/>
              <a:ext cx="5619750" cy="3190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48" name="TextBox 1"/>
            <p:cNvSpPr txBox="1">
              <a:spLocks noChangeArrowheads="1"/>
            </p:cNvSpPr>
            <p:nvPr/>
          </p:nvSpPr>
          <p:spPr bwMode="auto">
            <a:xfrm>
              <a:off x="5148064" y="3059668"/>
              <a:ext cx="1849932" cy="4103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currentSpeed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49" name="TextBox 5"/>
            <p:cNvSpPr txBox="1">
              <a:spLocks noChangeArrowheads="1"/>
            </p:cNvSpPr>
            <p:nvPr/>
          </p:nvSpPr>
          <p:spPr bwMode="auto">
            <a:xfrm>
              <a:off x="5292080" y="3491716"/>
              <a:ext cx="2399358" cy="4103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currentCadence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50" name="TextBox 6"/>
            <p:cNvSpPr txBox="1">
              <a:spLocks noChangeArrowheads="1"/>
            </p:cNvSpPr>
            <p:nvPr/>
          </p:nvSpPr>
          <p:spPr bwMode="auto">
            <a:xfrm>
              <a:off x="5436096" y="4077072"/>
              <a:ext cx="2102468" cy="6976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Gear</a:t>
              </a:r>
            </a:p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Implementation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51" name="TextBox 7"/>
            <p:cNvSpPr txBox="1">
              <a:spLocks noChangeArrowheads="1"/>
            </p:cNvSpPr>
            <p:nvPr/>
          </p:nvSpPr>
          <p:spPr bwMode="auto">
            <a:xfrm>
              <a:off x="5300464" y="5013176"/>
              <a:ext cx="1849932" cy="4103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currentGear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52" name="TextBox 8"/>
            <p:cNvSpPr txBox="1">
              <a:spLocks noChangeArrowheads="1"/>
            </p:cNvSpPr>
            <p:nvPr/>
          </p:nvSpPr>
          <p:spPr bwMode="auto">
            <a:xfrm>
              <a:off x="3059832" y="5086925"/>
              <a:ext cx="1174404" cy="6976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change cadence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53" name="TextBox 9"/>
            <p:cNvSpPr txBox="1">
              <a:spLocks noChangeArrowheads="1"/>
            </p:cNvSpPr>
            <p:nvPr/>
          </p:nvSpPr>
          <p:spPr bwMode="auto">
            <a:xfrm>
              <a:off x="2206875" y="4125396"/>
              <a:ext cx="924967" cy="4103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brake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54" name="TextBox 10"/>
            <p:cNvSpPr txBox="1">
              <a:spLocks noChangeArrowheads="1"/>
            </p:cNvSpPr>
            <p:nvPr/>
          </p:nvSpPr>
          <p:spPr bwMode="auto">
            <a:xfrm>
              <a:off x="3076719" y="3020046"/>
              <a:ext cx="1077840" cy="6976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change</a:t>
              </a:r>
            </a:p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gears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72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类与对象</a:t>
            </a:r>
          </a:p>
        </p:txBody>
      </p:sp>
      <p:sp>
        <p:nvSpPr>
          <p:cNvPr id="32774" name="AutoShape 16"/>
          <p:cNvSpPr>
            <a:spLocks noChangeArrowheads="1"/>
          </p:cNvSpPr>
          <p:nvPr/>
        </p:nvSpPr>
        <p:spPr bwMode="auto">
          <a:xfrm rot="2520000">
            <a:off x="2409825" y="2894013"/>
            <a:ext cx="304800" cy="1066800"/>
          </a:xfrm>
          <a:prstGeom prst="downArrow">
            <a:avLst>
              <a:gd name="adj1" fmla="val 50000"/>
              <a:gd name="adj2" fmla="val 8750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 eaLnBrk="0" hangingPunct="0">
              <a:spcBef>
                <a:spcPts val="600"/>
              </a:spcBef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charset="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2pPr>
            <a:lvl3pPr marL="1143000" indent="-228600" eaLnBrk="0" hangingPunct="0">
              <a:spcBef>
                <a:spcPts val="600"/>
              </a:spcBef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3pPr>
            <a:lvl4pPr marL="1600200" indent="-228600" eaLnBrk="0" hangingPunct="0">
              <a:spcBef>
                <a:spcPts val="600"/>
              </a:spcBef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4pPr>
            <a:lvl5pPr marL="2057400" indent="-228600" eaLnBrk="0" hangingPunct="0">
              <a:spcBef>
                <a:spcPts val="600"/>
              </a:spcBef>
              <a:buFont typeface="Arial" charset="0"/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b="0" smtClean="0">
              <a:latin typeface="Verdana" pitchFamily="34" charset="0"/>
              <a:ea typeface="微软雅黑" pitchFamily="34" charset="-122"/>
            </a:endParaRPr>
          </a:p>
        </p:txBody>
      </p:sp>
      <p:grpSp>
        <p:nvGrpSpPr>
          <p:cNvPr id="30726" name="组合 2"/>
          <p:cNvGrpSpPr>
            <a:grpSpLocks noChangeAspect="1"/>
          </p:cNvGrpSpPr>
          <p:nvPr/>
        </p:nvGrpSpPr>
        <p:grpSpPr bwMode="auto">
          <a:xfrm>
            <a:off x="468313" y="3844925"/>
            <a:ext cx="4214812" cy="2392363"/>
            <a:chOff x="2071688" y="2714625"/>
            <a:chExt cx="5619750" cy="3190875"/>
          </a:xfrm>
        </p:grpSpPr>
        <p:pic>
          <p:nvPicPr>
            <p:cNvPr id="30739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71688" y="2714625"/>
              <a:ext cx="5619750" cy="3190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40" name="TextBox 1"/>
            <p:cNvSpPr txBox="1">
              <a:spLocks noChangeArrowheads="1"/>
            </p:cNvSpPr>
            <p:nvPr/>
          </p:nvSpPr>
          <p:spPr bwMode="auto">
            <a:xfrm>
              <a:off x="5148064" y="3059668"/>
              <a:ext cx="2170688" cy="4103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currentSpeed=10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41" name="TextBox 5"/>
            <p:cNvSpPr txBox="1">
              <a:spLocks noChangeArrowheads="1"/>
            </p:cNvSpPr>
            <p:nvPr/>
          </p:nvSpPr>
          <p:spPr bwMode="auto">
            <a:xfrm>
              <a:off x="5292080" y="3491716"/>
              <a:ext cx="2399358" cy="4103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currentCadence=60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42" name="TextBox 6"/>
            <p:cNvSpPr txBox="1">
              <a:spLocks noChangeArrowheads="1"/>
            </p:cNvSpPr>
            <p:nvPr/>
          </p:nvSpPr>
          <p:spPr bwMode="auto">
            <a:xfrm>
              <a:off x="5436096" y="4077072"/>
              <a:ext cx="2102468" cy="6976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Gear</a:t>
              </a:r>
            </a:p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Implementation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43" name="TextBox 7"/>
            <p:cNvSpPr txBox="1">
              <a:spLocks noChangeArrowheads="1"/>
            </p:cNvSpPr>
            <p:nvPr/>
          </p:nvSpPr>
          <p:spPr bwMode="auto">
            <a:xfrm>
              <a:off x="5300464" y="5013176"/>
              <a:ext cx="1849932" cy="4103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currentGear=5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44" name="TextBox 8"/>
            <p:cNvSpPr txBox="1">
              <a:spLocks noChangeArrowheads="1"/>
            </p:cNvSpPr>
            <p:nvPr/>
          </p:nvSpPr>
          <p:spPr bwMode="auto">
            <a:xfrm>
              <a:off x="3059832" y="5086925"/>
              <a:ext cx="1174404" cy="6976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change cadence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45" name="TextBox 9"/>
            <p:cNvSpPr txBox="1">
              <a:spLocks noChangeArrowheads="1"/>
            </p:cNvSpPr>
            <p:nvPr/>
          </p:nvSpPr>
          <p:spPr bwMode="auto">
            <a:xfrm>
              <a:off x="2206875" y="4125396"/>
              <a:ext cx="924967" cy="4103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brake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46" name="TextBox 10"/>
            <p:cNvSpPr txBox="1">
              <a:spLocks noChangeArrowheads="1"/>
            </p:cNvSpPr>
            <p:nvPr/>
          </p:nvSpPr>
          <p:spPr bwMode="auto">
            <a:xfrm>
              <a:off x="3076719" y="3020046"/>
              <a:ext cx="1077840" cy="6976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change</a:t>
              </a:r>
            </a:p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gears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727" name="组合 2"/>
          <p:cNvGrpSpPr>
            <a:grpSpLocks noChangeAspect="1"/>
          </p:cNvGrpSpPr>
          <p:nvPr/>
        </p:nvGrpSpPr>
        <p:grpSpPr bwMode="auto">
          <a:xfrm>
            <a:off x="4678363" y="3860800"/>
            <a:ext cx="4214812" cy="2393950"/>
            <a:chOff x="2071688" y="2714625"/>
            <a:chExt cx="5619750" cy="3190875"/>
          </a:xfrm>
        </p:grpSpPr>
        <p:pic>
          <p:nvPicPr>
            <p:cNvPr id="3073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71688" y="2714625"/>
              <a:ext cx="5619750" cy="3190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32" name="TextBox 1"/>
            <p:cNvSpPr txBox="1">
              <a:spLocks noChangeArrowheads="1"/>
            </p:cNvSpPr>
            <p:nvPr/>
          </p:nvSpPr>
          <p:spPr bwMode="auto">
            <a:xfrm>
              <a:off x="5148064" y="3059668"/>
              <a:ext cx="2255342" cy="4103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currentSpeed=15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33" name="TextBox 5"/>
            <p:cNvSpPr txBox="1">
              <a:spLocks noChangeArrowheads="1"/>
            </p:cNvSpPr>
            <p:nvPr/>
          </p:nvSpPr>
          <p:spPr bwMode="auto">
            <a:xfrm>
              <a:off x="5292080" y="3491716"/>
              <a:ext cx="2399358" cy="4103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currentCadence=90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34" name="TextBox 6"/>
            <p:cNvSpPr txBox="1">
              <a:spLocks noChangeArrowheads="1"/>
            </p:cNvSpPr>
            <p:nvPr/>
          </p:nvSpPr>
          <p:spPr bwMode="auto">
            <a:xfrm>
              <a:off x="5436096" y="4077072"/>
              <a:ext cx="2102468" cy="6976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Gear</a:t>
              </a:r>
            </a:p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Implementation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35" name="TextBox 7"/>
            <p:cNvSpPr txBox="1">
              <a:spLocks noChangeArrowheads="1"/>
            </p:cNvSpPr>
            <p:nvPr/>
          </p:nvSpPr>
          <p:spPr bwMode="auto">
            <a:xfrm>
              <a:off x="5300464" y="5013176"/>
              <a:ext cx="1849932" cy="4103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currentGear=2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36" name="TextBox 8"/>
            <p:cNvSpPr txBox="1">
              <a:spLocks noChangeArrowheads="1"/>
            </p:cNvSpPr>
            <p:nvPr/>
          </p:nvSpPr>
          <p:spPr bwMode="auto">
            <a:xfrm>
              <a:off x="3059832" y="5086925"/>
              <a:ext cx="1174404" cy="6976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change cadence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37" name="TextBox 9"/>
            <p:cNvSpPr txBox="1">
              <a:spLocks noChangeArrowheads="1"/>
            </p:cNvSpPr>
            <p:nvPr/>
          </p:nvSpPr>
          <p:spPr bwMode="auto">
            <a:xfrm>
              <a:off x="2206875" y="4125396"/>
              <a:ext cx="924967" cy="4103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brake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38" name="TextBox 10"/>
            <p:cNvSpPr txBox="1">
              <a:spLocks noChangeArrowheads="1"/>
            </p:cNvSpPr>
            <p:nvPr/>
          </p:nvSpPr>
          <p:spPr bwMode="auto">
            <a:xfrm>
              <a:off x="3076719" y="3020046"/>
              <a:ext cx="1077840" cy="6976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change</a:t>
              </a:r>
            </a:p>
            <a:p>
              <a:r>
                <a:rPr lang="en-US" altLang="zh-CN" sz="1400" b="1">
                  <a:latin typeface="Times New Roman" pitchFamily="18" charset="0"/>
                  <a:cs typeface="Times New Roman" pitchFamily="18" charset="0"/>
                </a:rPr>
                <a:t>gears</a:t>
              </a:r>
              <a:endParaRPr lang="zh-CN" altLang="en-US" sz="14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2775" name="AutoShape 16"/>
          <p:cNvSpPr>
            <a:spLocks noChangeArrowheads="1"/>
          </p:cNvSpPr>
          <p:nvPr/>
        </p:nvSpPr>
        <p:spPr bwMode="auto">
          <a:xfrm rot="19980000">
            <a:off x="4935538" y="3367088"/>
            <a:ext cx="242887" cy="622300"/>
          </a:xfrm>
          <a:prstGeom prst="downArrow">
            <a:avLst>
              <a:gd name="adj1" fmla="val 50000"/>
              <a:gd name="adj2" fmla="val 80153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spcBef>
                <a:spcPts val="600"/>
              </a:spcBef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1pPr>
            <a:lvl2pPr marL="742950" indent="-285750" eaLnBrk="0" hangingPunct="0">
              <a:spcBef>
                <a:spcPts val="600"/>
              </a:spcBef>
              <a:buFont typeface="Arial" charset="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2pPr>
            <a:lvl3pPr marL="1143000" indent="-228600" eaLnBrk="0" hangingPunct="0">
              <a:spcBef>
                <a:spcPts val="600"/>
              </a:spcBef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3pPr>
            <a:lvl4pPr marL="1600200" indent="-228600" eaLnBrk="0" hangingPunct="0">
              <a:spcBef>
                <a:spcPts val="600"/>
              </a:spcBef>
              <a:buFont typeface="Arial" charset="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4pPr>
            <a:lvl5pPr marL="2057400" indent="-228600" eaLnBrk="0" hangingPunct="0">
              <a:spcBef>
                <a:spcPts val="600"/>
              </a:spcBef>
              <a:buFont typeface="Arial" charset="0"/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charset="0"/>
              <a:buChar char="»"/>
              <a:defRPr sz="2000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 b="0" smtClean="0">
              <a:latin typeface="Verdana" pitchFamily="34" charset="0"/>
              <a:ea typeface="微软雅黑" pitchFamily="34" charset="-122"/>
            </a:endParaRPr>
          </a:p>
        </p:txBody>
      </p:sp>
      <p:pic>
        <p:nvPicPr>
          <p:cNvPr id="30729" name="Picture 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6938" y="4724400"/>
            <a:ext cx="48736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0" name="Picture 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67625" y="4741863"/>
            <a:ext cx="4889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类与对象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类与对象的关系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类是同种对象的集合与抽象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类描述对象的共同的数据特征和行为特征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类的实例化就是对象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1177925" y="1600200"/>
            <a:ext cx="6788150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抽象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对象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类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封装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继承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多态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538" y="1660525"/>
            <a:ext cx="21463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8850" y="1522413"/>
            <a:ext cx="1560513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21" name="TextBox 3"/>
          <p:cNvSpPr txBox="1">
            <a:spLocks noChangeArrowheads="1"/>
          </p:cNvSpPr>
          <p:nvPr/>
        </p:nvSpPr>
        <p:spPr bwMode="auto">
          <a:xfrm>
            <a:off x="739775" y="3133725"/>
            <a:ext cx="10064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黑体" pitchFamily="49" charset="-122"/>
                <a:ea typeface="黑体" pitchFamily="49" charset="-122"/>
              </a:rPr>
              <a:t>类开发者</a:t>
            </a:r>
          </a:p>
        </p:txBody>
      </p:sp>
      <p:sp>
        <p:nvSpPr>
          <p:cNvPr id="34822" name="TextBox 4"/>
          <p:cNvSpPr txBox="1">
            <a:spLocks noChangeArrowheads="1"/>
          </p:cNvSpPr>
          <p:nvPr/>
        </p:nvSpPr>
        <p:spPr bwMode="auto">
          <a:xfrm>
            <a:off x="7308850" y="3108325"/>
            <a:ext cx="1414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>
                <a:latin typeface="黑体" pitchFamily="49" charset="-122"/>
                <a:ea typeface="黑体" pitchFamily="49" charset="-122"/>
              </a:rPr>
              <a:t>客户端程序员</a:t>
            </a:r>
          </a:p>
        </p:txBody>
      </p:sp>
      <p:pic>
        <p:nvPicPr>
          <p:cNvPr id="3482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036763"/>
            <a:ext cx="30956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右箭头 5"/>
          <p:cNvSpPr/>
          <p:nvPr/>
        </p:nvSpPr>
        <p:spPr>
          <a:xfrm>
            <a:off x="2382838" y="2133600"/>
            <a:ext cx="820737" cy="42545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提供</a:t>
            </a:r>
          </a:p>
        </p:txBody>
      </p:sp>
      <p:sp>
        <p:nvSpPr>
          <p:cNvPr id="10" name="右箭头 9"/>
          <p:cNvSpPr/>
          <p:nvPr/>
        </p:nvSpPr>
        <p:spPr>
          <a:xfrm>
            <a:off x="6415088" y="2138363"/>
            <a:ext cx="820737" cy="42703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</a:p>
        </p:txBody>
      </p:sp>
      <p:pic>
        <p:nvPicPr>
          <p:cNvPr id="3482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9300" y="3532188"/>
            <a:ext cx="3011488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右箭头 11"/>
          <p:cNvSpPr/>
          <p:nvPr/>
        </p:nvSpPr>
        <p:spPr>
          <a:xfrm rot="2281854">
            <a:off x="2339975" y="3506788"/>
            <a:ext cx="820738" cy="42703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</a:p>
        </p:txBody>
      </p:sp>
      <p:sp>
        <p:nvSpPr>
          <p:cNvPr id="13" name="右箭头 12"/>
          <p:cNvSpPr/>
          <p:nvPr/>
        </p:nvSpPr>
        <p:spPr>
          <a:xfrm rot="19349140">
            <a:off x="6443663" y="3419475"/>
            <a:ext cx="820737" cy="42545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39750" y="4140200"/>
            <a:ext cx="1851025" cy="441325"/>
          </a:xfrm>
          <a:prstGeom prst="wedgeRoundRectCallout">
            <a:avLst>
              <a:gd name="adj1" fmla="val 62375"/>
              <a:gd name="adj2" fmla="val -13129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/>
              <a:t>可以修改什么？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  <p:bldP spid="34822" grpId="0"/>
      <p:bldP spid="6" grpId="0" animBg="1"/>
      <p:bldP spid="10" grpId="0" animBg="1"/>
      <p:bldP spid="12" grpId="0" animBg="1"/>
      <p:bldP spid="13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定义：</a:t>
            </a:r>
            <a:r>
              <a:rPr lang="zh-CN" altLang="zh-CN" smtClean="0">
                <a:ea typeface="宋体" charset="-122"/>
              </a:rPr>
              <a:t>把数据和方法包装进</a:t>
            </a:r>
            <a:r>
              <a:rPr lang="zh-CN" altLang="zh-CN" smtClean="0">
                <a:solidFill>
                  <a:srgbClr val="FF0000"/>
                </a:solidFill>
                <a:ea typeface="宋体" charset="-122"/>
              </a:rPr>
              <a:t>类</a:t>
            </a:r>
            <a:r>
              <a:rPr lang="zh-CN" altLang="zh-CN" smtClean="0">
                <a:ea typeface="宋体" charset="-122"/>
              </a:rPr>
              <a:t>中，并对</a:t>
            </a:r>
            <a:r>
              <a:rPr lang="zh-CN" altLang="zh-CN" smtClean="0">
                <a:solidFill>
                  <a:srgbClr val="FF0000"/>
                </a:solidFill>
                <a:ea typeface="宋体" charset="-122"/>
              </a:rPr>
              <a:t>具体实现</a:t>
            </a:r>
            <a:r>
              <a:rPr lang="zh-CN" altLang="zh-CN" smtClean="0">
                <a:ea typeface="宋体" charset="-122"/>
              </a:rPr>
              <a:t>进行</a:t>
            </a:r>
            <a:r>
              <a:rPr lang="zh-CN" altLang="zh-CN" smtClean="0">
                <a:solidFill>
                  <a:srgbClr val="FF0000"/>
                </a:solidFill>
                <a:ea typeface="宋体" charset="-122"/>
              </a:rPr>
              <a:t>隐藏</a:t>
            </a:r>
            <a:endParaRPr lang="en-US" altLang="zh-CN" smtClean="0">
              <a:solidFill>
                <a:srgbClr val="FF0000"/>
              </a:solidFill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类是基本的封装单元，一个类的所有对象实例有相同的封装特性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“</a:t>
            </a:r>
            <a:r>
              <a:rPr lang="zh-CN" altLang="zh-CN" smtClean="0">
                <a:ea typeface="宋体" charset="-122"/>
              </a:rPr>
              <a:t>具体实现</a:t>
            </a:r>
            <a:r>
              <a:rPr lang="en-US" altLang="zh-CN" smtClean="0">
                <a:ea typeface="宋体" charset="-122"/>
              </a:rPr>
              <a:t>”</a:t>
            </a:r>
            <a:r>
              <a:rPr lang="zh-CN" altLang="zh-CN" smtClean="0">
                <a:ea typeface="宋体" charset="-122"/>
              </a:rPr>
              <a:t>包括</a:t>
            </a:r>
            <a:r>
              <a:rPr lang="zh-CN" altLang="en-US" smtClean="0">
                <a:ea typeface="宋体" charset="-122"/>
              </a:rPr>
              <a:t>：</a:t>
            </a:r>
            <a:r>
              <a:rPr lang="zh-CN" altLang="zh-CN" smtClean="0">
                <a:ea typeface="宋体" charset="-122"/>
              </a:rPr>
              <a:t>对象的数据域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zh-CN" altLang="zh-CN" smtClean="0">
                <a:ea typeface="宋体" charset="-122"/>
              </a:rPr>
              <a:t>方法实现以及非接口方法的定义等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对数据的完全隐藏是对象的理想结构，现实中使用</a:t>
            </a:r>
            <a:r>
              <a:rPr lang="en-US" altLang="zh-CN" smtClean="0">
                <a:ea typeface="宋体" charset="-122"/>
              </a:rPr>
              <a:t>public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protected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private</a:t>
            </a:r>
            <a:r>
              <a:rPr lang="zh-CN" altLang="en-US" smtClean="0">
                <a:ea typeface="宋体" charset="-122"/>
              </a:rPr>
              <a:t>关键字实现</a:t>
            </a:r>
            <a:r>
              <a:rPr lang="en-US" altLang="zh-CN" smtClean="0">
                <a:ea typeface="宋体" charset="-122"/>
              </a:rPr>
              <a:t>4</a:t>
            </a:r>
            <a:r>
              <a:rPr lang="zh-CN" altLang="en-US" smtClean="0">
                <a:ea typeface="宋体" charset="-122"/>
              </a:rPr>
              <a:t>种隐藏能力（访问权限）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endParaRPr lang="en-US" altLang="zh-CN" smtClean="0">
              <a:ea typeface="宋体" charset="-122"/>
            </a:endParaRPr>
          </a:p>
          <a:p>
            <a:pPr lvl="1"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意义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模块化：</a:t>
            </a:r>
            <a:r>
              <a:rPr lang="zh-CN" altLang="zh-CN" smtClean="0">
                <a:ea typeface="宋体" charset="-122"/>
              </a:rPr>
              <a:t>不同对象代码间相对独立，对象可以在系统中方便移动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保证数据对象的一致性：通过隐藏对象变量和方法实现，防止绕过接口更改变量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易于维护：对私有变量和私有方法的更改，不会影响到调用对象接口的其他程序，提高了程序的可移植性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1177925" y="1600200"/>
            <a:ext cx="6788150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抽象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对象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类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封装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继承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多态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idx="1"/>
          </p:nvPr>
        </p:nvSpPr>
        <p:spPr>
          <a:xfrm>
            <a:off x="1177925" y="1600200"/>
            <a:ext cx="6788150" cy="4525963"/>
          </a:xfrm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“我们之所以将自然界分解、组织成各种概念，并按其含义分类，主要是因为我们是整个口语交流社会共同遵守的协定的参与者，这个协定以语言的形式固定下来</a:t>
            </a:r>
            <a:r>
              <a:rPr lang="en-US" altLang="zh-CN" smtClean="0">
                <a:ea typeface="宋体" charset="-122"/>
              </a:rPr>
              <a:t>……</a:t>
            </a:r>
            <a:r>
              <a:rPr lang="zh-CN" altLang="en-US" smtClean="0">
                <a:ea typeface="宋体" charset="-122"/>
              </a:rPr>
              <a:t>除非赞成这个协定中规定的有关语言信息的组织和分类，否者我们根本无法交谈”</a:t>
            </a:r>
            <a:r>
              <a:rPr lang="en-US" altLang="zh-CN" smtClean="0">
                <a:ea typeface="宋体" charset="-122"/>
              </a:rPr>
              <a:t>——Benjamin Lee Whorf (1897-1941)</a:t>
            </a:r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现实世界中的对象间关系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包含（</a:t>
            </a:r>
            <a:r>
              <a:rPr lang="en-US" altLang="zh-CN" smtClean="0">
                <a:ea typeface="宋体" charset="-122"/>
              </a:rPr>
              <a:t>has a</a:t>
            </a:r>
            <a:r>
              <a:rPr lang="zh-CN" altLang="en-US" smtClean="0">
                <a:ea typeface="宋体" charset="-122"/>
              </a:rPr>
              <a:t>）：对象</a:t>
            </a:r>
            <a:r>
              <a:rPr lang="en-US" altLang="zh-CN" smtClean="0">
                <a:ea typeface="宋体" charset="-122"/>
              </a:rPr>
              <a:t>A</a:t>
            </a:r>
            <a:r>
              <a:rPr lang="zh-CN" altLang="en-US" smtClean="0">
                <a:ea typeface="宋体" charset="-122"/>
              </a:rPr>
              <a:t>是对象</a:t>
            </a:r>
            <a:r>
              <a:rPr lang="en-US" altLang="zh-CN" smtClean="0">
                <a:ea typeface="宋体" charset="-122"/>
              </a:rPr>
              <a:t>B</a:t>
            </a:r>
            <a:r>
              <a:rPr lang="zh-CN" altLang="en-US" smtClean="0">
                <a:ea typeface="宋体" charset="-122"/>
              </a:rPr>
              <a:t>的组成部分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关联：对象</a:t>
            </a:r>
            <a:r>
              <a:rPr lang="en-US" altLang="zh-CN" smtClean="0">
                <a:ea typeface="宋体" charset="-122"/>
              </a:rPr>
              <a:t>A</a:t>
            </a:r>
            <a:r>
              <a:rPr lang="zh-CN" altLang="en-US" smtClean="0">
                <a:ea typeface="宋体" charset="-122"/>
              </a:rPr>
              <a:t>中保存对象</a:t>
            </a:r>
            <a:r>
              <a:rPr lang="en-US" altLang="zh-CN" smtClean="0">
                <a:ea typeface="宋体" charset="-122"/>
              </a:rPr>
              <a:t>B</a:t>
            </a:r>
            <a:r>
              <a:rPr lang="zh-CN" altLang="en-US" smtClean="0">
                <a:ea typeface="宋体" charset="-122"/>
              </a:rPr>
              <a:t>的一个引用而非对象</a:t>
            </a:r>
            <a:r>
              <a:rPr lang="en-US" altLang="zh-CN" smtClean="0">
                <a:ea typeface="宋体" charset="-122"/>
              </a:rPr>
              <a:t>B</a:t>
            </a:r>
            <a:r>
              <a:rPr lang="zh-CN" altLang="en-US" smtClean="0">
                <a:ea typeface="宋体" charset="-122"/>
              </a:rPr>
              <a:t>本身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继承（</a:t>
            </a:r>
            <a:r>
              <a:rPr lang="en-US" altLang="zh-CN" smtClean="0">
                <a:ea typeface="宋体" charset="-122"/>
              </a:rPr>
              <a:t>is a</a:t>
            </a:r>
            <a:r>
              <a:rPr lang="zh-CN" altLang="en-US" smtClean="0">
                <a:ea typeface="宋体" charset="-122"/>
              </a:rPr>
              <a:t>）：对象</a:t>
            </a:r>
            <a:r>
              <a:rPr lang="en-US" altLang="zh-CN" smtClean="0">
                <a:ea typeface="宋体" charset="-122"/>
              </a:rPr>
              <a:t>A</a:t>
            </a:r>
            <a:r>
              <a:rPr lang="zh-CN" altLang="en-US" smtClean="0">
                <a:ea typeface="宋体" charset="-122"/>
              </a:rPr>
              <a:t>是对象</a:t>
            </a:r>
            <a:r>
              <a:rPr lang="en-US" altLang="zh-CN" smtClean="0">
                <a:ea typeface="宋体" charset="-122"/>
              </a:rPr>
              <a:t>B</a:t>
            </a:r>
            <a:r>
              <a:rPr lang="zh-CN" altLang="en-US" smtClean="0">
                <a:ea typeface="宋体" charset="-122"/>
              </a:rPr>
              <a:t>的特例，抽象 </a:t>
            </a:r>
            <a:r>
              <a:rPr lang="en-US" altLang="zh-CN" smtClean="0">
                <a:ea typeface="宋体" charset="-122"/>
                <a:sym typeface="Euclid Symbol" pitchFamily="18" charset="2"/>
              </a:rPr>
              <a:t> </a:t>
            </a:r>
            <a:r>
              <a:rPr lang="zh-CN" altLang="en-US" smtClean="0">
                <a:ea typeface="宋体" charset="-122"/>
                <a:sym typeface="Wingdings" pitchFamily="2" charset="2"/>
              </a:rPr>
              <a:t>具体</a:t>
            </a:r>
            <a:endParaRPr lang="en-US" altLang="zh-CN" smtClean="0">
              <a:ea typeface="宋体" charset="-122"/>
            </a:endParaRPr>
          </a:p>
          <a:p>
            <a:pPr eaLnBrk="1" hangingPunct="1"/>
            <a:endParaRPr lang="zh-CN" altLang="en-US" smtClean="0">
              <a:ea typeface="宋体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25" y="3160713"/>
            <a:ext cx="421005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3" y="3059113"/>
            <a:ext cx="391795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含义：描述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子类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父类</a:t>
            </a:r>
            <a:r>
              <a:rPr lang="zh-CN" altLang="en-US" dirty="0" smtClean="0">
                <a:ea typeface="宋体" charset="-122"/>
              </a:rPr>
              <a:t>之间的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关系</a:t>
            </a: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子类：从某个特定类派生出来的类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父类：派生出某个特定类的类</a:t>
            </a:r>
            <a:endParaRPr lang="en-US" altLang="zh-CN" dirty="0" smtClean="0">
              <a:ea typeface="宋体" charset="-122"/>
            </a:endParaRPr>
          </a:p>
          <a:p>
            <a:pPr lvl="1" eaLnBrk="1" hangingPunct="1"/>
            <a:r>
              <a:rPr lang="zh-CN" altLang="en-US" dirty="0" smtClean="0">
                <a:ea typeface="宋体" charset="-122"/>
              </a:rPr>
              <a:t>关系：</a:t>
            </a:r>
            <a:endParaRPr lang="en-US" altLang="zh-CN" dirty="0" smtClean="0">
              <a:ea typeface="宋体" charset="-122"/>
            </a:endParaRPr>
          </a:p>
          <a:p>
            <a:pPr lvl="2" eaLnBrk="1" hangingPunct="1"/>
            <a:r>
              <a:rPr lang="zh-CN" altLang="en-US" dirty="0" smtClean="0">
                <a:ea typeface="宋体" charset="-122"/>
              </a:rPr>
              <a:t>子类继承父类的变量和方法</a:t>
            </a:r>
            <a:endParaRPr lang="en-US" altLang="zh-CN" dirty="0" smtClean="0">
              <a:ea typeface="宋体" charset="-122"/>
            </a:endParaRPr>
          </a:p>
          <a:p>
            <a:pPr lvl="2" eaLnBrk="1" hangingPunct="1"/>
            <a:r>
              <a:rPr lang="zh-CN" altLang="en-US" dirty="0" smtClean="0">
                <a:ea typeface="宋体" charset="-122"/>
              </a:rPr>
              <a:t>子类可以增加新的变量和方法</a:t>
            </a:r>
            <a:endParaRPr lang="en-US" altLang="zh-CN" dirty="0" smtClean="0">
              <a:ea typeface="宋体" charset="-122"/>
            </a:endParaRPr>
          </a:p>
          <a:p>
            <a:pPr lvl="2" eaLnBrk="1" hangingPunct="1"/>
            <a:r>
              <a:rPr lang="zh-CN" altLang="en-US" dirty="0" smtClean="0">
                <a:ea typeface="宋体" charset="-122"/>
              </a:rPr>
              <a:t>子类可以重写（</a:t>
            </a:r>
            <a:r>
              <a:rPr lang="en-US" altLang="zh-CN" dirty="0" smtClean="0">
                <a:ea typeface="宋体" charset="-122"/>
              </a:rPr>
              <a:t>Override</a:t>
            </a:r>
            <a:r>
              <a:rPr lang="zh-CN" altLang="en-US" dirty="0" smtClean="0">
                <a:ea typeface="宋体" charset="-122"/>
              </a:rPr>
              <a:t>）</a:t>
            </a:r>
            <a:r>
              <a:rPr lang="zh-CN" altLang="zh-CN" dirty="0" smtClean="0">
                <a:ea typeface="宋体" charset="-122"/>
              </a:rPr>
              <a:t>继承来的方法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继承关系可以有多层，子类要继承它所有父类的方法与状态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一个类可以用</a:t>
            </a:r>
            <a:r>
              <a:rPr lang="en-US" altLang="zh-CN" smtClean="0">
                <a:ea typeface="宋体" charset="-122"/>
              </a:rPr>
              <a:t>extends</a:t>
            </a:r>
            <a:r>
              <a:rPr lang="zh-CN" altLang="en-US" smtClean="0">
                <a:ea typeface="宋体" charset="-122"/>
              </a:rPr>
              <a:t>关键字显式地继承另一个类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如果没有显式地继承其他类，则隐含继承</a:t>
            </a:r>
            <a:r>
              <a:rPr lang="en-US" altLang="zh-CN" smtClean="0">
                <a:ea typeface="宋体" charset="-122"/>
              </a:rPr>
              <a:t>java.lang.Object</a:t>
            </a:r>
            <a:r>
              <a:rPr lang="zh-CN" altLang="en-US" smtClean="0">
                <a:ea typeface="宋体" charset="-122"/>
              </a:rPr>
              <a:t>类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Java.lang</a:t>
            </a:r>
            <a:r>
              <a:rPr lang="zh-CN" altLang="en-US" smtClean="0">
                <a:ea typeface="宋体" charset="-122"/>
              </a:rPr>
              <a:t>包中的</a:t>
            </a:r>
            <a:r>
              <a:rPr lang="en-US" altLang="zh-CN" smtClean="0">
                <a:ea typeface="宋体" charset="-122"/>
              </a:rPr>
              <a:t>Object</a:t>
            </a:r>
            <a:r>
              <a:rPr lang="zh-CN" altLang="zh-CN" smtClean="0">
                <a:ea typeface="宋体" charset="-122"/>
              </a:rPr>
              <a:t>类是最顶层的类，所有其他的类都是它直接或间接的子类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Object</a:t>
            </a:r>
            <a:r>
              <a:rPr lang="zh-CN" altLang="en-US" smtClean="0">
                <a:ea typeface="宋体" charset="-122"/>
              </a:rPr>
              <a:t>类型</a:t>
            </a:r>
            <a:r>
              <a:rPr lang="zh-CN" altLang="zh-CN" smtClean="0">
                <a:ea typeface="宋体" charset="-122"/>
              </a:rPr>
              <a:t>的变量可以指向任意</a:t>
            </a:r>
            <a:r>
              <a:rPr lang="zh-CN" altLang="en-US" smtClean="0">
                <a:ea typeface="宋体" charset="-122"/>
              </a:rPr>
              <a:t>类型的</a:t>
            </a:r>
            <a:r>
              <a:rPr lang="zh-CN" altLang="zh-CN" smtClean="0">
                <a:ea typeface="宋体" charset="-122"/>
              </a:rPr>
              <a:t>对象</a:t>
            </a:r>
            <a:r>
              <a:rPr lang="zh-CN" altLang="en-US" smtClean="0">
                <a:ea typeface="宋体" charset="-122"/>
              </a:rPr>
              <a:t>（</a:t>
            </a:r>
            <a:r>
              <a:rPr lang="en-US" altLang="zh-CN" smtClean="0">
                <a:ea typeface="宋体" charset="-122"/>
              </a:rPr>
              <a:t>upcasting</a:t>
            </a:r>
            <a:r>
              <a:rPr lang="zh-CN" altLang="en-US" smtClean="0">
                <a:ea typeface="宋体" charset="-122"/>
              </a:rPr>
              <a:t>）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en-US" altLang="zh-CN" smtClean="0">
                <a:ea typeface="宋体" charset="-122"/>
              </a:rPr>
              <a:t>Object</a:t>
            </a:r>
            <a:r>
              <a:rPr lang="zh-CN" altLang="en-US" smtClean="0">
                <a:ea typeface="宋体" charset="-122"/>
              </a:rPr>
              <a:t>类</a:t>
            </a:r>
            <a:r>
              <a:rPr lang="zh-CN" altLang="zh-CN" smtClean="0">
                <a:ea typeface="宋体" charset="-122"/>
              </a:rPr>
              <a:t>提供了所有</a:t>
            </a:r>
            <a:r>
              <a:rPr lang="en-US" altLang="zh-CN" smtClean="0">
                <a:ea typeface="宋体" charset="-122"/>
              </a:rPr>
              <a:t>Java</a:t>
            </a:r>
            <a:r>
              <a:rPr lang="zh-CN" altLang="zh-CN" smtClean="0">
                <a:ea typeface="宋体" charset="-122"/>
              </a:rPr>
              <a:t>对象都需要的行为（方法）</a:t>
            </a:r>
          </a:p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继承的优点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重用父类中的代码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将一般行为与特殊行为分离</a:t>
            </a:r>
            <a:endParaRPr lang="en-US" altLang="zh-CN" smtClean="0">
              <a:ea typeface="宋体" charset="-122"/>
            </a:endParaRPr>
          </a:p>
          <a:p>
            <a:pPr lvl="2" eaLnBrk="1" hangingPunct="1"/>
            <a:r>
              <a:rPr lang="zh-CN" altLang="en-US" smtClean="0">
                <a:ea typeface="宋体" charset="-122"/>
              </a:rPr>
              <a:t>一般行为包含在父类中</a:t>
            </a:r>
            <a:endParaRPr lang="en-US" altLang="zh-CN" smtClean="0">
              <a:ea typeface="宋体" charset="-122"/>
            </a:endParaRPr>
          </a:p>
          <a:p>
            <a:pPr lvl="2" eaLnBrk="1" hangingPunct="1"/>
            <a:r>
              <a:rPr lang="zh-CN" altLang="en-US" smtClean="0">
                <a:ea typeface="宋体" charset="-122"/>
              </a:rPr>
              <a:t>从父类继承得到的特定子类，实现特殊行为的具体细节（新变量、新方法、重写父类方法）</a:t>
            </a:r>
            <a:endParaRPr lang="en-US" altLang="zh-CN" smtClean="0">
              <a:ea typeface="宋体" charset="-122"/>
            </a:endParaRPr>
          </a:p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1177925" y="1600200"/>
            <a:ext cx="6788150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抽象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对象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类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封装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继承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多态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泛指能够创建多于一种</a:t>
            </a:r>
            <a:r>
              <a:rPr lang="zh-CN" altLang="zh-CN" smtClean="0">
                <a:ea typeface="宋体" charset="-122"/>
              </a:rPr>
              <a:t>形式的变量、方法和对象的能力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形式：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编译时多态：通过方法重载（</a:t>
            </a:r>
            <a:r>
              <a:rPr lang="en-US" altLang="zh-CN" smtClean="0">
                <a:ea typeface="宋体" charset="-122"/>
              </a:rPr>
              <a:t>overloading</a:t>
            </a:r>
            <a:r>
              <a:rPr lang="zh-CN" altLang="en-US" smtClean="0">
                <a:ea typeface="宋体" charset="-122"/>
              </a:rPr>
              <a:t>）实现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运行时多态：通过方法重写、向上转型和动态绑定，达到“对外一个接口，内部多种实现”</a:t>
            </a:r>
          </a:p>
          <a:p>
            <a:pPr eaLnBrk="1" hangingPunct="1"/>
            <a:endParaRPr lang="en-US" altLang="zh-CN" smtClean="0">
              <a:ea typeface="宋体" charset="-122"/>
            </a:endParaRPr>
          </a:p>
          <a:p>
            <a:pPr eaLnBrk="1" hangingPunct="1"/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编译时多态：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一个类中定义多个名称相同但参数不同的方法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运行时多态：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以继承为基础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改变从父类继承的行为（方法重写，</a:t>
            </a:r>
            <a:r>
              <a:rPr lang="en-US" altLang="zh-CN" smtClean="0">
                <a:ea typeface="宋体" charset="-122"/>
              </a:rPr>
              <a:t>overriding</a:t>
            </a:r>
            <a:r>
              <a:rPr lang="zh-CN" altLang="en-US" smtClean="0">
                <a:ea typeface="宋体" charset="-122"/>
              </a:rPr>
              <a:t>）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将子类对象当作父类对象看待（向上转型，</a:t>
            </a:r>
            <a:r>
              <a:rPr lang="en-US" altLang="zh-CN" smtClean="0">
                <a:ea typeface="宋体" charset="-122"/>
              </a:rPr>
              <a:t>upcasting</a:t>
            </a:r>
            <a:r>
              <a:rPr lang="zh-CN" altLang="en-US" smtClean="0">
                <a:ea typeface="宋体" charset="-122"/>
              </a:rPr>
              <a:t>）</a:t>
            </a:r>
            <a:endParaRPr lang="en-US" altLang="zh-CN" smtClean="0">
              <a:ea typeface="宋体" charset="-122"/>
            </a:endParaRPr>
          </a:p>
          <a:p>
            <a:pPr lvl="1" eaLnBrk="1" hangingPunct="1"/>
            <a:r>
              <a:rPr lang="zh-CN" altLang="en-US" smtClean="0">
                <a:ea typeface="宋体" charset="-122"/>
              </a:rPr>
              <a:t>在运行时确定接收消息的对象的类型及其行为（动态绑定，</a:t>
            </a:r>
            <a:r>
              <a:rPr lang="en-US" altLang="zh-CN" smtClean="0">
                <a:ea typeface="宋体" charset="-122"/>
              </a:rPr>
              <a:t>dynamic binding</a:t>
            </a:r>
            <a:r>
              <a:rPr lang="zh-CN" altLang="en-US" smtClean="0">
                <a:ea typeface="宋体" charset="-122"/>
              </a:rPr>
              <a:t>）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2325" y="4449763"/>
            <a:ext cx="4476750" cy="236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面向对象编程的主要特点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封装性：实现模块化和信息隐藏，有利于程序的可移植性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继承性：定义对象之间的层次关系，下层对象继承了上层对象的特性，可以实现程序代码重用，并且有效地组织整个程序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多态性：使得在程序运行时，对象的一种接口可以提供多种不同的操作，提高程序的灵活性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2987675" y="1412875"/>
            <a:ext cx="0" cy="424815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为什么程序难写？</a:t>
            </a:r>
          </a:p>
        </p:txBody>
      </p:sp>
      <p:sp>
        <p:nvSpPr>
          <p:cNvPr id="4" name="椭圆 3"/>
          <p:cNvSpPr/>
          <p:nvPr/>
        </p:nvSpPr>
        <p:spPr>
          <a:xfrm>
            <a:off x="1187450" y="1412875"/>
            <a:ext cx="1081088" cy="1079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  <p:sp>
        <p:nvSpPr>
          <p:cNvPr id="5" name="椭圆 4"/>
          <p:cNvSpPr/>
          <p:nvPr/>
        </p:nvSpPr>
        <p:spPr>
          <a:xfrm>
            <a:off x="7092950" y="1412875"/>
            <a:ext cx="1079500" cy="1079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机器模型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1187450" y="2565400"/>
            <a:ext cx="1108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rPr>
              <a:t>问题空间</a:t>
            </a:r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7235825" y="2565400"/>
            <a:ext cx="877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rPr>
              <a:t>解空间</a:t>
            </a:r>
          </a:p>
        </p:txBody>
      </p:sp>
      <p:sp>
        <p:nvSpPr>
          <p:cNvPr id="11" name="右箭头 10"/>
          <p:cNvSpPr/>
          <p:nvPr/>
        </p:nvSpPr>
        <p:spPr>
          <a:xfrm>
            <a:off x="2771775" y="1700213"/>
            <a:ext cx="3887788" cy="48577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编程语言</a:t>
            </a:r>
          </a:p>
        </p:txBody>
      </p:sp>
      <p:sp>
        <p:nvSpPr>
          <p:cNvPr id="11273" name="TextBox 11"/>
          <p:cNvSpPr txBox="1">
            <a:spLocks noChangeArrowheads="1"/>
          </p:cNvSpPr>
          <p:nvPr/>
        </p:nvSpPr>
        <p:spPr bwMode="auto">
          <a:xfrm>
            <a:off x="6084888" y="2941638"/>
            <a:ext cx="28225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0000  8B  C3      MOV AX,BX</a:t>
            </a:r>
          </a:p>
          <a:p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0002  8A  CE      MOV CL,DH</a:t>
            </a:r>
          </a:p>
          <a:p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0004  43              INC BX</a:t>
            </a:r>
            <a:endParaRPr lang="zh-CN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4" name="TextBox 12"/>
          <p:cNvSpPr txBox="1">
            <a:spLocks noChangeArrowheads="1"/>
          </p:cNvSpPr>
          <p:nvPr/>
        </p:nvSpPr>
        <p:spPr bwMode="auto">
          <a:xfrm>
            <a:off x="5003800" y="3957638"/>
            <a:ext cx="2301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if(a[i]&gt;a[i+1])</a:t>
            </a:r>
          </a:p>
          <a:p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    swap(&amp;a[i], &amp;a[i+1]);</a:t>
            </a:r>
            <a:endParaRPr lang="zh-CN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75" name="TextBox 13"/>
          <p:cNvSpPr txBox="1">
            <a:spLocks noChangeArrowheads="1"/>
          </p:cNvSpPr>
          <p:nvPr/>
        </p:nvSpPr>
        <p:spPr bwMode="auto">
          <a:xfrm>
            <a:off x="3673475" y="4787900"/>
            <a:ext cx="26987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People people=new People();</a:t>
            </a:r>
          </a:p>
          <a:p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people.drink(water);</a:t>
            </a:r>
            <a:endParaRPr lang="zh-CN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2771775" y="3160713"/>
            <a:ext cx="3240088" cy="48418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Assembly</a:t>
            </a:r>
            <a:endParaRPr lang="zh-CN" altLang="en-US" dirty="0"/>
          </a:p>
        </p:txBody>
      </p:sp>
      <p:sp>
        <p:nvSpPr>
          <p:cNvPr id="19" name="右箭头 18"/>
          <p:cNvSpPr/>
          <p:nvPr/>
        </p:nvSpPr>
        <p:spPr>
          <a:xfrm>
            <a:off x="2771775" y="4024313"/>
            <a:ext cx="2251075" cy="48418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2771775" y="4887913"/>
            <a:ext cx="901700" cy="48577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11279" name="TextBox 20"/>
          <p:cNvSpPr txBox="1">
            <a:spLocks noChangeArrowheads="1"/>
          </p:cNvSpPr>
          <p:nvPr/>
        </p:nvSpPr>
        <p:spPr bwMode="auto">
          <a:xfrm>
            <a:off x="3995738" y="5940425"/>
            <a:ext cx="1800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rPr>
              <a:t>目标问题的结构</a:t>
            </a:r>
          </a:p>
        </p:txBody>
      </p:sp>
      <p:sp>
        <p:nvSpPr>
          <p:cNvPr id="11280" name="TextBox 22"/>
          <p:cNvSpPr txBox="1">
            <a:spLocks noChangeArrowheads="1"/>
          </p:cNvSpPr>
          <p:nvPr/>
        </p:nvSpPr>
        <p:spPr bwMode="auto">
          <a:xfrm>
            <a:off x="6588125" y="5940425"/>
            <a:ext cx="15700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rPr>
              <a:t>计算机的结构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270" grpId="0"/>
      <p:bldP spid="11271" grpId="0"/>
      <p:bldP spid="11" grpId="0" animBg="1"/>
      <p:bldP spid="11273" grpId="0"/>
      <p:bldP spid="11274" grpId="0"/>
      <p:bldP spid="11275" grpId="0"/>
      <p:bldP spid="17" grpId="0" animBg="1"/>
      <p:bldP spid="19" grpId="0" animBg="1"/>
      <p:bldP spid="20" grpId="0" animBg="1"/>
      <p:bldP spid="11279" grpId="0"/>
      <p:bldP spid="112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面向对象程序设计</a:t>
            </a:r>
            <a:r>
              <a:rPr lang="en-US" altLang="zh-CN" smtClean="0"/>
              <a:t>(OOP)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OOP is a </a:t>
            </a:r>
            <a:r>
              <a:rPr lang="en-US" altLang="zh-CN" dirty="0">
                <a:hlinkClick r:id="rId2" action="ppaction://hlinkfile" tooltip="Programming paradigm"/>
              </a:rPr>
              <a:t>programming paradigm</a:t>
            </a:r>
            <a:r>
              <a:rPr lang="en-US" altLang="zh-CN" dirty="0"/>
              <a:t> using "</a:t>
            </a:r>
            <a:r>
              <a:rPr lang="en-US" altLang="zh-CN" dirty="0">
                <a:hlinkClick r:id="rId3" action="ppaction://hlinkfile" tooltip="Object (computer science)"/>
              </a:rPr>
              <a:t>objects</a:t>
            </a:r>
            <a:r>
              <a:rPr lang="en-US" altLang="zh-CN" dirty="0"/>
              <a:t>" – </a:t>
            </a:r>
            <a:r>
              <a:rPr lang="en-US" altLang="zh-CN" dirty="0">
                <a:hlinkClick r:id="rId4" action="ppaction://hlinkfile" tooltip="Data structure"/>
              </a:rPr>
              <a:t>data structures</a:t>
            </a:r>
            <a:r>
              <a:rPr lang="en-US" altLang="zh-CN" dirty="0"/>
              <a:t> consisting of </a:t>
            </a:r>
            <a:r>
              <a:rPr lang="en-US" altLang="zh-CN" dirty="0">
                <a:hlinkClick r:id="rId5" action="ppaction://hlinkfile" tooltip="Field (computer science)"/>
              </a:rPr>
              <a:t>data fields</a:t>
            </a:r>
            <a:r>
              <a:rPr lang="en-US" altLang="zh-CN" dirty="0"/>
              <a:t> and </a:t>
            </a:r>
            <a:r>
              <a:rPr lang="en-US" altLang="zh-CN" dirty="0">
                <a:hlinkClick r:id="rId6" action="ppaction://hlinkfile" tooltip="Method (computer science)"/>
              </a:rPr>
              <a:t>methods</a:t>
            </a:r>
            <a:r>
              <a:rPr lang="en-US" altLang="zh-CN" dirty="0"/>
              <a:t> together with their interactions – to design applications and computer programs.</a:t>
            </a:r>
          </a:p>
          <a:p>
            <a:pPr marL="0" indent="0" algn="r">
              <a:buFont typeface="Wingdings" pitchFamily="2" charset="2"/>
              <a:buNone/>
              <a:defRPr/>
            </a:pPr>
            <a:r>
              <a:rPr lang="en-US" altLang="zh-CN" i="1" dirty="0" smtClean="0">
                <a:solidFill>
                  <a:srgbClr val="FF0000"/>
                </a:solidFill>
              </a:rPr>
              <a:t>- http://en.wikipedia.org</a:t>
            </a:r>
          </a:p>
          <a:p>
            <a:pPr>
              <a:defRPr/>
            </a:pPr>
            <a:r>
              <a:rPr lang="zh-CN" altLang="en-US" dirty="0"/>
              <a:t>面向对象程序设计是使用“对象”设计程序的</a:t>
            </a:r>
            <a:r>
              <a:rPr lang="zh-CN" altLang="en-US" dirty="0">
                <a:solidFill>
                  <a:srgbClr val="FF0000"/>
                </a:solidFill>
              </a:rPr>
              <a:t>编程范式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对象是由数据字段、方法</a:t>
            </a:r>
            <a:r>
              <a:rPr lang="zh-CN" altLang="en-US" dirty="0" smtClean="0"/>
              <a:t>及它们之间的</a:t>
            </a:r>
            <a:r>
              <a:rPr lang="zh-CN" altLang="en-US" dirty="0"/>
              <a:t>交互组成的</a:t>
            </a:r>
            <a:r>
              <a:rPr lang="zh-CN" altLang="en-US" dirty="0">
                <a:solidFill>
                  <a:srgbClr val="FF0000"/>
                </a:solidFill>
              </a:rPr>
              <a:t>数据结构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允许根据问题来描述问题，而不是根据运行解决方案的计算机来描述问题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面向对象程序设计的发展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60</a:t>
            </a:r>
            <a:r>
              <a:rPr lang="zh-CN" altLang="en-US" smtClean="0">
                <a:ea typeface="宋体" charset="-122"/>
              </a:rPr>
              <a:t>年代后期，</a:t>
            </a:r>
            <a:r>
              <a:rPr lang="en-US" altLang="zh-CN" smtClean="0">
                <a:ea typeface="宋体" charset="-122"/>
              </a:rPr>
              <a:t>Simula-67</a:t>
            </a:r>
            <a:r>
              <a:rPr lang="zh-CN" altLang="en-US" smtClean="0">
                <a:ea typeface="宋体" charset="-122"/>
              </a:rPr>
              <a:t>语言引入类和实例的概念，采用</a:t>
            </a:r>
            <a:r>
              <a:rPr lang="en-US" altLang="zh-CN" smtClean="0">
                <a:ea typeface="宋体" charset="-122"/>
              </a:rPr>
              <a:t>class</a:t>
            </a:r>
            <a:r>
              <a:rPr lang="zh-CN" altLang="en-US" smtClean="0">
                <a:ea typeface="宋体" charset="-122"/>
              </a:rPr>
              <a:t>关键字定义新的类型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70</a:t>
            </a:r>
            <a:r>
              <a:rPr lang="zh-CN" altLang="en-US" smtClean="0">
                <a:ea typeface="宋体" charset="-122"/>
              </a:rPr>
              <a:t>年代，</a:t>
            </a:r>
            <a:r>
              <a:rPr lang="en-US" altLang="zh-CN" smtClean="0">
                <a:ea typeface="宋体" charset="-122"/>
              </a:rPr>
              <a:t>Alan Kay</a:t>
            </a:r>
            <a:r>
              <a:rPr lang="zh-CN" altLang="en-US" smtClean="0">
                <a:ea typeface="宋体" charset="-122"/>
              </a:rPr>
              <a:t>研制了</a:t>
            </a:r>
            <a:r>
              <a:rPr lang="en-US" altLang="zh-CN" smtClean="0">
                <a:ea typeface="宋体" charset="-122"/>
              </a:rPr>
              <a:t>Smalltalk</a:t>
            </a:r>
            <a:r>
              <a:rPr lang="zh-CN" altLang="en-US" smtClean="0">
                <a:ea typeface="宋体" charset="-122"/>
              </a:rPr>
              <a:t>，并于</a:t>
            </a:r>
            <a:r>
              <a:rPr lang="en-US" altLang="zh-CN" smtClean="0">
                <a:ea typeface="宋体" charset="-122"/>
              </a:rPr>
              <a:t>1980</a:t>
            </a:r>
            <a:r>
              <a:rPr lang="zh-CN" altLang="en-US" smtClean="0">
                <a:ea typeface="宋体" charset="-122"/>
              </a:rPr>
              <a:t>年首度对外发布，标志着</a:t>
            </a:r>
            <a:r>
              <a:rPr lang="en-US" altLang="zh-CN" smtClean="0">
                <a:ea typeface="宋体" charset="-122"/>
              </a:rPr>
              <a:t>OOP</a:t>
            </a:r>
            <a:r>
              <a:rPr lang="zh-CN" altLang="en-US" smtClean="0">
                <a:ea typeface="宋体" charset="-122"/>
              </a:rPr>
              <a:t>思想的确立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80</a:t>
            </a:r>
            <a:r>
              <a:rPr lang="zh-CN" altLang="en-US" smtClean="0">
                <a:ea typeface="宋体" charset="-122"/>
              </a:rPr>
              <a:t>年代初，</a:t>
            </a:r>
            <a:r>
              <a:rPr lang="en-US" altLang="zh-CN" smtClean="0">
                <a:ea typeface="宋体" charset="-122"/>
              </a:rPr>
              <a:t>Bjarne Stroustrup</a:t>
            </a:r>
            <a:r>
              <a:rPr lang="zh-CN" altLang="en-US" smtClean="0">
                <a:ea typeface="宋体" charset="-122"/>
              </a:rPr>
              <a:t>研制了</a:t>
            </a:r>
            <a:r>
              <a:rPr lang="en-US" altLang="zh-CN" smtClean="0">
                <a:ea typeface="宋体" charset="-122"/>
              </a:rPr>
              <a:t>C++</a:t>
            </a:r>
            <a:r>
              <a:rPr lang="zh-CN" altLang="en-US" smtClean="0">
                <a:ea typeface="宋体" charset="-122"/>
              </a:rPr>
              <a:t>，</a:t>
            </a:r>
            <a:r>
              <a:rPr lang="en-US" altLang="zh-CN" smtClean="0">
                <a:ea typeface="宋体" charset="-122"/>
              </a:rPr>
              <a:t>80</a:t>
            </a:r>
            <a:r>
              <a:rPr lang="zh-CN" altLang="en-US" smtClean="0">
                <a:ea typeface="宋体" charset="-122"/>
              </a:rPr>
              <a:t>年代末到</a:t>
            </a:r>
            <a:r>
              <a:rPr lang="en-US" altLang="zh-CN" smtClean="0">
                <a:ea typeface="宋体" charset="-122"/>
              </a:rPr>
              <a:t>90</a:t>
            </a:r>
            <a:r>
              <a:rPr lang="zh-CN" altLang="en-US" smtClean="0">
                <a:ea typeface="宋体" charset="-122"/>
              </a:rPr>
              <a:t>年代初开始流行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en-US" altLang="zh-CN" smtClean="0">
                <a:ea typeface="宋体" charset="-122"/>
              </a:rPr>
              <a:t>1995</a:t>
            </a:r>
            <a:r>
              <a:rPr lang="zh-CN" altLang="en-US" smtClean="0">
                <a:ea typeface="宋体" charset="-122"/>
              </a:rPr>
              <a:t>：</a:t>
            </a:r>
            <a:r>
              <a:rPr lang="en-US" altLang="zh-CN" smtClean="0">
                <a:ea typeface="宋体" charset="-122"/>
              </a:rPr>
              <a:t>James Gosling</a:t>
            </a:r>
            <a:r>
              <a:rPr lang="zh-CN" altLang="en-US" smtClean="0">
                <a:ea typeface="宋体" charset="-122"/>
              </a:rPr>
              <a:t>研制了</a:t>
            </a:r>
            <a:r>
              <a:rPr lang="en-US" altLang="zh-CN" smtClean="0">
                <a:ea typeface="宋体" charset="-122"/>
              </a:rPr>
              <a:t>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面向对象问题求解</a:t>
            </a:r>
          </a:p>
        </p:txBody>
      </p:sp>
      <p:sp>
        <p:nvSpPr>
          <p:cNvPr id="4" name="椭圆 3"/>
          <p:cNvSpPr/>
          <p:nvPr/>
        </p:nvSpPr>
        <p:spPr>
          <a:xfrm>
            <a:off x="1187450" y="1125538"/>
            <a:ext cx="1081088" cy="1079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  <p:sp>
        <p:nvSpPr>
          <p:cNvPr id="5" name="椭圆 4"/>
          <p:cNvSpPr/>
          <p:nvPr/>
        </p:nvSpPr>
        <p:spPr>
          <a:xfrm>
            <a:off x="7092950" y="1125538"/>
            <a:ext cx="1079500" cy="1079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机器模型</a:t>
            </a: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1187450" y="2276475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rPr>
              <a:t>问题空间</a:t>
            </a:r>
          </a:p>
        </p:txBody>
      </p:sp>
      <p:sp>
        <p:nvSpPr>
          <p:cNvPr id="14342" name="TextBox 6"/>
          <p:cNvSpPr txBox="1">
            <a:spLocks noChangeArrowheads="1"/>
          </p:cNvSpPr>
          <p:nvPr/>
        </p:nvSpPr>
        <p:spPr bwMode="auto">
          <a:xfrm>
            <a:off x="7235825" y="2276475"/>
            <a:ext cx="877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rPr>
              <a:t>解空间</a:t>
            </a:r>
          </a:p>
        </p:txBody>
      </p:sp>
      <p:sp>
        <p:nvSpPr>
          <p:cNvPr id="8" name="右箭头 7"/>
          <p:cNvSpPr/>
          <p:nvPr/>
        </p:nvSpPr>
        <p:spPr>
          <a:xfrm>
            <a:off x="2771775" y="1412875"/>
            <a:ext cx="3887788" cy="48418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编程语言</a:t>
            </a:r>
          </a:p>
        </p:txBody>
      </p:sp>
      <p:sp>
        <p:nvSpPr>
          <p:cNvPr id="9" name="椭圆 8"/>
          <p:cNvSpPr/>
          <p:nvPr/>
        </p:nvSpPr>
        <p:spPr>
          <a:xfrm>
            <a:off x="1187450" y="3194050"/>
            <a:ext cx="1081088" cy="10810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  <p:sp>
        <p:nvSpPr>
          <p:cNvPr id="10" name="椭圆 9"/>
          <p:cNvSpPr/>
          <p:nvPr/>
        </p:nvSpPr>
        <p:spPr>
          <a:xfrm>
            <a:off x="7092950" y="3194050"/>
            <a:ext cx="1079500" cy="10810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机器模型</a:t>
            </a:r>
          </a:p>
        </p:txBody>
      </p:sp>
      <p:sp>
        <p:nvSpPr>
          <p:cNvPr id="14346" name="TextBox 10"/>
          <p:cNvSpPr txBox="1">
            <a:spLocks noChangeArrowheads="1"/>
          </p:cNvSpPr>
          <p:nvPr/>
        </p:nvSpPr>
        <p:spPr bwMode="auto">
          <a:xfrm>
            <a:off x="1187450" y="4346575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rPr>
              <a:t>问题空间</a:t>
            </a:r>
          </a:p>
        </p:txBody>
      </p:sp>
      <p:sp>
        <p:nvSpPr>
          <p:cNvPr id="14347" name="TextBox 11"/>
          <p:cNvSpPr txBox="1">
            <a:spLocks noChangeArrowheads="1"/>
          </p:cNvSpPr>
          <p:nvPr/>
        </p:nvSpPr>
        <p:spPr bwMode="auto">
          <a:xfrm>
            <a:off x="7235825" y="4346575"/>
            <a:ext cx="877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rPr>
              <a:t>解空间</a:t>
            </a:r>
          </a:p>
        </p:txBody>
      </p:sp>
      <p:sp>
        <p:nvSpPr>
          <p:cNvPr id="13" name="右箭头 12"/>
          <p:cNvSpPr/>
          <p:nvPr/>
        </p:nvSpPr>
        <p:spPr>
          <a:xfrm>
            <a:off x="5435600" y="3482975"/>
            <a:ext cx="1223963" cy="48418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编程语言</a:t>
            </a:r>
          </a:p>
        </p:txBody>
      </p:sp>
      <p:sp>
        <p:nvSpPr>
          <p:cNvPr id="14" name="椭圆 13"/>
          <p:cNvSpPr/>
          <p:nvPr/>
        </p:nvSpPr>
        <p:spPr>
          <a:xfrm>
            <a:off x="4211638" y="3203575"/>
            <a:ext cx="1081087" cy="10795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概念模型</a:t>
            </a:r>
          </a:p>
        </p:txBody>
      </p:sp>
      <p:sp>
        <p:nvSpPr>
          <p:cNvPr id="14350" name="TextBox 14"/>
          <p:cNvSpPr txBox="1">
            <a:spLocks noChangeArrowheads="1"/>
          </p:cNvSpPr>
          <p:nvPr/>
        </p:nvSpPr>
        <p:spPr bwMode="auto">
          <a:xfrm>
            <a:off x="4184650" y="4356100"/>
            <a:ext cx="1108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rPr>
              <a:t>概念空间</a:t>
            </a:r>
          </a:p>
        </p:txBody>
      </p:sp>
      <p:sp>
        <p:nvSpPr>
          <p:cNvPr id="16" name="右箭头 15"/>
          <p:cNvSpPr/>
          <p:nvPr/>
        </p:nvSpPr>
        <p:spPr>
          <a:xfrm>
            <a:off x="2771775" y="3492500"/>
            <a:ext cx="1223963" cy="48418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建模语言</a:t>
            </a:r>
          </a:p>
        </p:txBody>
      </p:sp>
      <p:sp>
        <p:nvSpPr>
          <p:cNvPr id="17" name="椭圆 16"/>
          <p:cNvSpPr/>
          <p:nvPr/>
        </p:nvSpPr>
        <p:spPr>
          <a:xfrm>
            <a:off x="1187450" y="5210175"/>
            <a:ext cx="1081088" cy="10810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实体</a:t>
            </a:r>
          </a:p>
        </p:txBody>
      </p:sp>
      <p:sp>
        <p:nvSpPr>
          <p:cNvPr id="18" name="椭圆 17"/>
          <p:cNvSpPr/>
          <p:nvPr/>
        </p:nvSpPr>
        <p:spPr>
          <a:xfrm>
            <a:off x="6875463" y="5210175"/>
            <a:ext cx="1800225" cy="10810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54" name="TextBox 18"/>
          <p:cNvSpPr txBox="1">
            <a:spLocks noChangeArrowheads="1"/>
          </p:cNvSpPr>
          <p:nvPr/>
        </p:nvSpPr>
        <p:spPr bwMode="auto">
          <a:xfrm>
            <a:off x="1187450" y="6362700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rPr>
              <a:t>问题空间</a:t>
            </a:r>
          </a:p>
        </p:txBody>
      </p:sp>
      <p:sp>
        <p:nvSpPr>
          <p:cNvPr id="14355" name="TextBox 19"/>
          <p:cNvSpPr txBox="1">
            <a:spLocks noChangeArrowheads="1"/>
          </p:cNvSpPr>
          <p:nvPr/>
        </p:nvSpPr>
        <p:spPr bwMode="auto">
          <a:xfrm>
            <a:off x="7235825" y="6362700"/>
            <a:ext cx="877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rPr>
              <a:t>解空间</a:t>
            </a:r>
          </a:p>
        </p:txBody>
      </p:sp>
      <p:sp>
        <p:nvSpPr>
          <p:cNvPr id="21" name="右箭头 20"/>
          <p:cNvSpPr/>
          <p:nvPr/>
        </p:nvSpPr>
        <p:spPr>
          <a:xfrm>
            <a:off x="5435600" y="5499100"/>
            <a:ext cx="1223963" cy="48418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转换</a:t>
            </a:r>
          </a:p>
        </p:txBody>
      </p:sp>
      <p:sp>
        <p:nvSpPr>
          <p:cNvPr id="22" name="椭圆 21"/>
          <p:cNvSpPr/>
          <p:nvPr/>
        </p:nvSpPr>
        <p:spPr>
          <a:xfrm>
            <a:off x="4211638" y="5219700"/>
            <a:ext cx="1081087" cy="10810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抽象数据类型</a:t>
            </a:r>
          </a:p>
        </p:txBody>
      </p:sp>
      <p:sp>
        <p:nvSpPr>
          <p:cNvPr id="14358" name="TextBox 22"/>
          <p:cNvSpPr txBox="1">
            <a:spLocks noChangeArrowheads="1"/>
          </p:cNvSpPr>
          <p:nvPr/>
        </p:nvSpPr>
        <p:spPr bwMode="auto">
          <a:xfrm>
            <a:off x="4184650" y="6372225"/>
            <a:ext cx="1108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rPr>
              <a:t>概念空间</a:t>
            </a:r>
          </a:p>
        </p:txBody>
      </p:sp>
      <p:sp>
        <p:nvSpPr>
          <p:cNvPr id="24" name="右箭头 23"/>
          <p:cNvSpPr/>
          <p:nvPr/>
        </p:nvSpPr>
        <p:spPr>
          <a:xfrm>
            <a:off x="2771775" y="5508625"/>
            <a:ext cx="1223963" cy="48418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抽象</a:t>
            </a:r>
          </a:p>
        </p:txBody>
      </p:sp>
      <p:sp>
        <p:nvSpPr>
          <p:cNvPr id="14360" name="TextBox 24"/>
          <p:cNvSpPr txBox="1">
            <a:spLocks noChangeArrowheads="1"/>
          </p:cNvSpPr>
          <p:nvPr/>
        </p:nvSpPr>
        <p:spPr bwMode="auto">
          <a:xfrm>
            <a:off x="7058025" y="5575300"/>
            <a:ext cx="41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rPr>
              <a:t>类</a:t>
            </a:r>
          </a:p>
        </p:txBody>
      </p:sp>
      <p:sp>
        <p:nvSpPr>
          <p:cNvPr id="14361" name="TextBox 25"/>
          <p:cNvSpPr txBox="1">
            <a:spLocks noChangeArrowheads="1"/>
          </p:cNvSpPr>
          <p:nvPr/>
        </p:nvSpPr>
        <p:spPr bwMode="auto">
          <a:xfrm>
            <a:off x="7886700" y="5575300"/>
            <a:ext cx="646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rPr>
              <a:t>对象</a:t>
            </a:r>
          </a:p>
        </p:txBody>
      </p:sp>
      <p:cxnSp>
        <p:nvCxnSpPr>
          <p:cNvPr id="29" name="肘形连接符 28"/>
          <p:cNvCxnSpPr>
            <a:stCxn id="14360" idx="0"/>
            <a:endCxn id="14361" idx="0"/>
          </p:cNvCxnSpPr>
          <p:nvPr/>
        </p:nvCxnSpPr>
        <p:spPr>
          <a:xfrm rot="5400000" flipH="1" flipV="1">
            <a:off x="7737476" y="5103812"/>
            <a:ext cx="12700" cy="942975"/>
          </a:xfrm>
          <a:prstGeom prst="curvedConnector3">
            <a:avLst>
              <a:gd name="adj1" fmla="val 1800000"/>
            </a:avLst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4360" idx="2"/>
            <a:endCxn id="14361" idx="2"/>
          </p:cNvCxnSpPr>
          <p:nvPr/>
        </p:nvCxnSpPr>
        <p:spPr>
          <a:xfrm rot="16200000" flipH="1">
            <a:off x="7737476" y="5473700"/>
            <a:ext cx="12700" cy="942975"/>
          </a:xfrm>
          <a:prstGeom prst="curved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64" name="TextBox 31"/>
          <p:cNvSpPr txBox="1">
            <a:spLocks noChangeArrowheads="1"/>
          </p:cNvSpPr>
          <p:nvPr/>
        </p:nvSpPr>
        <p:spPr bwMode="auto">
          <a:xfrm>
            <a:off x="7377113" y="5857875"/>
            <a:ext cx="723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latin typeface="黑体" pitchFamily="49" charset="-122"/>
                <a:ea typeface="黑体" pitchFamily="49" charset="-122"/>
                <a:cs typeface="Times New Roman" pitchFamily="18" charset="0"/>
              </a:rPr>
              <a:t>实例化</a:t>
            </a:r>
          </a:p>
        </p:txBody>
      </p:sp>
      <p:sp>
        <p:nvSpPr>
          <p:cNvPr id="14365" name="TextBox 32"/>
          <p:cNvSpPr txBox="1">
            <a:spLocks noChangeArrowheads="1"/>
          </p:cNvSpPr>
          <p:nvPr/>
        </p:nvSpPr>
        <p:spPr bwMode="auto">
          <a:xfrm>
            <a:off x="7485063" y="5353050"/>
            <a:ext cx="542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>
                <a:latin typeface="黑体" pitchFamily="49" charset="-122"/>
                <a:ea typeface="黑体" pitchFamily="49" charset="-122"/>
                <a:cs typeface="Times New Roman" pitchFamily="18" charset="0"/>
              </a:rPr>
              <a:t>抽象</a:t>
            </a:r>
          </a:p>
        </p:txBody>
      </p:sp>
      <p:cxnSp>
        <p:nvCxnSpPr>
          <p:cNvPr id="35" name="肘形连接符 34"/>
          <p:cNvCxnSpPr>
            <a:stCxn id="14361" idx="0"/>
            <a:endCxn id="14367" idx="0"/>
          </p:cNvCxnSpPr>
          <p:nvPr/>
        </p:nvCxnSpPr>
        <p:spPr>
          <a:xfrm rot="16200000" flipH="1" flipV="1">
            <a:off x="4953000" y="2355850"/>
            <a:ext cx="36513" cy="6475413"/>
          </a:xfrm>
          <a:prstGeom prst="bentConnector3">
            <a:avLst>
              <a:gd name="adj1" fmla="val -1882226"/>
            </a:avLst>
          </a:prstGeom>
          <a:ln>
            <a:prstDash val="dash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67" name="TextBox 38"/>
          <p:cNvSpPr txBox="1">
            <a:spLocks noChangeArrowheads="1"/>
          </p:cNvSpPr>
          <p:nvPr/>
        </p:nvSpPr>
        <p:spPr bwMode="auto">
          <a:xfrm>
            <a:off x="1558925" y="5611813"/>
            <a:ext cx="349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cs typeface="Times New Roman" pitchFamily="18" charset="0"/>
              </a:rPr>
              <a:t>  </a:t>
            </a:r>
            <a:endParaRPr lang="zh-CN" altLang="en-US">
              <a:cs typeface="Times New Roman" pitchFamily="18" charset="0"/>
            </a:endParaRPr>
          </a:p>
        </p:txBody>
      </p:sp>
      <p:sp>
        <p:nvSpPr>
          <p:cNvPr id="14368" name="TextBox 46"/>
          <p:cNvSpPr txBox="1">
            <a:spLocks noChangeArrowheads="1"/>
          </p:cNvSpPr>
          <p:nvPr/>
        </p:nvSpPr>
        <p:spPr bwMode="auto">
          <a:xfrm>
            <a:off x="4502150" y="4714875"/>
            <a:ext cx="646113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黑体" pitchFamily="49" charset="-122"/>
                <a:ea typeface="黑体" pitchFamily="49" charset="-122"/>
                <a:cs typeface="Times New Roman" pitchFamily="18" charset="0"/>
              </a:rPr>
              <a:t>映射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1188" y="2708275"/>
            <a:ext cx="18002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引入概念空间：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1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1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341" grpId="0"/>
      <p:bldP spid="14342" grpId="0"/>
      <p:bldP spid="8" grpId="0" animBg="1"/>
      <p:bldP spid="9" grpId="0" animBg="1"/>
      <p:bldP spid="10" grpId="0" animBg="1"/>
      <p:bldP spid="14346" grpId="0"/>
      <p:bldP spid="14347" grpId="0"/>
      <p:bldP spid="13" grpId="0" animBg="1"/>
      <p:bldP spid="14" grpId="0" animBg="1"/>
      <p:bldP spid="14350" grpId="0"/>
      <p:bldP spid="16" grpId="0" animBg="1"/>
      <p:bldP spid="17" grpId="0" animBg="1"/>
      <p:bldP spid="18" grpId="0" animBg="1"/>
      <p:bldP spid="14354" grpId="0"/>
      <p:bldP spid="14355" grpId="0"/>
      <p:bldP spid="21" grpId="0" animBg="1"/>
      <p:bldP spid="22" grpId="0" animBg="1"/>
      <p:bldP spid="14358" grpId="0"/>
      <p:bldP spid="24" grpId="0" animBg="1"/>
      <p:bldP spid="14360" grpId="0"/>
      <p:bldP spid="14361" grpId="0"/>
      <p:bldP spid="14364" grpId="0"/>
      <p:bldP spid="14365" grpId="0"/>
      <p:bldP spid="14368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面向对象程序设计的特征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Alan Kay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OOP</a:t>
            </a:r>
            <a:r>
              <a:rPr lang="zh-CN" altLang="en-US" dirty="0" smtClean="0">
                <a:ea typeface="宋体" charset="-122"/>
              </a:rPr>
              <a:t>五大原则：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一切皆对象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程序是一系列对象的组合，对象间通过消息传递进行联系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每个对象都有自身内存空间，可容纳其他对象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每个对象都有一种类型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同一类型的所有对象都能够接收相同的消息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面向对象方法的核心概念：抽象、对象、类、封装、继承和多态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1177925" y="1600200"/>
            <a:ext cx="6788150" cy="452596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抽象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对象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类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封装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继承</a:t>
            </a:r>
            <a:endParaRPr lang="en-US" altLang="zh-CN" smtClean="0">
              <a:ea typeface="宋体" charset="-122"/>
            </a:endParaRPr>
          </a:p>
          <a:p>
            <a:pPr eaLnBrk="1" hangingPunct="1"/>
            <a:r>
              <a:rPr lang="zh-CN" altLang="en-US" smtClean="0">
                <a:ea typeface="宋体" charset="-122"/>
              </a:rPr>
              <a:t>多态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2837</TotalTime>
  <Words>1752</Words>
  <Application>Microsoft Office PowerPoint</Application>
  <PresentationFormat>全屏显示(4:3)</PresentationFormat>
  <Paragraphs>304</Paragraphs>
  <Slides>37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Verdana</vt:lpstr>
      <vt:lpstr>宋体</vt:lpstr>
      <vt:lpstr>Arial</vt:lpstr>
      <vt:lpstr>黑体</vt:lpstr>
      <vt:lpstr>Times New Roman</vt:lpstr>
      <vt:lpstr>Wingdings</vt:lpstr>
      <vt:lpstr>Calibri</vt:lpstr>
      <vt:lpstr>微软雅黑</vt:lpstr>
      <vt:lpstr>Euclid Symbol</vt:lpstr>
      <vt:lpstr>1_Office 主题</vt:lpstr>
      <vt:lpstr>面向对象程序设计概念</vt:lpstr>
      <vt:lpstr>课程内容</vt:lpstr>
      <vt:lpstr>幻灯片 3</vt:lpstr>
      <vt:lpstr>为什么程序难写？</vt:lpstr>
      <vt:lpstr>面向对象程序设计(OOP)</vt:lpstr>
      <vt:lpstr>面向对象程序设计的发展</vt:lpstr>
      <vt:lpstr>面向对象问题求解</vt:lpstr>
      <vt:lpstr>面向对象程序设计的特征</vt:lpstr>
      <vt:lpstr>幻灯片 9</vt:lpstr>
      <vt:lpstr>什么是抽象？</vt:lpstr>
      <vt:lpstr>抽象的作用</vt:lpstr>
      <vt:lpstr>抽象的作用</vt:lpstr>
      <vt:lpstr>幻灯片 13</vt:lpstr>
      <vt:lpstr>对象</vt:lpstr>
      <vt:lpstr>对象</vt:lpstr>
      <vt:lpstr>对象</vt:lpstr>
      <vt:lpstr>对象</vt:lpstr>
      <vt:lpstr>对象</vt:lpstr>
      <vt:lpstr>幻灯片 19</vt:lpstr>
      <vt:lpstr>类</vt:lpstr>
      <vt:lpstr>类</vt:lpstr>
      <vt:lpstr>类</vt:lpstr>
      <vt:lpstr>类与对象</vt:lpstr>
      <vt:lpstr>类与对象</vt:lpstr>
      <vt:lpstr>幻灯片 25</vt:lpstr>
      <vt:lpstr>封装</vt:lpstr>
      <vt:lpstr>封装</vt:lpstr>
      <vt:lpstr>封装</vt:lpstr>
      <vt:lpstr>幻灯片 29</vt:lpstr>
      <vt:lpstr>继承</vt:lpstr>
      <vt:lpstr>继承</vt:lpstr>
      <vt:lpstr>继承</vt:lpstr>
      <vt:lpstr>继承</vt:lpstr>
      <vt:lpstr>幻灯片 34</vt:lpstr>
      <vt:lpstr>多态</vt:lpstr>
      <vt:lpstr>多态</vt:lpstr>
      <vt:lpstr>面向对象编程的主要特点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suncong</dc:creator>
  <cp:lastModifiedBy>Administrator</cp:lastModifiedBy>
  <cp:revision>175</cp:revision>
  <dcterms:created xsi:type="dcterms:W3CDTF">2013-04-19T15:31:53Z</dcterms:created>
  <dcterms:modified xsi:type="dcterms:W3CDTF">2020-08-08T11:04:26Z</dcterms:modified>
</cp:coreProperties>
</file>