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9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7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ngos.co.uk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FlingOS : Using C# for an OS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Edward Nutting, Founder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6511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vs. Java vs. Others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IL code is:</a:t>
            </a:r>
          </a:p>
          <a:p>
            <a:pPr lvl="1"/>
            <a:r>
              <a:rPr lang="en-GB" dirty="0" smtClean="0"/>
              <a:t>Well defined</a:t>
            </a:r>
          </a:p>
          <a:p>
            <a:pPr lvl="1"/>
            <a:r>
              <a:rPr lang="en-GB" dirty="0" smtClean="0"/>
              <a:t>Well documented</a:t>
            </a:r>
          </a:p>
          <a:p>
            <a:pPr lvl="1"/>
            <a:r>
              <a:rPr lang="en-GB" dirty="0" smtClean="0"/>
              <a:t>Highly stable</a:t>
            </a:r>
          </a:p>
          <a:p>
            <a:r>
              <a:rPr lang="en-GB" dirty="0" smtClean="0"/>
              <a:t>Easy to read</a:t>
            </a:r>
          </a:p>
          <a:p>
            <a:r>
              <a:rPr lang="en-GB" dirty="0" smtClean="0"/>
              <a:t>Easy to document</a:t>
            </a:r>
          </a:p>
          <a:p>
            <a:r>
              <a:rPr lang="en-GB" dirty="0" smtClean="0"/>
              <a:t>Low bloat</a:t>
            </a:r>
          </a:p>
          <a:p>
            <a:r>
              <a:rPr lang="en-GB" dirty="0" smtClean="0"/>
              <a:t>Easy to hook into (no need for an entire custom compiler)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Java and others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Bytecode (or similar) is:</a:t>
            </a:r>
          </a:p>
          <a:p>
            <a:pPr lvl="1"/>
            <a:r>
              <a:rPr lang="en-GB" dirty="0" smtClean="0"/>
              <a:t>Well defined</a:t>
            </a:r>
          </a:p>
          <a:p>
            <a:pPr lvl="1"/>
            <a:r>
              <a:rPr lang="en-GB" dirty="0" smtClean="0"/>
              <a:t>Well documented</a:t>
            </a:r>
          </a:p>
          <a:p>
            <a:pPr lvl="1"/>
            <a:r>
              <a:rPr lang="en-GB" dirty="0" smtClean="0"/>
              <a:t>Stable</a:t>
            </a:r>
          </a:p>
          <a:p>
            <a:r>
              <a:rPr lang="en-GB" dirty="0" smtClean="0"/>
              <a:t>Harder to read (In our opinion)</a:t>
            </a:r>
          </a:p>
          <a:p>
            <a:r>
              <a:rPr lang="en-GB" dirty="0" smtClean="0"/>
              <a:t>Harder to document well</a:t>
            </a:r>
          </a:p>
          <a:p>
            <a:r>
              <a:rPr lang="en-GB" dirty="0" smtClean="0"/>
              <a:t>Bloated syntax</a:t>
            </a:r>
          </a:p>
          <a:p>
            <a:r>
              <a:rPr lang="en-GB" dirty="0" smtClean="0"/>
              <a:t>Hard to hook into (without an entire custom compiler)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C# as powerful as C?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49624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Pointers: Yes</a:t>
            </a:r>
          </a:p>
          <a:p>
            <a:r>
              <a:rPr lang="en-GB" dirty="0" smtClean="0"/>
              <a:t>Manual managed memory: Optional</a:t>
            </a:r>
          </a:p>
          <a:p>
            <a:r>
              <a:rPr lang="en-GB" dirty="0" smtClean="0"/>
              <a:t>Structured (Classes, namespaces): Yes</a:t>
            </a:r>
            <a:endParaRPr lang="en-GB" dirty="0"/>
          </a:p>
          <a:p>
            <a:r>
              <a:rPr lang="en-GB" dirty="0"/>
              <a:t>Native compilation as standard: </a:t>
            </a:r>
            <a:r>
              <a:rPr lang="en-GB" dirty="0" smtClean="0"/>
              <a:t>No</a:t>
            </a:r>
            <a:endParaRPr lang="en-GB" dirty="0"/>
          </a:p>
          <a:p>
            <a:r>
              <a:rPr lang="en-GB" dirty="0"/>
              <a:t>High performance: </a:t>
            </a:r>
            <a:r>
              <a:rPr lang="en-GB" dirty="0" smtClean="0"/>
              <a:t>No</a:t>
            </a:r>
          </a:p>
          <a:p>
            <a:r>
              <a:rPr lang="en-GB" dirty="0" smtClean="0"/>
              <a:t>Well defined: Yes</a:t>
            </a:r>
          </a:p>
          <a:p>
            <a:r>
              <a:rPr lang="en-GB" dirty="0" smtClean="0"/>
              <a:t>Portable: Yes </a:t>
            </a:r>
          </a:p>
          <a:p>
            <a:pPr lvl="1"/>
            <a:r>
              <a:rPr lang="en-GB" dirty="0" smtClean="0"/>
              <a:t>By paradigm</a:t>
            </a:r>
          </a:p>
          <a:p>
            <a:pPr lvl="1"/>
            <a:r>
              <a:rPr lang="en-GB" dirty="0" smtClean="0"/>
              <a:t>Can be broken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5305628" cy="3496246"/>
          </a:xfrm>
        </p:spPr>
        <p:txBody>
          <a:bodyPr>
            <a:normAutofit fontScale="92500" lnSpcReduction="10000"/>
          </a:bodyPr>
          <a:lstStyle/>
          <a:p>
            <a:r>
              <a:rPr lang="en-GB" sz="1900" dirty="0" smtClean="0"/>
              <a:t>Pointers: Yes</a:t>
            </a:r>
          </a:p>
          <a:p>
            <a:r>
              <a:rPr lang="en-GB" sz="1900" dirty="0"/>
              <a:t>Manual managed memory: </a:t>
            </a:r>
            <a:r>
              <a:rPr lang="en-GB" sz="1900" dirty="0" smtClean="0"/>
              <a:t>Mandatory</a:t>
            </a:r>
          </a:p>
          <a:p>
            <a:r>
              <a:rPr lang="en-GB" sz="1900" dirty="0" smtClean="0"/>
              <a:t>Structured: No</a:t>
            </a:r>
          </a:p>
          <a:p>
            <a:r>
              <a:rPr lang="en-GB" sz="1900" dirty="0" smtClean="0"/>
              <a:t>Native compilation as standard: Yes</a:t>
            </a:r>
          </a:p>
          <a:p>
            <a:r>
              <a:rPr lang="en-GB" sz="1900" dirty="0" smtClean="0"/>
              <a:t>High performance: Yes</a:t>
            </a:r>
          </a:p>
          <a:p>
            <a:r>
              <a:rPr lang="en-GB" sz="1900" dirty="0" smtClean="0"/>
              <a:t>Well defined: No </a:t>
            </a:r>
          </a:p>
          <a:p>
            <a:pPr lvl="1"/>
            <a:r>
              <a:rPr lang="en-GB" sz="1700" dirty="0" smtClean="0"/>
              <a:t>Too many variations and customisations</a:t>
            </a:r>
          </a:p>
          <a:p>
            <a:r>
              <a:rPr lang="en-GB" dirty="0" smtClean="0"/>
              <a:t>Portable:</a:t>
            </a:r>
          </a:p>
          <a:p>
            <a:pPr lvl="1"/>
            <a:r>
              <a:rPr lang="en-GB" sz="1700" dirty="0" smtClean="0"/>
              <a:t>Not necessarily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4350248" cy="1735668"/>
          </a:xfrm>
        </p:spPr>
        <p:txBody>
          <a:bodyPr/>
          <a:lstStyle/>
          <a:p>
            <a:r>
              <a:rPr lang="en-GB" dirty="0" smtClean="0"/>
              <a:t>Compiler structure</a:t>
            </a:r>
            <a:endParaRPr lang="en-GB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6" t="-1700" r="-3250" b="-2962"/>
          <a:stretch/>
        </p:blipFill>
        <p:spPr>
          <a:xfrm>
            <a:off x="6439084" y="1137728"/>
            <a:ext cx="4629835" cy="5177347"/>
          </a:xfrm>
          <a:effectLst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"Compiler" by I, </a:t>
            </a:r>
            <a:r>
              <a:rPr lang="en-GB" dirty="0" err="1"/>
              <a:t>Surachit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Licensed </a:t>
            </a:r>
            <a:r>
              <a:rPr lang="en-GB" dirty="0"/>
              <a:t>under CC BY-SA 3.0 via Commons </a:t>
            </a:r>
          </a:p>
          <a:p>
            <a:r>
              <a:rPr lang="en-GB" dirty="0" smtClean="0"/>
              <a:t>https</a:t>
            </a:r>
            <a:r>
              <a:rPr lang="en-GB" dirty="0"/>
              <a:t>://commons.wikimedia.org/wiki/File:Compiler.svg#/media/File:Compiler.svg</a:t>
            </a:r>
          </a:p>
        </p:txBody>
      </p:sp>
    </p:spTree>
    <p:extLst>
      <p:ext uri="{BB962C8B-B14F-4D97-AF65-F5344CB8AC3E}">
        <p14:creationId xmlns:p14="http://schemas.microsoft.com/office/powerpoint/2010/main" val="21167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 Structure</a:t>
            </a:r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2141"/>
          <a:stretch>
            <a:fillRect/>
          </a:stretch>
        </p:blipFill>
        <p:spPr>
          <a:xfrm>
            <a:off x="6824095" y="1371600"/>
            <a:ext cx="3227193" cy="4572000"/>
          </a:xfrm>
          <a:effectLst/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350496" cy="1676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"Operating system placement" by </a:t>
            </a:r>
            <a:r>
              <a:rPr lang="en-GB" dirty="0" err="1"/>
              <a:t>Golftheman</a:t>
            </a:r>
            <a:r>
              <a:rPr lang="en-GB" dirty="0"/>
              <a:t> - Own work.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Licensed </a:t>
            </a:r>
            <a:r>
              <a:rPr lang="en-GB" dirty="0"/>
              <a:t>under CC BY-SA 3.0 via Wikimedia Commons </a:t>
            </a:r>
            <a:endParaRPr lang="en-GB" dirty="0" smtClean="0"/>
          </a:p>
          <a:p>
            <a:r>
              <a:rPr lang="en-GB" dirty="0" smtClean="0"/>
              <a:t>https</a:t>
            </a:r>
            <a:r>
              <a:rPr lang="en-GB" dirty="0"/>
              <a:t>://commons.wikimedia.org/wiki/File:Operating_system_placement.svg#/media/File:Operating_system_placement.svg</a:t>
            </a:r>
          </a:p>
        </p:txBody>
      </p:sp>
    </p:spTree>
    <p:extLst>
      <p:ext uri="{BB962C8B-B14F-4D97-AF65-F5344CB8AC3E}">
        <p14:creationId xmlns:p14="http://schemas.microsoft.com/office/powerpoint/2010/main" val="41748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4512248" cy="2283823"/>
          </a:xfrm>
        </p:spPr>
        <p:txBody>
          <a:bodyPr>
            <a:normAutofit/>
          </a:bodyPr>
          <a:lstStyle/>
          <a:p>
            <a:r>
              <a:rPr lang="en-GB" sz="2400" cap="none" dirty="0" smtClean="0"/>
              <a:t>Let’s take a look at some details and demos…</a:t>
            </a:r>
            <a:endParaRPr lang="en-GB" sz="2400" cap="none" dirty="0"/>
          </a:p>
        </p:txBody>
      </p:sp>
    </p:spTree>
    <p:extLst>
      <p:ext uri="{BB962C8B-B14F-4D97-AF65-F5344CB8AC3E}">
        <p14:creationId xmlns:p14="http://schemas.microsoft.com/office/powerpoint/2010/main" val="209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yet to meet a C compiler that is more friendly and easier to use than eating soup with a knife.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b="1" dirty="0"/>
              <a:t>C# to machine code</a:t>
            </a:r>
          </a:p>
          <a:p>
            <a:r>
              <a:rPr lang="en-GB" dirty="0" smtClean="0"/>
              <a:t> Our approach really isn’t that complex…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GB" dirty="0" smtClean="0"/>
              <a:t>Unknown Origin </a:t>
            </a:r>
            <a:r>
              <a:rPr lang="en-GB" sz="1050" dirty="0" smtClean="0"/>
              <a:t>(http</a:t>
            </a:r>
            <a:r>
              <a:rPr lang="en-GB" sz="1050" dirty="0"/>
              <a:t>://</a:t>
            </a:r>
            <a:r>
              <a:rPr lang="en-GB" sz="1050" dirty="0" smtClean="0"/>
              <a:t>www.gdargaud.net/Humor/QuotesProgramming.html)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1399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C# to IL 				: 	</a:t>
            </a:r>
            <a:r>
              <a:rPr lang="en-GB" dirty="0" err="1" smtClean="0"/>
              <a:t>MSBuild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IL to ASM				:	FlingOS			(x86 or MIPS)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ASM to Machine 		:	NASM/GCC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Linker				:	</a:t>
            </a:r>
            <a:r>
              <a:rPr lang="en-GB" dirty="0" err="1" smtClean="0"/>
              <a:t>Ld</a:t>
            </a: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Compile to:</a:t>
            </a:r>
          </a:p>
          <a:p>
            <a:pPr lvl="1"/>
            <a:r>
              <a:rPr lang="en-GB" dirty="0" smtClean="0"/>
              <a:t>.ISO 			(kernel)</a:t>
            </a:r>
          </a:p>
          <a:p>
            <a:pPr lvl="1"/>
            <a:r>
              <a:rPr lang="en-GB" dirty="0" smtClean="0"/>
              <a:t>.A and .ELF files (drivers)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compiled C#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2" y="2360714"/>
            <a:ext cx="2361905" cy="1638095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t="607" r="4556" b="-391"/>
          <a:stretch/>
        </p:blipFill>
        <p:spPr>
          <a:xfrm>
            <a:off x="6232126" y="71021"/>
            <a:ext cx="5530787" cy="6786979"/>
          </a:xfrm>
        </p:spPr>
      </p:pic>
      <p:pic>
        <p:nvPicPr>
          <p:cNvPr id="12" name="Content Placeholder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2" y="2360714"/>
            <a:ext cx="2756141" cy="4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78655" cy="706964"/>
          </a:xfrm>
        </p:spPr>
        <p:txBody>
          <a:bodyPr/>
          <a:lstStyle/>
          <a:p>
            <a:r>
              <a:rPr lang="en-GB" dirty="0" smtClean="0"/>
              <a:t>Filling some gaps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attributes</a:t>
            </a:r>
          </a:p>
          <a:p>
            <a:r>
              <a:rPr lang="en-GB" dirty="0" smtClean="0"/>
              <a:t>ASM Plugging – direct substitution</a:t>
            </a:r>
          </a:p>
          <a:p>
            <a:r>
              <a:rPr lang="en-GB" dirty="0" smtClean="0"/>
              <a:t>Replacing the .NET Framework – some care required at the edges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946745"/>
            <a:ext cx="99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for an OS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145014" cy="137160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Are you insane? Probably, but with good reasons.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463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.NET South West and BCS here tonight</a:t>
            </a:r>
          </a:p>
          <a:p>
            <a:r>
              <a:rPr lang="en-GB" dirty="0" smtClean="0"/>
              <a:t>Fire exits</a:t>
            </a:r>
          </a:p>
          <a:p>
            <a:r>
              <a:rPr lang="en-GB" dirty="0" smtClean="0"/>
              <a:t>This evening is being recorded </a:t>
            </a:r>
          </a:p>
          <a:p>
            <a:pPr lvl="1"/>
            <a:r>
              <a:rPr lang="en-GB" dirty="0" smtClean="0"/>
              <a:t>Will be uploaded to YouTube</a:t>
            </a:r>
          </a:p>
          <a:p>
            <a:r>
              <a:rPr lang="en-GB" dirty="0" smtClean="0"/>
              <a:t>Please ask questions both during and after</a:t>
            </a:r>
          </a:p>
          <a:p>
            <a:r>
              <a:rPr lang="en-GB" dirty="0" smtClean="0"/>
              <a:t>Afterwards:</a:t>
            </a:r>
          </a:p>
          <a:p>
            <a:pPr lvl="1"/>
            <a:r>
              <a:rPr lang="en-GB" dirty="0" smtClean="0"/>
              <a:t>Questions</a:t>
            </a:r>
          </a:p>
          <a:p>
            <a:pPr lvl="1"/>
            <a:r>
              <a:rPr lang="en-GB" dirty="0" smtClean="0"/>
              <a:t>Head to the pub</a:t>
            </a:r>
          </a:p>
        </p:txBody>
      </p:sp>
    </p:spTree>
    <p:extLst>
      <p:ext uri="{BB962C8B-B14F-4D97-AF65-F5344CB8AC3E}">
        <p14:creationId xmlns:p14="http://schemas.microsoft.com/office/powerpoint/2010/main" val="2679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8373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There’s a few prerequisites</a:t>
            </a:r>
          </a:p>
          <a:p>
            <a:pPr lvl="1"/>
            <a:r>
              <a:rPr lang="en-GB" dirty="0" smtClean="0"/>
              <a:t>Processor initialisation has to be done in ASM</a:t>
            </a:r>
          </a:p>
          <a:p>
            <a:pPr lvl="1"/>
            <a:r>
              <a:rPr lang="en-GB" dirty="0" smtClean="0"/>
              <a:t>Plug files can be sequenced to place them at start (or elsewhere) in OS</a:t>
            </a:r>
          </a:p>
          <a:p>
            <a:r>
              <a:rPr lang="en-GB" dirty="0" smtClean="0"/>
              <a:t>Static constructors</a:t>
            </a:r>
          </a:p>
          <a:p>
            <a:pPr lvl="1"/>
            <a:r>
              <a:rPr lang="en-GB" dirty="0" smtClean="0"/>
              <a:t>Calls automatically filled in</a:t>
            </a:r>
          </a:p>
          <a:p>
            <a:pPr lvl="1"/>
            <a:r>
              <a:rPr lang="en-GB" dirty="0" smtClean="0"/>
              <a:t>BUT: Can omit calling the </a:t>
            </a:r>
            <a:r>
              <a:rPr lang="en-GB" dirty="0" err="1" smtClean="0"/>
              <a:t>init</a:t>
            </a:r>
            <a:r>
              <a:rPr lang="en-GB" dirty="0" smtClean="0"/>
              <a:t> function if you want to!</a:t>
            </a:r>
          </a:p>
          <a:p>
            <a:r>
              <a:rPr lang="en-GB" dirty="0" smtClean="0"/>
              <a:t>The Main method</a:t>
            </a:r>
          </a:p>
          <a:p>
            <a:pPr lvl="1"/>
            <a:r>
              <a:rPr lang="en-GB" dirty="0" smtClean="0"/>
              <a:t>Marked with attribute – not detected by name</a:t>
            </a:r>
          </a:p>
          <a:p>
            <a:pPr lvl="1"/>
            <a:r>
              <a:rPr lang="en-GB" dirty="0" smtClean="0"/>
              <a:t>Allows:</a:t>
            </a:r>
          </a:p>
          <a:p>
            <a:pPr lvl="2"/>
            <a:r>
              <a:rPr lang="en-GB" dirty="0" smtClean="0"/>
              <a:t>Compile-time specification of desired </a:t>
            </a:r>
            <a:r>
              <a:rPr lang="en-GB" dirty="0" err="1" smtClean="0"/>
              <a:t>entrypoint</a:t>
            </a:r>
            <a:endParaRPr lang="en-GB" dirty="0" smtClean="0"/>
          </a:p>
          <a:p>
            <a:pPr lvl="2"/>
            <a:r>
              <a:rPr lang="en-GB" dirty="0" smtClean="0"/>
              <a:t>Drivers using name “Main” to be built into the OS without conflict/confusion</a:t>
            </a:r>
          </a:p>
          <a:p>
            <a:r>
              <a:rPr lang="en-GB" dirty="0" smtClean="0"/>
              <a:t>Example: FlingOS Tutorial C# Sample</a:t>
            </a:r>
          </a:p>
        </p:txBody>
      </p:sp>
    </p:spTree>
    <p:extLst>
      <p:ext uri="{BB962C8B-B14F-4D97-AF65-F5344CB8AC3E}">
        <p14:creationId xmlns:p14="http://schemas.microsoft.com/office/powerpoint/2010/main" val="6792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managed memory?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Heap</a:t>
            </a:r>
          </a:p>
          <a:p>
            <a:pPr lvl="1"/>
            <a:r>
              <a:rPr lang="en-GB" dirty="0" smtClean="0"/>
              <a:t>Any custom implementation you like</a:t>
            </a:r>
          </a:p>
          <a:p>
            <a:pPr lvl="1"/>
            <a:r>
              <a:rPr lang="en-GB" dirty="0" smtClean="0"/>
              <a:t>Not used directly by compiler</a:t>
            </a:r>
          </a:p>
          <a:p>
            <a:r>
              <a:rPr lang="en-GB" dirty="0" smtClean="0"/>
              <a:t>The Garbage Collector</a:t>
            </a:r>
          </a:p>
          <a:p>
            <a:pPr lvl="1"/>
            <a:r>
              <a:rPr lang="en-GB" dirty="0" smtClean="0"/>
              <a:t>Any custom implementation you like</a:t>
            </a:r>
          </a:p>
          <a:p>
            <a:pPr lvl="1"/>
            <a:r>
              <a:rPr lang="en-GB" dirty="0" smtClean="0"/>
              <a:t>Automatic calls inserted by compiler</a:t>
            </a:r>
          </a:p>
          <a:p>
            <a:pPr lvl="1"/>
            <a:r>
              <a:rPr lang="en-GB" dirty="0" smtClean="0"/>
              <a:t>GC functions marked with attributes</a:t>
            </a:r>
          </a:p>
          <a:p>
            <a:r>
              <a:rPr lang="en-GB" dirty="0" smtClean="0"/>
              <a:t>Example: FlingOS codebase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6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exceptions?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 handler methods</a:t>
            </a:r>
          </a:p>
          <a:p>
            <a:pPr lvl="1"/>
            <a:r>
              <a:rPr lang="en-GB" dirty="0" smtClean="0"/>
              <a:t>Again, marked by attributes</a:t>
            </a:r>
          </a:p>
          <a:p>
            <a:pPr lvl="1"/>
            <a:r>
              <a:rPr lang="en-GB" dirty="0" smtClean="0"/>
              <a:t>Only 4 functions to implement</a:t>
            </a:r>
          </a:p>
          <a:p>
            <a:pPr lvl="1"/>
            <a:r>
              <a:rPr lang="en-GB" dirty="0" smtClean="0"/>
              <a:t>Handlers implemented in C# with minimal ASM plugging</a:t>
            </a:r>
          </a:p>
          <a:p>
            <a:r>
              <a:rPr lang="en-GB" dirty="0" smtClean="0"/>
              <a:t>Example: Throwing an exception</a:t>
            </a:r>
          </a:p>
          <a:p>
            <a:r>
              <a:rPr lang="en-GB" dirty="0" smtClean="0"/>
              <a:t>Example: Handling an exception</a:t>
            </a:r>
          </a:p>
          <a:p>
            <a:r>
              <a:rPr lang="en-GB" dirty="0" smtClean="0"/>
              <a:t>Filters on exception handlers? Sadly not yet.</a:t>
            </a:r>
          </a:p>
          <a:p>
            <a:r>
              <a:rPr lang="en-GB" dirty="0" smtClean="0"/>
              <a:t>What about standard runtime checks? Yes! Compiler inserts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7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System Capabilities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9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Using the system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take a quick look…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4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Multi-tasking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FlingOS is a multitasking OS</a:t>
            </a:r>
          </a:p>
          <a:p>
            <a:r>
              <a:rPr lang="en-GB" dirty="0" smtClean="0"/>
              <a:t>Examples: </a:t>
            </a:r>
          </a:p>
          <a:p>
            <a:pPr lvl="1"/>
            <a:r>
              <a:rPr lang="en-GB" dirty="0" smtClean="0"/>
              <a:t>Initialisation code</a:t>
            </a:r>
          </a:p>
          <a:p>
            <a:pPr lvl="1"/>
            <a:r>
              <a:rPr lang="en-GB" dirty="0" smtClean="0"/>
              <a:t>Starting a process / thread</a:t>
            </a:r>
          </a:p>
          <a:p>
            <a:pPr lvl="1"/>
            <a:r>
              <a:rPr lang="en-GB" dirty="0" smtClean="0"/>
              <a:t>Sleeping a thread</a:t>
            </a:r>
          </a:p>
          <a:p>
            <a:pPr lvl="1"/>
            <a:r>
              <a:rPr lang="en-GB" dirty="0" smtClean="0"/>
              <a:t>Seen it running! (Hopefully)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IPC using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FlingOS has two forms of IPC: </a:t>
            </a:r>
          </a:p>
          <a:p>
            <a:pPr lvl="1"/>
            <a:r>
              <a:rPr lang="en-GB" dirty="0" smtClean="0"/>
              <a:t>Message passing (0 to 8 byte messages)</a:t>
            </a:r>
          </a:p>
          <a:p>
            <a:pPr lvl="1"/>
            <a:r>
              <a:rPr lang="en-GB" dirty="0" smtClean="0"/>
              <a:t>Pipes (buffered, synchronous, blocking/non-blocking)</a:t>
            </a:r>
          </a:p>
          <a:p>
            <a:r>
              <a:rPr lang="en-GB" dirty="0" smtClean="0"/>
              <a:t>Example: Using message passing</a:t>
            </a:r>
          </a:p>
          <a:p>
            <a:r>
              <a:rPr lang="en-GB" dirty="0" smtClean="0"/>
              <a:t>What about security? </a:t>
            </a:r>
          </a:p>
          <a:p>
            <a:pPr lvl="1"/>
            <a:r>
              <a:rPr lang="en-GB" dirty="0" smtClean="0"/>
              <a:t>We’ll get there</a:t>
            </a:r>
          </a:p>
          <a:p>
            <a:pPr lvl="1"/>
            <a:r>
              <a:rPr lang="en-GB" dirty="0" smtClean="0"/>
              <a:t>But for now, we’re just trying to demonstrate the concept</a:t>
            </a:r>
          </a:p>
          <a:p>
            <a:pPr lvl="1"/>
            <a:r>
              <a:rPr lang="en-GB" dirty="0" smtClean="0"/>
              <a:t>FlingOS is trying to simplify a complex subject – security is important to recognise and highlight but can significantly complicate sample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1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IPC using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Pipes: </a:t>
            </a:r>
          </a:p>
          <a:p>
            <a:pPr lvl="1"/>
            <a:r>
              <a:rPr lang="en-GB" dirty="0" smtClean="0"/>
              <a:t>Unidirectional</a:t>
            </a:r>
          </a:p>
          <a:p>
            <a:pPr lvl="1"/>
            <a:r>
              <a:rPr lang="en-GB" dirty="0" smtClean="0"/>
              <a:t>Buffered</a:t>
            </a:r>
          </a:p>
          <a:p>
            <a:pPr lvl="1"/>
            <a:r>
              <a:rPr lang="en-GB" dirty="0" smtClean="0"/>
              <a:t>Blocking or non-blocking operations on same pipe</a:t>
            </a:r>
          </a:p>
          <a:p>
            <a:pPr lvl="1"/>
            <a:r>
              <a:rPr lang="en-GB" dirty="0" smtClean="0"/>
              <a:t>Created by: </a:t>
            </a:r>
          </a:p>
          <a:p>
            <a:pPr lvl="2"/>
            <a:r>
              <a:rPr lang="en-GB" dirty="0" smtClean="0"/>
              <a:t>Process A announces pipe outpoint is available</a:t>
            </a:r>
          </a:p>
          <a:p>
            <a:pPr lvl="2"/>
            <a:r>
              <a:rPr lang="en-GB" dirty="0" smtClean="0"/>
              <a:t>Process B searches available outpoints for desired type X</a:t>
            </a:r>
          </a:p>
          <a:p>
            <a:pPr lvl="2"/>
            <a:r>
              <a:rPr lang="en-GB" dirty="0" smtClean="0"/>
              <a:t>Process B requests a connection to Process A of pipe type X</a:t>
            </a:r>
          </a:p>
          <a:p>
            <a:pPr lvl="2"/>
            <a:r>
              <a:rPr lang="en-GB" dirty="0" smtClean="0"/>
              <a:t>Process A can write data, Process B can read data</a:t>
            </a:r>
          </a:p>
          <a:p>
            <a:r>
              <a:rPr lang="en-GB" dirty="0" smtClean="0"/>
              <a:t>Example: Using pipes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25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PS2</a:t>
            </a:r>
          </a:p>
          <a:p>
            <a:r>
              <a:rPr lang="en-GB" dirty="0" smtClean="0"/>
              <a:t>ATA</a:t>
            </a:r>
          </a:p>
          <a:p>
            <a:r>
              <a:rPr lang="en-GB" dirty="0" smtClean="0"/>
              <a:t>PCI</a:t>
            </a:r>
          </a:p>
          <a:p>
            <a:r>
              <a:rPr lang="en-GB" dirty="0" smtClean="0"/>
              <a:t>USB (2.0 – MSDs)</a:t>
            </a:r>
          </a:p>
          <a:p>
            <a:r>
              <a:rPr lang="en-GB" dirty="0" smtClean="0"/>
              <a:t>And various other bits</a:t>
            </a:r>
          </a:p>
          <a:p>
            <a:endParaRPr lang="en-GB" dirty="0"/>
          </a:p>
          <a:p>
            <a:r>
              <a:rPr lang="en-GB" dirty="0" smtClean="0"/>
              <a:t>Recent work means ATA, PCI and USB are currently unstable. </a:t>
            </a:r>
          </a:p>
          <a:p>
            <a:pPr lvl="1"/>
            <a:r>
              <a:rPr lang="en-GB" dirty="0" smtClean="0"/>
              <a:t>Drivers are sound but were written for a single tasking system. We need to rework them a bit to make them run in the new multitasking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9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for an 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Debugging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5202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FlingOS</a:t>
            </a:r>
            <a:endParaRPr lang="en-GB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cap="none" dirty="0" smtClean="0"/>
              <a:t>Introduction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2354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 Debugger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Yes, we have debugger support!</a:t>
            </a:r>
          </a:p>
          <a:p>
            <a:r>
              <a:rPr lang="en-GB" dirty="0" smtClean="0"/>
              <a:t>Command line (direct to guest) or GUI (from host)</a:t>
            </a:r>
          </a:p>
          <a:p>
            <a:r>
              <a:rPr lang="en-GB" dirty="0" smtClean="0"/>
              <a:t>Fully understands threads, processes, </a:t>
            </a:r>
            <a:r>
              <a:rPr lang="en-GB" dirty="0" err="1" smtClean="0"/>
              <a:t>args</a:t>
            </a:r>
            <a:r>
              <a:rPr lang="en-GB" dirty="0" smtClean="0"/>
              <a:t>/locals, object types (and fields), strings and more</a:t>
            </a:r>
          </a:p>
          <a:p>
            <a:r>
              <a:rPr lang="en-GB" dirty="0" smtClean="0"/>
              <a:t>Breakpoints in specific places</a:t>
            </a:r>
          </a:p>
          <a:p>
            <a:pPr lvl="1"/>
            <a:r>
              <a:rPr lang="en-GB" dirty="0" smtClean="0"/>
              <a:t>Working on arbitrary BPs</a:t>
            </a:r>
          </a:p>
          <a:p>
            <a:r>
              <a:rPr lang="en-GB" dirty="0" smtClean="0"/>
              <a:t>GUI needs a bit of work but it’s perfectly usable.</a:t>
            </a:r>
          </a:p>
          <a:p>
            <a:r>
              <a:rPr lang="en-GB" dirty="0" smtClean="0"/>
              <a:t>Example: Using the FlingOS debugger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0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GDB is an alternative</a:t>
            </a:r>
          </a:p>
          <a:p>
            <a:r>
              <a:rPr lang="en-GB" dirty="0" smtClean="0"/>
              <a:t>But our research into is has shown support for C# will require a lot of work</a:t>
            </a:r>
          </a:p>
          <a:p>
            <a:endParaRPr lang="en-GB" dirty="0"/>
          </a:p>
          <a:p>
            <a:r>
              <a:rPr lang="en-GB" dirty="0" smtClean="0"/>
              <a:t>Are there alternatives? Probably, but with our own debugger, we can shown easily how they work – keeping it simple, reducing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9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integration is very hard</a:t>
            </a:r>
          </a:p>
          <a:p>
            <a:r>
              <a:rPr lang="en-GB" dirty="0" smtClean="0"/>
              <a:t>It would be nice but:</a:t>
            </a:r>
          </a:p>
          <a:p>
            <a:pPr lvl="1"/>
            <a:r>
              <a:rPr lang="en-GB" dirty="0" smtClean="0"/>
              <a:t>Time consuming</a:t>
            </a:r>
          </a:p>
          <a:p>
            <a:pPr lvl="1"/>
            <a:r>
              <a:rPr lang="en-GB" dirty="0" smtClean="0"/>
              <a:t>Often only works for one version of VS at a time </a:t>
            </a:r>
          </a:p>
          <a:p>
            <a:pPr lvl="1"/>
            <a:r>
              <a:rPr lang="en-GB" dirty="0" smtClean="0"/>
              <a:t>Creates a dependency on VS. </a:t>
            </a:r>
          </a:p>
          <a:p>
            <a:pPr lvl="1"/>
            <a:r>
              <a:rPr lang="en-GB" dirty="0" smtClean="0"/>
              <a:t>At the moment, FlingOS does work with Mono/</a:t>
            </a:r>
            <a:r>
              <a:rPr lang="en-GB" dirty="0" err="1" smtClean="0"/>
              <a:t>XBuild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4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What else can we do…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58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FlingOops</a:t>
            </a:r>
            <a:r>
              <a:rPr lang="en-GB" sz="1600" baseline="-25000" dirty="0"/>
              <a:t>™</a:t>
            </a:r>
            <a:r>
              <a:rPr lang="en-GB" dirty="0"/>
              <a:t> - Behavioural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Behavioural testing of our compiler</a:t>
            </a:r>
          </a:p>
          <a:p>
            <a:r>
              <a:rPr lang="en-GB" dirty="0" smtClean="0"/>
              <a:t>Cross-platform MIPS/x86 – PCs or Imagination Technologies Creator CI20</a:t>
            </a:r>
          </a:p>
          <a:p>
            <a:r>
              <a:rPr lang="en-GB" dirty="0" smtClean="0"/>
              <a:t>Developed this summer by intern Roland Baranyi</a:t>
            </a:r>
            <a:endParaRPr lang="en-GB" dirty="0"/>
          </a:p>
        </p:txBody>
      </p:sp>
      <p:pic>
        <p:nvPicPr>
          <p:cNvPr id="1026" name="Picture 2" descr="mips creator ci20 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58" y="3511119"/>
            <a:ext cx="4002872" cy="3259668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63" y="4500827"/>
            <a:ext cx="2303324" cy="1274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20" y="6285390"/>
            <a:ext cx="784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Imagination Technologies and the Imagination Logo are </a:t>
            </a:r>
            <a:r>
              <a:rPr lang="en-GB" sz="800" dirty="0"/>
              <a:t>trademark(s) or </a:t>
            </a:r>
            <a:r>
              <a:rPr lang="en-GB" sz="800" dirty="0" smtClean="0"/>
              <a:t>registered </a:t>
            </a:r>
            <a:r>
              <a:rPr lang="en-GB" sz="800" dirty="0"/>
              <a:t>trademark(s) of Imagination </a:t>
            </a:r>
            <a:r>
              <a:rPr lang="en-GB" sz="800" dirty="0" smtClean="0"/>
              <a:t>Technologies </a:t>
            </a:r>
            <a:r>
              <a:rPr lang="en-GB" sz="800" dirty="0"/>
              <a:t>Limited and/or its </a:t>
            </a:r>
            <a:r>
              <a:rPr lang="en-GB" sz="800" dirty="0" smtClean="0"/>
              <a:t>affiliated group </a:t>
            </a:r>
            <a:r>
              <a:rPr lang="en-GB" sz="800" dirty="0"/>
              <a:t>companies in the United </a:t>
            </a:r>
            <a:r>
              <a:rPr lang="en-GB" sz="800" dirty="0" smtClean="0"/>
              <a:t>Kingdom and/or </a:t>
            </a:r>
            <a:r>
              <a:rPr lang="en-GB" sz="800" dirty="0"/>
              <a:t>other countries</a:t>
            </a:r>
            <a:r>
              <a:rPr lang="en-GB" sz="800" dirty="0" smtClean="0"/>
              <a:t>.</a:t>
            </a:r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476476" y="4311650"/>
            <a:ext cx="35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®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08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 uiExpan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Grow our codebase</a:t>
            </a:r>
          </a:p>
          <a:p>
            <a:r>
              <a:rPr lang="en-GB" dirty="0" smtClean="0"/>
              <a:t>Add support for more major processor architectures</a:t>
            </a:r>
          </a:p>
          <a:p>
            <a:r>
              <a:rPr lang="en-GB" dirty="0" smtClean="0"/>
              <a:t>Create a kit for A-level and first-year university students</a:t>
            </a:r>
          </a:p>
          <a:p>
            <a:r>
              <a:rPr lang="en-GB" dirty="0" smtClean="0"/>
              <a:t>Expand number of articles to over 80</a:t>
            </a:r>
          </a:p>
          <a:p>
            <a:r>
              <a:rPr lang="en-GB" dirty="0" smtClean="0"/>
              <a:t>Further 15 tutorial videos</a:t>
            </a:r>
          </a:p>
          <a:p>
            <a:endParaRPr lang="en-GB" dirty="0"/>
          </a:p>
          <a:p>
            <a:r>
              <a:rPr lang="en-GB" dirty="0" smtClean="0"/>
              <a:t>How? Summer interns 2016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you support us?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6" y="5536665"/>
            <a:ext cx="3531344" cy="493712"/>
          </a:xfrm>
        </p:spPr>
        <p:txBody>
          <a:bodyPr>
            <a:normAutofit fontScale="92500"/>
          </a:bodyPr>
          <a:lstStyle/>
          <a:p>
            <a:r>
              <a:rPr lang="en-GB" sz="2000" dirty="0" smtClean="0"/>
              <a:t>www.flingos.co.uk/sponsor	</a:t>
            </a:r>
            <a:endParaRPr lang="en-GB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08175" y="441325"/>
            <a:ext cx="8761412" cy="3985305"/>
          </a:xfrm>
          <a:prstGeom prst="roundRect">
            <a:avLst>
              <a:gd name="adj" fmla="val 1858"/>
            </a:avLst>
          </a:prstGeom>
          <a:effectLst>
            <a:outerShdw blurRad="304800" dir="5400000" algn="t" rotWithShape="0">
              <a:prstClr val="black">
                <a:alpha val="24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/>
              <a:t>We’re looking for sponsorship or support for summer 2016</a:t>
            </a:r>
          </a:p>
          <a:p>
            <a:endParaRPr lang="en-GB" sz="2200" dirty="0"/>
          </a:p>
          <a:p>
            <a:r>
              <a:rPr lang="en-GB" sz="1800" dirty="0" smtClean="0"/>
              <a:t>Sponsor a student intern from the University of Bristol</a:t>
            </a:r>
          </a:p>
          <a:p>
            <a:endParaRPr lang="en-GB" sz="1800" dirty="0"/>
          </a:p>
          <a:p>
            <a:r>
              <a:rPr lang="en-GB" sz="1800" dirty="0" smtClean="0"/>
              <a:t>Support by guest writing, presenting here at the University, tweeting or sharing on Facebook</a:t>
            </a:r>
          </a:p>
          <a:p>
            <a:endParaRPr lang="en-GB" sz="2200" dirty="0"/>
          </a:p>
          <a:p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Please get in touch if you think you might be able to help. We’d love to have a conversation with you.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 bwMode="gray">
          <a:xfrm>
            <a:off x="6127006" y="4810883"/>
            <a:ext cx="8825656" cy="14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@FlingOS</a:t>
            </a:r>
          </a:p>
          <a:p>
            <a:r>
              <a:rPr lang="en-GB" sz="2000" dirty="0"/>
              <a:t>Facebook.com/</a:t>
            </a:r>
            <a:r>
              <a:rPr lang="en-GB" sz="2000" dirty="0" err="1"/>
              <a:t>FlingOperatingSystem</a:t>
            </a:r>
            <a:endParaRPr lang="en-GB" sz="2000" dirty="0"/>
          </a:p>
          <a:p>
            <a:r>
              <a:rPr lang="en-GB" sz="2000" dirty="0"/>
              <a:t>contact@flingos.co.uk</a:t>
            </a:r>
          </a:p>
        </p:txBody>
      </p:sp>
    </p:spTree>
    <p:extLst>
      <p:ext uri="{BB962C8B-B14F-4D97-AF65-F5344CB8AC3E}">
        <p14:creationId xmlns:p14="http://schemas.microsoft.com/office/powerpoint/2010/main" val="27297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1376610"/>
          </a:xfrm>
        </p:spPr>
        <p:txBody>
          <a:bodyPr>
            <a:normAutofit/>
          </a:bodyPr>
          <a:lstStyle/>
          <a:p>
            <a:r>
              <a:rPr lang="en-GB" dirty="0" smtClean="0"/>
              <a:t>Edward Nutting, Founder</a:t>
            </a:r>
          </a:p>
          <a:p>
            <a:r>
              <a:rPr lang="en-GB" dirty="0" smtClean="0">
                <a:hlinkClick r:id="rId2"/>
              </a:rPr>
              <a:t>www.flingos.co.uk</a:t>
            </a:r>
            <a:endParaRPr lang="en-GB" dirty="0" smtClean="0"/>
          </a:p>
          <a:p>
            <a:r>
              <a:rPr lang="en-GB" dirty="0" smtClean="0"/>
              <a:t>contact@flingos.co.uk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4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FlingOS?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educational operating system</a:t>
            </a:r>
          </a:p>
          <a:p>
            <a:r>
              <a:rPr lang="en-GB" dirty="0" smtClean="0"/>
              <a:t>Backed up by:</a:t>
            </a:r>
          </a:p>
          <a:p>
            <a:pPr lvl="1"/>
            <a:r>
              <a:rPr lang="en-GB" dirty="0" smtClean="0"/>
              <a:t>Over 30 articles</a:t>
            </a:r>
          </a:p>
          <a:p>
            <a:pPr lvl="1"/>
            <a:r>
              <a:rPr lang="en-GB" dirty="0" smtClean="0"/>
              <a:t>10 tutorial videos</a:t>
            </a:r>
          </a:p>
          <a:p>
            <a:r>
              <a:rPr lang="en-GB" dirty="0" smtClean="0"/>
              <a:t>Free and open-source</a:t>
            </a:r>
          </a:p>
          <a:p>
            <a:pPr lvl="1"/>
            <a:endParaRPr lang="en-GB" dirty="0"/>
          </a:p>
          <a:p>
            <a:r>
              <a:rPr lang="en-GB" dirty="0" smtClean="0"/>
              <a:t>Our OS is written in C# - we’ll come on to that…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2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purpose of FlingOS?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aims:</a:t>
            </a:r>
          </a:p>
          <a:p>
            <a:pPr lvl="1"/>
            <a:r>
              <a:rPr lang="en-GB" dirty="0" smtClean="0"/>
              <a:t>To provide resources for learning and teaching OS dev</a:t>
            </a:r>
          </a:p>
          <a:p>
            <a:pPr lvl="1"/>
            <a:r>
              <a:rPr lang="en-GB" dirty="0" smtClean="0"/>
              <a:t>To provide a way for high level developers to transition to low level</a:t>
            </a:r>
          </a:p>
          <a:p>
            <a:r>
              <a:rPr lang="en-GB" dirty="0" smtClean="0"/>
              <a:t>Secondary aims:</a:t>
            </a:r>
          </a:p>
          <a:p>
            <a:pPr lvl="1"/>
            <a:r>
              <a:rPr lang="en-GB" dirty="0" smtClean="0"/>
              <a:t>To raise awareness of educational problems</a:t>
            </a:r>
          </a:p>
          <a:p>
            <a:pPr lvl="1"/>
            <a:r>
              <a:rPr lang="en-GB" dirty="0"/>
              <a:t>To </a:t>
            </a:r>
            <a:r>
              <a:rPr lang="en-GB" dirty="0" smtClean="0"/>
              <a:t>encourage academics and industry to tackle the problems (in a new way)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necessary?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Online resources are weak</a:t>
            </a:r>
          </a:p>
          <a:p>
            <a:pPr lvl="1"/>
            <a:r>
              <a:rPr lang="en-GB" dirty="0" smtClean="0"/>
              <a:t>OSDev.org</a:t>
            </a:r>
          </a:p>
          <a:p>
            <a:pPr lvl="1"/>
            <a:r>
              <a:rPr lang="en-GB" dirty="0" smtClean="0"/>
              <a:t>OSDever.net</a:t>
            </a:r>
          </a:p>
          <a:p>
            <a:r>
              <a:rPr lang="en-GB" dirty="0" smtClean="0"/>
              <a:t>Other resources aren’t appropriate for learning</a:t>
            </a:r>
          </a:p>
          <a:p>
            <a:pPr lvl="1"/>
            <a:r>
              <a:rPr lang="en-GB" dirty="0" smtClean="0"/>
              <a:t>Minix3</a:t>
            </a:r>
          </a:p>
          <a:p>
            <a:pPr lvl="1"/>
            <a:r>
              <a:rPr lang="en-GB" dirty="0" smtClean="0"/>
              <a:t>Linux</a:t>
            </a:r>
          </a:p>
          <a:p>
            <a:r>
              <a:rPr lang="en-GB" dirty="0" smtClean="0"/>
              <a:t>Majority of existing developers are high level</a:t>
            </a:r>
          </a:p>
          <a:p>
            <a:r>
              <a:rPr lang="en-GB" dirty="0" smtClean="0"/>
              <a:t>Almost all new students will be high-level</a:t>
            </a:r>
          </a:p>
          <a:p>
            <a:pPr lvl="1"/>
            <a:r>
              <a:rPr lang="en-GB" dirty="0" smtClean="0"/>
              <a:t>New </a:t>
            </a:r>
            <a:r>
              <a:rPr lang="en-GB" dirty="0"/>
              <a:t>Computer </a:t>
            </a:r>
            <a:r>
              <a:rPr lang="en-GB" dirty="0" smtClean="0"/>
              <a:t>Science National Curriculum (Key Stages 1 to 4)</a:t>
            </a:r>
          </a:p>
          <a:p>
            <a:r>
              <a:rPr lang="en-GB" dirty="0" smtClean="0"/>
              <a:t>Majority of University teaching is high-level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C#?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Familiar high-level language</a:t>
            </a:r>
          </a:p>
          <a:p>
            <a:pPr lvl="1"/>
            <a:r>
              <a:rPr lang="en-GB" dirty="0" smtClean="0"/>
              <a:t>Transition from Java to C# is </a:t>
            </a:r>
            <a:r>
              <a:rPr lang="en-GB" i="1" dirty="0" smtClean="0"/>
              <a:t>very </a:t>
            </a:r>
            <a:r>
              <a:rPr lang="en-GB" dirty="0" smtClean="0"/>
              <a:t>easy</a:t>
            </a:r>
          </a:p>
          <a:p>
            <a:pPr lvl="1"/>
            <a:r>
              <a:rPr lang="en-GB" dirty="0" smtClean="0"/>
              <a:t>Transition from other high level to C# is easier than high level to C</a:t>
            </a:r>
          </a:p>
          <a:p>
            <a:r>
              <a:rPr lang="en-GB" dirty="0" smtClean="0"/>
              <a:t>Accessible</a:t>
            </a:r>
          </a:p>
          <a:p>
            <a:pPr lvl="1"/>
            <a:r>
              <a:rPr lang="en-GB" dirty="0" smtClean="0"/>
              <a:t>C is hard for students, particularly high level </a:t>
            </a:r>
            <a:r>
              <a:rPr lang="en-GB" dirty="0" err="1" smtClean="0"/>
              <a:t>devs</a:t>
            </a:r>
            <a:r>
              <a:rPr lang="en-GB" dirty="0" smtClean="0"/>
              <a:t>, to learn</a:t>
            </a:r>
          </a:p>
          <a:p>
            <a:pPr lvl="1"/>
            <a:r>
              <a:rPr lang="en-GB" dirty="0" smtClean="0"/>
              <a:t>C is harder than many existing developers realise</a:t>
            </a:r>
          </a:p>
          <a:p>
            <a:r>
              <a:rPr lang="en-GB" dirty="0" smtClean="0"/>
              <a:t>Portable</a:t>
            </a:r>
          </a:p>
          <a:p>
            <a:pPr lvl="1"/>
            <a:r>
              <a:rPr lang="en-GB" dirty="0" smtClean="0"/>
              <a:t>Recently tested Mono support</a:t>
            </a:r>
          </a:p>
          <a:p>
            <a:r>
              <a:rPr lang="en-GB" dirty="0" smtClean="0"/>
              <a:t>Powerful</a:t>
            </a:r>
          </a:p>
          <a:p>
            <a:pPr lvl="1"/>
            <a:r>
              <a:rPr lang="en-GB" dirty="0" smtClean="0"/>
              <a:t>We’ll come onto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3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 for students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expect students to either:</a:t>
            </a:r>
          </a:p>
          <a:p>
            <a:pPr lvl="1"/>
            <a:r>
              <a:rPr lang="en-GB" dirty="0" smtClean="0"/>
              <a:t>Be familiar with at least one programming language</a:t>
            </a:r>
          </a:p>
          <a:p>
            <a:pPr lvl="1"/>
            <a:r>
              <a:rPr lang="en-GB" dirty="0" smtClean="0"/>
              <a:t>Or be studying a formal course</a:t>
            </a:r>
          </a:p>
          <a:p>
            <a:r>
              <a:rPr lang="en-GB" dirty="0" smtClean="0"/>
              <a:t>We hope students will:</a:t>
            </a:r>
          </a:p>
          <a:p>
            <a:pPr lvl="1"/>
            <a:r>
              <a:rPr lang="en-GB" dirty="0" smtClean="0"/>
              <a:t>Find our resources useful, easy to use</a:t>
            </a:r>
          </a:p>
          <a:p>
            <a:pPr lvl="1"/>
            <a:r>
              <a:rPr lang="en-GB" dirty="0" smtClean="0"/>
              <a:t>Take advantage of all 3 types of learning on offer</a:t>
            </a:r>
          </a:p>
          <a:p>
            <a:pPr lvl="1"/>
            <a:r>
              <a:rPr lang="en-GB" dirty="0" smtClean="0"/>
              <a:t>See that low-level isn’t that hard and is at least the near future (IoT!)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6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Briefly: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C# vs Java vs Others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C# vs. C</a:t>
            </a:r>
          </a:p>
          <a:p>
            <a:r>
              <a:rPr lang="en-GB" cap="none" dirty="0" smtClean="0"/>
              <a:t>	- Compiler structure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OS structure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9046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1392</Words>
  <Application>Microsoft Office PowerPoint</Application>
  <PresentationFormat>Widescreen</PresentationFormat>
  <Paragraphs>262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Ion Boardroom</vt:lpstr>
      <vt:lpstr>FlingOS : Using C# for an OS</vt:lpstr>
      <vt:lpstr>Welcome</vt:lpstr>
      <vt:lpstr>FlingOS</vt:lpstr>
      <vt:lpstr>What is FlingOS?</vt:lpstr>
      <vt:lpstr>What’s the purpose of FlingOS?</vt:lpstr>
      <vt:lpstr>Why is it necessary?</vt:lpstr>
      <vt:lpstr>So why C#?</vt:lpstr>
      <vt:lpstr>Expectations for students</vt:lpstr>
      <vt:lpstr>Technical background</vt:lpstr>
      <vt:lpstr>C# vs. Java vs. Others</vt:lpstr>
      <vt:lpstr>Is C# as powerful as C?</vt:lpstr>
      <vt:lpstr>Compiler structure</vt:lpstr>
      <vt:lpstr>OS Structure</vt:lpstr>
      <vt:lpstr>Technical details</vt:lpstr>
      <vt:lpstr>I have yet to meet a C compiler that is more friendly and easier to use than eating soup with a knife.</vt:lpstr>
      <vt:lpstr>Compiling</vt:lpstr>
      <vt:lpstr>Some compiled C#</vt:lpstr>
      <vt:lpstr>Filling some gaps</vt:lpstr>
      <vt:lpstr>C# for an OS</vt:lpstr>
      <vt:lpstr>Getting started…</vt:lpstr>
      <vt:lpstr>What about managed memory?</vt:lpstr>
      <vt:lpstr>What about exceptions?</vt:lpstr>
      <vt:lpstr>FlingOS</vt:lpstr>
      <vt:lpstr>Example: Using the system</vt:lpstr>
      <vt:lpstr>Example: Multi-tasking</vt:lpstr>
      <vt:lpstr>Example: IPC using messages</vt:lpstr>
      <vt:lpstr>Example: IPC using pipes</vt:lpstr>
      <vt:lpstr>Other capabilities</vt:lpstr>
      <vt:lpstr>C# for an OS</vt:lpstr>
      <vt:lpstr>FlingOS Debugger</vt:lpstr>
      <vt:lpstr>Alternatives?</vt:lpstr>
      <vt:lpstr>IDE integration?</vt:lpstr>
      <vt:lpstr>FlingOS</vt:lpstr>
      <vt:lpstr>FlingOops™ - Behavioural testing</vt:lpstr>
      <vt:lpstr>Our plan</vt:lpstr>
      <vt:lpstr>Can you support us?</vt:lpstr>
      <vt:lpstr>Thank you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FlingOS : Using C# for an OS</dc:title>
  <dc:creator>Ed Nutting</dc:creator>
  <cp:lastModifiedBy>Ed Nutting</cp:lastModifiedBy>
  <cp:revision>64</cp:revision>
  <dcterms:created xsi:type="dcterms:W3CDTF">2015-12-02T15:06:52Z</dcterms:created>
  <dcterms:modified xsi:type="dcterms:W3CDTF">2015-12-02T17:56:12Z</dcterms:modified>
</cp:coreProperties>
</file>