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5" r:id="rId9"/>
    <p:sldId id="266" r:id="rId10"/>
    <p:sldId id="267" r:id="rId11"/>
    <p:sldId id="269" r:id="rId12"/>
    <p:sldId id="270" r:id="rId13"/>
    <p:sldId id="273" r:id="rId14"/>
    <p:sldId id="275" r:id="rId15"/>
    <p:sldId id="276" r:id="rId16"/>
    <p:sldId id="274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uk/government/publications/national-curriculum-in-england-computing-programmes-of-study/national-curriculum-in-england-computing-programmes-of-stud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bit.co.uk/create-code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Avoiding the UK IoT Disaster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Edward Nutting, Founder of FlingOS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41316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Only “low-level” content 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Extract from </a:t>
            </a:r>
            <a:r>
              <a:rPr lang="en-GB" dirty="0">
                <a:hlinkClick r:id="rId2"/>
              </a:rPr>
              <a:t>https://www.gov.uk/government/publications/national-curriculum-in-england-computing-programmes-of-study/national-curriculum-in-england-computing-programmes-of-study</a:t>
            </a:r>
            <a:r>
              <a:rPr lang="en-GB" dirty="0"/>
              <a:t> </a:t>
            </a:r>
          </a:p>
          <a:p>
            <a:r>
              <a:rPr lang="en-GB" dirty="0" smtClean="0"/>
              <a:t>KS3 (Years 7 to 9, up to age 14):</a:t>
            </a:r>
            <a:endParaRPr lang="en-GB" dirty="0"/>
          </a:p>
          <a:p>
            <a:pPr lvl="1"/>
            <a:r>
              <a:rPr lang="en-GB" dirty="0"/>
              <a:t>understand </a:t>
            </a:r>
            <a:r>
              <a:rPr lang="en-GB" b="1" dirty="0"/>
              <a:t>simple Boolean logic</a:t>
            </a:r>
            <a:r>
              <a:rPr lang="en-GB" dirty="0"/>
              <a:t> [for example, AND, OR and NOT] and some of </a:t>
            </a:r>
            <a:r>
              <a:rPr lang="en-GB" b="1" dirty="0"/>
              <a:t>its uses in circuits and programming</a:t>
            </a:r>
            <a:r>
              <a:rPr lang="en-GB" dirty="0"/>
              <a:t>; understand how numbers can be represented in binary, and be able to carry out simple operations on binary numbers [for example, binary addition, and conversion between binary and decimal]</a:t>
            </a:r>
          </a:p>
          <a:p>
            <a:pPr lvl="1"/>
            <a:r>
              <a:rPr lang="en-GB" b="1" dirty="0"/>
              <a:t>understand the hardware and software components that make up computer systems, and how they communicate with one another and with other systems</a:t>
            </a:r>
          </a:p>
          <a:p>
            <a:pPr lvl="1"/>
            <a:r>
              <a:rPr lang="en-GB" b="1" dirty="0"/>
              <a:t>understand how instructions are stored and executed</a:t>
            </a:r>
            <a:r>
              <a:rPr lang="en-GB" dirty="0"/>
              <a:t> within a computer system; understand how data of various types (including text, sounds and pictures) can be represented and manipulated digitally, in the form of binary digits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3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 the BBC </a:t>
            </a:r>
            <a:r>
              <a:rPr lang="en-GB" dirty="0" err="1" smtClean="0"/>
              <a:t>Microbit</a:t>
            </a:r>
            <a:r>
              <a:rPr lang="en-GB" dirty="0" smtClean="0"/>
              <a:t> won’t change this…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...because it’s programmed in </a:t>
            </a:r>
            <a:r>
              <a:rPr lang="en-GB" dirty="0" err="1" smtClean="0"/>
              <a:t>Blockly</a:t>
            </a:r>
            <a:r>
              <a:rPr lang="en-GB" dirty="0" smtClean="0"/>
              <a:t> (equivalent to Scratch) and Python </a:t>
            </a:r>
          </a:p>
          <a:p>
            <a:r>
              <a:rPr lang="en-GB" dirty="0" smtClean="0"/>
              <a:t>And it’s very difficult to hack outside of the provided tools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0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Microbit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Screenshot of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www.microbit.co.uk/create-code</a:t>
            </a:r>
            <a:r>
              <a:rPr lang="en-GB" dirty="0" smtClean="0"/>
              <a:t> taken by Edward Nutting, 03-12-2015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7886" t="10679" r="15849" b="4224"/>
          <a:stretch/>
        </p:blipFill>
        <p:spPr>
          <a:xfrm>
            <a:off x="6187737" y="1613516"/>
            <a:ext cx="5592932" cy="38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Schools will be teaching…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5" y="2603499"/>
            <a:ext cx="9152020" cy="398373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 Scratch/</a:t>
            </a:r>
            <a:r>
              <a:rPr lang="en-GB" dirty="0" err="1" smtClean="0"/>
              <a:t>Blockly</a:t>
            </a:r>
            <a:r>
              <a:rPr lang="en-GB" dirty="0" smtClean="0"/>
              <a:t>, Python, Java, C#, others?</a:t>
            </a:r>
          </a:p>
          <a:p>
            <a:r>
              <a:rPr lang="en-GB" dirty="0" smtClean="0"/>
              <a:t>But not C or C++</a:t>
            </a:r>
          </a:p>
          <a:p>
            <a:endParaRPr lang="en-GB" dirty="0"/>
          </a:p>
          <a:p>
            <a:r>
              <a:rPr lang="en-GB" dirty="0" smtClean="0"/>
              <a:t>Using </a:t>
            </a:r>
            <a:r>
              <a:rPr lang="en-GB" dirty="0" err="1" smtClean="0"/>
              <a:t>RapsberryPi’s</a:t>
            </a:r>
            <a:r>
              <a:rPr lang="en-GB" dirty="0" smtClean="0"/>
              <a:t>, BBC </a:t>
            </a:r>
            <a:r>
              <a:rPr lang="en-GB" dirty="0" err="1" smtClean="0"/>
              <a:t>Microbits</a:t>
            </a:r>
            <a:r>
              <a:rPr lang="en-GB" dirty="0"/>
              <a:t> </a:t>
            </a:r>
            <a:r>
              <a:rPr lang="en-GB" dirty="0" smtClean="0"/>
              <a:t>– arguably large but embedded devices</a:t>
            </a:r>
          </a:p>
          <a:p>
            <a:r>
              <a:rPr lang="en-GB" dirty="0" smtClean="0"/>
              <a:t>Often used for IoT / Robotics style projects</a:t>
            </a:r>
          </a:p>
          <a:p>
            <a:r>
              <a:rPr lang="en-GB" dirty="0" smtClean="0"/>
              <a:t>Good for learning, but: </a:t>
            </a:r>
          </a:p>
          <a:p>
            <a:pPr lvl="1"/>
            <a:r>
              <a:rPr lang="en-GB" dirty="0" smtClean="0"/>
              <a:t>You still need to point out that there are better implementations</a:t>
            </a:r>
          </a:p>
          <a:p>
            <a:pPr lvl="1"/>
            <a:r>
              <a:rPr lang="en-GB" dirty="0" smtClean="0"/>
              <a:t>You still need to teach proper low level at some point</a:t>
            </a:r>
          </a:p>
          <a:p>
            <a:pPr lvl="1"/>
            <a:r>
              <a:rPr lang="en-GB" dirty="0" smtClean="0"/>
              <a:t>Neither of these are currently done nor will be done</a:t>
            </a:r>
          </a:p>
          <a:p>
            <a:r>
              <a:rPr lang="en-GB" dirty="0" smtClean="0"/>
              <a:t>Gives the impression that Linux + Python is OK for IoT</a:t>
            </a:r>
          </a:p>
          <a:p>
            <a:endParaRPr lang="en-GB" dirty="0"/>
          </a:p>
          <a:p>
            <a:r>
              <a:rPr lang="en-GB" dirty="0" smtClean="0"/>
              <a:t>But fundamentally it isn’t.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4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are the issues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5709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Low-level isn’t taught to enough extent</a:t>
            </a:r>
          </a:p>
          <a:p>
            <a:pPr lvl="1"/>
            <a:r>
              <a:rPr lang="en-GB" dirty="0" smtClean="0"/>
              <a:t>My peers are supposed to have studied some of it but still can’t explain the bits they have studied (despite good grades)</a:t>
            </a:r>
          </a:p>
          <a:p>
            <a:pPr lvl="1"/>
            <a:r>
              <a:rPr lang="en-GB" dirty="0" smtClean="0"/>
              <a:t>And they won’t be required to-cover the material again</a:t>
            </a:r>
          </a:p>
          <a:p>
            <a:pPr lvl="1"/>
            <a:r>
              <a:rPr lang="en-GB" dirty="0" smtClean="0"/>
              <a:t>So they will be able to graduate (potentially with 1</a:t>
            </a:r>
            <a:r>
              <a:rPr lang="en-GB" baseline="30000" dirty="0" smtClean="0"/>
              <a:t>st</a:t>
            </a:r>
            <a:r>
              <a:rPr lang="en-GB" dirty="0" smtClean="0"/>
              <a:t> class honours) without understanding OS or low level software</a:t>
            </a:r>
          </a:p>
          <a:p>
            <a:r>
              <a:rPr lang="en-GB" dirty="0" smtClean="0"/>
              <a:t>High-level is heavily taught</a:t>
            </a:r>
          </a:p>
          <a:p>
            <a:r>
              <a:rPr lang="en-GB" dirty="0" smtClean="0"/>
              <a:t>Creating a generation of high-level developers</a:t>
            </a:r>
          </a:p>
          <a:p>
            <a:r>
              <a:rPr lang="en-GB" dirty="0" smtClean="0"/>
              <a:t>Who don’t understand how an OS or driver works nor what they are for</a:t>
            </a:r>
          </a:p>
          <a:p>
            <a:r>
              <a:rPr lang="en-GB" dirty="0" smtClean="0"/>
              <a:t>This leads to misuse and poorly targeted software</a:t>
            </a:r>
          </a:p>
          <a:p>
            <a:r>
              <a:rPr lang="en-GB" dirty="0" smtClean="0"/>
              <a:t>And significant security flaws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4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there’s one extra issue…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90" y="2461453"/>
            <a:ext cx="10350506" cy="41612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Past approaches to teaching low-level are no longer appropriate</a:t>
            </a:r>
          </a:p>
          <a:p>
            <a:endParaRPr lang="en-GB" dirty="0"/>
          </a:p>
          <a:p>
            <a:r>
              <a:rPr lang="en-GB" dirty="0" smtClean="0"/>
              <a:t>Previously:</a:t>
            </a:r>
          </a:p>
          <a:p>
            <a:pPr lvl="1"/>
            <a:r>
              <a:rPr lang="en-GB" dirty="0" smtClean="0"/>
              <a:t>Little to no prior knowledge</a:t>
            </a:r>
          </a:p>
          <a:p>
            <a:pPr lvl="1"/>
            <a:r>
              <a:rPr lang="en-GB" dirty="0" smtClean="0"/>
              <a:t>Computers were much less powerful, so most people had only experienced low-level style computing (original BBC Micro, DOS, even programs on early Windows NT)</a:t>
            </a:r>
          </a:p>
          <a:p>
            <a:r>
              <a:rPr lang="en-GB" dirty="0" smtClean="0"/>
              <a:t>Now:</a:t>
            </a:r>
          </a:p>
          <a:p>
            <a:pPr lvl="1"/>
            <a:r>
              <a:rPr lang="en-GB" dirty="0" smtClean="0"/>
              <a:t>Generation about to hit A-level/Universities with lots of high level knowledge (used to tablets/laptops)</a:t>
            </a:r>
          </a:p>
          <a:p>
            <a:pPr lvl="1"/>
            <a:r>
              <a:rPr lang="en-GB" dirty="0" smtClean="0"/>
              <a:t>It’s actually harder to transition from high level language (e.g. C#) to low level (e.g. C) than starting from scratch!</a:t>
            </a:r>
          </a:p>
          <a:p>
            <a:pPr lvl="1"/>
            <a:r>
              <a:rPr lang="en-GB" dirty="0" smtClean="0"/>
              <a:t>But that’s how it’s taught at the moment</a:t>
            </a:r>
          </a:p>
          <a:p>
            <a:pPr lvl="1"/>
            <a:r>
              <a:rPr lang="en-GB" dirty="0" smtClean="0"/>
              <a:t>Need to make use of student’s knowledge as they enter University – work with their knowledge</a:t>
            </a:r>
          </a:p>
          <a:p>
            <a:pPr lvl="1"/>
            <a:r>
              <a:rPr lang="en-GB" dirty="0" smtClean="0"/>
              <a:t>Need to be able to teach C and OS/low-level dev alongside each other, not C then OS/low-level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17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what’s the potential disaster?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UK Industry is well positioned but,</a:t>
            </a:r>
          </a:p>
          <a:p>
            <a:r>
              <a:rPr lang="en-GB" dirty="0" smtClean="0"/>
              <a:t>The UK will not have graduates with the right knowledge</a:t>
            </a:r>
          </a:p>
          <a:p>
            <a:r>
              <a:rPr lang="en-GB" dirty="0" smtClean="0"/>
              <a:t>Meaning our industry is going to struggle</a:t>
            </a:r>
          </a:p>
          <a:p>
            <a:r>
              <a:rPr lang="en-GB" dirty="0" smtClean="0"/>
              <a:t>Potentially very high cost of training new employees</a:t>
            </a:r>
          </a:p>
          <a:p>
            <a:r>
              <a:rPr lang="en-GB" dirty="0" smtClean="0"/>
              <a:t>But also, start-ups (generally small teams of bright young students/graduates) are at high risk of using inappropriate technology without realising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2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how do we avoid disaster?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Teach low level and OS dev of course!</a:t>
            </a:r>
          </a:p>
          <a:p>
            <a:r>
              <a:rPr lang="en-GB" dirty="0" smtClean="0"/>
              <a:t>In </a:t>
            </a:r>
            <a:r>
              <a:rPr lang="en-GB" dirty="0"/>
              <a:t>both schools and </a:t>
            </a:r>
            <a:r>
              <a:rPr lang="en-GB" dirty="0" smtClean="0"/>
              <a:t>Universities</a:t>
            </a:r>
          </a:p>
          <a:p>
            <a:r>
              <a:rPr lang="en-GB" dirty="0" smtClean="0"/>
              <a:t>But in a new way…</a:t>
            </a:r>
          </a:p>
        </p:txBody>
      </p:sp>
    </p:spTree>
    <p:extLst>
      <p:ext uri="{BB962C8B-B14F-4D97-AF65-F5344CB8AC3E}">
        <p14:creationId xmlns:p14="http://schemas.microsoft.com/office/powerpoint/2010/main" val="3921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FlingOS: An educational 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FlingOS is an educational operating system</a:t>
            </a:r>
          </a:p>
          <a:p>
            <a:r>
              <a:rPr lang="en-GB" dirty="0" smtClean="0"/>
              <a:t>Codebase, articles and videos</a:t>
            </a:r>
          </a:p>
          <a:p>
            <a:r>
              <a:rPr lang="en-GB" dirty="0" smtClean="0"/>
              <a:t>Totally new approach: Our OS is in C#</a:t>
            </a:r>
          </a:p>
          <a:p>
            <a:endParaRPr lang="en-GB" dirty="0"/>
          </a:p>
          <a:p>
            <a:r>
              <a:rPr lang="en-GB" dirty="0" smtClean="0"/>
              <a:t>This is not a commercial OS</a:t>
            </a:r>
          </a:p>
          <a:p>
            <a:r>
              <a:rPr lang="en-GB" dirty="0" smtClean="0"/>
              <a:t>But C# is a great way to use high-level knowledge to understand low-level</a:t>
            </a:r>
          </a:p>
          <a:p>
            <a:r>
              <a:rPr lang="en-GB" dirty="0" smtClean="0"/>
              <a:t>Allows teaching of C alongside </a:t>
            </a:r>
            <a:r>
              <a:rPr lang="en-GB" dirty="0" err="1" smtClean="0"/>
              <a:t>OS’es</a:t>
            </a:r>
            <a:endParaRPr lang="en-GB" dirty="0" smtClean="0"/>
          </a:p>
          <a:p>
            <a:pPr lvl="1"/>
            <a:r>
              <a:rPr lang="en-GB" dirty="0" smtClean="0"/>
              <a:t>This makes understanding both a lot easier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6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FlingOS: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11313" cy="3416300"/>
          </a:xfrm>
        </p:spPr>
        <p:txBody>
          <a:bodyPr/>
          <a:lstStyle/>
          <a:p>
            <a:r>
              <a:rPr lang="en-GB" dirty="0" smtClean="0"/>
              <a:t>Yes!</a:t>
            </a:r>
          </a:p>
          <a:p>
            <a:r>
              <a:rPr lang="en-GB" dirty="0" smtClean="0"/>
              <a:t>The online community has given us fantastic responses and encouragement</a:t>
            </a:r>
          </a:p>
          <a:p>
            <a:r>
              <a:rPr lang="en-GB" dirty="0" smtClean="0"/>
              <a:t>Working with and supported by the University of Bristol</a:t>
            </a:r>
          </a:p>
          <a:p>
            <a:r>
              <a:rPr lang="en-GB" dirty="0" smtClean="0"/>
              <a:t>Students have said they find our content easier to understand</a:t>
            </a:r>
          </a:p>
          <a:p>
            <a:endParaRPr lang="en-GB" dirty="0"/>
          </a:p>
          <a:p>
            <a:r>
              <a:rPr lang="en-GB" dirty="0" smtClean="0"/>
              <a:t>Total of over 8,500 views per month of our content and growing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2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we mean?</a:t>
            </a:r>
          </a:p>
          <a:p>
            <a:r>
              <a:rPr lang="en-GB" dirty="0" smtClean="0"/>
              <a:t>Small, embedded devices</a:t>
            </a:r>
          </a:p>
          <a:p>
            <a:r>
              <a:rPr lang="en-GB" dirty="0" smtClean="0"/>
              <a:t>(Probably) Wireless connection </a:t>
            </a:r>
          </a:p>
          <a:p>
            <a:r>
              <a:rPr lang="en-GB" dirty="0" smtClean="0"/>
              <a:t>To central data stores</a:t>
            </a:r>
          </a:p>
          <a:p>
            <a:r>
              <a:rPr lang="en-GB" dirty="0" smtClean="0"/>
              <a:t>Everything from the long-awaited affordable smart-home,</a:t>
            </a:r>
          </a:p>
          <a:p>
            <a:r>
              <a:rPr lang="en-GB" dirty="0" smtClean="0"/>
              <a:t>To better managed lamp posts and traffic lights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5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FlingOS: What’s next for 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with the University of Bristol</a:t>
            </a:r>
          </a:p>
          <a:p>
            <a:r>
              <a:rPr lang="en-GB" dirty="0" smtClean="0"/>
              <a:t>We want to expand our resources:</a:t>
            </a:r>
          </a:p>
          <a:p>
            <a:pPr lvl="1"/>
            <a:r>
              <a:rPr lang="en-GB" dirty="0" smtClean="0"/>
              <a:t>Code: Networking, OS-dev starter-kit for A-level/1</a:t>
            </a:r>
            <a:r>
              <a:rPr lang="en-GB" baseline="30000" dirty="0" smtClean="0"/>
              <a:t>st</a:t>
            </a:r>
            <a:r>
              <a:rPr lang="en-GB" dirty="0" smtClean="0"/>
              <a:t> Year University</a:t>
            </a:r>
          </a:p>
          <a:p>
            <a:pPr lvl="1"/>
            <a:r>
              <a:rPr lang="en-GB" dirty="0" smtClean="0"/>
              <a:t>Articles: 50 more</a:t>
            </a:r>
          </a:p>
          <a:p>
            <a:pPr lvl="1"/>
            <a:r>
              <a:rPr lang="en-GB" dirty="0" smtClean="0"/>
              <a:t>Tutorial videos: 15 more</a:t>
            </a:r>
          </a:p>
          <a:p>
            <a:pPr lvl="1"/>
            <a:endParaRPr lang="en-GB" dirty="0"/>
          </a:p>
          <a:p>
            <a:r>
              <a:rPr lang="en-GB" dirty="0" smtClean="0"/>
              <a:t>How? Summer interns 2016</a:t>
            </a:r>
          </a:p>
          <a:p>
            <a:r>
              <a:rPr lang="en-GB" dirty="0" smtClean="0"/>
              <a:t>Looking for sponsorship or support</a:t>
            </a:r>
          </a:p>
          <a:p>
            <a:r>
              <a:rPr lang="en-GB" dirty="0" smtClean="0"/>
              <a:t>Head to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www.flingos.co.uk/sponsor 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7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4" y="5033067"/>
            <a:ext cx="8825659" cy="1385487"/>
          </a:xfrm>
        </p:spPr>
        <p:txBody>
          <a:bodyPr>
            <a:normAutofit/>
          </a:bodyPr>
          <a:lstStyle/>
          <a:p>
            <a:r>
              <a:rPr lang="en-GB" dirty="0" smtClean="0"/>
              <a:t>Edward Nutting, Founder of FlingOS</a:t>
            </a:r>
          </a:p>
          <a:p>
            <a:r>
              <a:rPr lang="en-GB" dirty="0" smtClean="0"/>
              <a:t>www.flingos.co.uk </a:t>
            </a:r>
          </a:p>
          <a:p>
            <a:r>
              <a:rPr lang="en-GB" dirty="0" smtClean="0"/>
              <a:t>contact@flingos.co.uk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0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IoT just a fad?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</a:t>
            </a:r>
          </a:p>
          <a:p>
            <a:r>
              <a:rPr lang="en-GB" dirty="0" smtClean="0"/>
              <a:t>It is looking like the “next web”</a:t>
            </a:r>
          </a:p>
          <a:p>
            <a:r>
              <a:rPr lang="en-GB" dirty="0" smtClean="0"/>
              <a:t>Explosion in interest, companies (big and small) and research</a:t>
            </a:r>
          </a:p>
          <a:p>
            <a:endParaRPr lang="en-GB" dirty="0"/>
          </a:p>
          <a:p>
            <a:r>
              <a:rPr lang="en-GB" dirty="0" smtClean="0"/>
              <a:t>Bristol Is Open</a:t>
            </a:r>
          </a:p>
          <a:p>
            <a:r>
              <a:rPr lang="en-GB" dirty="0" smtClean="0"/>
              <a:t>University of Bristol research : New smart internet lab launched this week</a:t>
            </a:r>
          </a:p>
          <a:p>
            <a:r>
              <a:rPr lang="en-GB" dirty="0" smtClean="0"/>
              <a:t>Many start-ups in the Bristol area</a:t>
            </a:r>
          </a:p>
        </p:txBody>
      </p:sp>
    </p:spTree>
    <p:extLst>
      <p:ext uri="{BB962C8B-B14F-4D97-AF65-F5344CB8AC3E}">
        <p14:creationId xmlns:p14="http://schemas.microsoft.com/office/powerpoint/2010/main" val="314957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IoT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Research, hardware, connectivity,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But also software!</a:t>
            </a:r>
          </a:p>
        </p:txBody>
      </p:sp>
    </p:spTree>
    <p:extLst>
      <p:ext uri="{BB962C8B-B14F-4D97-AF65-F5344CB8AC3E}">
        <p14:creationId xmlns:p14="http://schemas.microsoft.com/office/powerpoint/2010/main" val="29934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kind of software?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Low-level</a:t>
            </a:r>
          </a:p>
          <a:p>
            <a:r>
              <a:rPr lang="en-GB" dirty="0" smtClean="0"/>
              <a:t>Specialist per device</a:t>
            </a:r>
          </a:p>
          <a:p>
            <a:r>
              <a:rPr lang="en-GB" dirty="0" smtClean="0"/>
              <a:t>Low-bloat / minimum built-in</a:t>
            </a:r>
          </a:p>
          <a:p>
            <a:r>
              <a:rPr lang="en-GB" dirty="0" smtClean="0"/>
              <a:t>Highly efficient use of resources</a:t>
            </a:r>
          </a:p>
          <a:p>
            <a:pPr lvl="1"/>
            <a:r>
              <a:rPr lang="en-GB" dirty="0" smtClean="0"/>
              <a:t>Reduces hardware requirements to a minimum</a:t>
            </a:r>
          </a:p>
          <a:p>
            <a:pPr lvl="1"/>
            <a:r>
              <a:rPr lang="en-GB" dirty="0" smtClean="0"/>
              <a:t>Thus reducing cost + increasing battery life</a:t>
            </a:r>
          </a:p>
          <a:p>
            <a:pPr lvl="1"/>
            <a:r>
              <a:rPr lang="en-GB" dirty="0" smtClean="0"/>
              <a:t>Devices need to be designed to last a long time</a:t>
            </a:r>
          </a:p>
          <a:p>
            <a:pPr lvl="1"/>
            <a:r>
              <a:rPr lang="en-GB" dirty="0" smtClean="0"/>
              <a:t>But a lot of current devices follow the standard equipment cycle : 2 years life</a:t>
            </a:r>
          </a:p>
          <a:p>
            <a:r>
              <a:rPr lang="en-GB" dirty="0" smtClean="0"/>
              <a:t>But common functionality (e.g. Wi-Fi connectivity) can be shared across codebases : Package management, libraries, ways to only include required parts of libraries</a:t>
            </a:r>
          </a:p>
        </p:txBody>
      </p:sp>
    </p:spTree>
    <p:extLst>
      <p:ext uri="{BB962C8B-B14F-4D97-AF65-F5344CB8AC3E}">
        <p14:creationId xmlns:p14="http://schemas.microsoft.com/office/powerpoint/2010/main" val="6030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 smtClean="0"/>
              <a:t>Low level isn’t being taught!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3906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Universities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499"/>
            <a:ext cx="10519181" cy="40902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Little OS and low-level teaching in many Universities</a:t>
            </a:r>
          </a:p>
          <a:p>
            <a:r>
              <a:rPr lang="en-GB" dirty="0" smtClean="0"/>
              <a:t>Some low-level dev done but little to no understanding as to why it’s different</a:t>
            </a:r>
          </a:p>
          <a:p>
            <a:r>
              <a:rPr lang="en-GB" dirty="0" smtClean="0"/>
              <a:t>University of Bristol: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Year : Computer Architecture : Some OS teaching in 2</a:t>
            </a:r>
            <a:r>
              <a:rPr lang="en-GB" baseline="30000" dirty="0" smtClean="0"/>
              <a:t>nd</a:t>
            </a:r>
            <a:r>
              <a:rPr lang="en-GB" dirty="0" smtClean="0"/>
              <a:t> term (</a:t>
            </a:r>
            <a:r>
              <a:rPr lang="en-GB" dirty="0" err="1" smtClean="0"/>
              <a:t>Prof.</a:t>
            </a:r>
            <a:r>
              <a:rPr lang="en-GB" dirty="0" smtClean="0"/>
              <a:t> David May)</a:t>
            </a:r>
          </a:p>
          <a:p>
            <a:pPr lvl="1"/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Year : Concurrency : Use of XMOS/XC for a project, Further OS teaching, does not include low-level things like drivers</a:t>
            </a:r>
          </a:p>
          <a:p>
            <a:pPr lvl="1"/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Year : Optional modules in High-Performance Computing, AI with Logic Programming</a:t>
            </a:r>
          </a:p>
          <a:p>
            <a:pPr lvl="1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Year : Optional modules in Advanced Computer Architecture, Interactive Devices, Robotic Systems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Modules do not tie OS / low-level into the rest of the course</a:t>
            </a:r>
            <a:endParaRPr lang="en-GB" dirty="0"/>
          </a:p>
          <a:p>
            <a:r>
              <a:rPr lang="en-GB" dirty="0" smtClean="0"/>
              <a:t>Optional means a significant proportion won’t be taking the module</a:t>
            </a:r>
          </a:p>
          <a:p>
            <a:endParaRPr lang="en-GB" dirty="0"/>
          </a:p>
          <a:p>
            <a:r>
              <a:rPr lang="en-GB" dirty="0" smtClean="0"/>
              <a:t>University of Bristol is better than most!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8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 the new CS National  Curriculum and existing A-level, the concept of an OS is introduced at which key stage?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669653"/>
            <a:ext cx="9729069" cy="204953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By show of hands…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Key Stage 1 (Years 1 to 2 : Up to age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Key Stage 2 (Years 3 to 6 : Up to age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Key Stage 3 (Years 7 to 9 : Up to age 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Key Stage 4 (GCSEs	   : Up to age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A-level			   : Up to age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3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03677" y="3080551"/>
            <a:ext cx="2307336" cy="826818"/>
          </a:xfrm>
        </p:spPr>
        <p:txBody>
          <a:bodyPr/>
          <a:lstStyle/>
          <a:p>
            <a:r>
              <a:rPr lang="en-GB" dirty="0" smtClean="0"/>
              <a:t>Never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5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1192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Avoiding the UK IoT Disaster</vt:lpstr>
      <vt:lpstr>Internet of Things</vt:lpstr>
      <vt:lpstr>Is IoT just a fad?</vt:lpstr>
      <vt:lpstr>What does IoT require?</vt:lpstr>
      <vt:lpstr>What kind of software?</vt:lpstr>
      <vt:lpstr>But…</vt:lpstr>
      <vt:lpstr>Universities</vt:lpstr>
      <vt:lpstr>Under the new CS National  Curriculum and existing A-level, the concept of an OS is introduced at which key stage?</vt:lpstr>
      <vt:lpstr>Never</vt:lpstr>
      <vt:lpstr>Only “low-level” content is…</vt:lpstr>
      <vt:lpstr>Even the BBC Microbit won’t change this…</vt:lpstr>
      <vt:lpstr>Microbit</vt:lpstr>
      <vt:lpstr>Schools will be teaching…</vt:lpstr>
      <vt:lpstr>So what are the issues here?</vt:lpstr>
      <vt:lpstr>And there’s one extra issue…</vt:lpstr>
      <vt:lpstr>So what’s the potential disaster?</vt:lpstr>
      <vt:lpstr>So how do we avoid disaster?</vt:lpstr>
      <vt:lpstr>FlingOS: An educational OS</vt:lpstr>
      <vt:lpstr>FlingOS: Does it work?</vt:lpstr>
      <vt:lpstr>FlingOS: What’s next for us?</vt:lpstr>
      <vt:lpstr>Thank you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the UK IoT Disaster</dc:title>
  <dc:creator>Ed Nutting</dc:creator>
  <cp:lastModifiedBy>Ed Nutting</cp:lastModifiedBy>
  <cp:revision>47</cp:revision>
  <dcterms:created xsi:type="dcterms:W3CDTF">2015-12-03T15:05:36Z</dcterms:created>
  <dcterms:modified xsi:type="dcterms:W3CDTF">2015-12-03T17:06:13Z</dcterms:modified>
</cp:coreProperties>
</file>