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sldIdLst>
    <p:sldId id="256" r:id="rId2"/>
    <p:sldId id="257" r:id="rId3"/>
    <p:sldId id="258" r:id="rId4"/>
    <p:sldId id="259" r:id="rId5"/>
    <p:sldId id="273" r:id="rId6"/>
    <p:sldId id="260" r:id="rId7"/>
    <p:sldId id="261" r:id="rId8"/>
    <p:sldId id="271" r:id="rId9"/>
    <p:sldId id="272" r:id="rId10"/>
    <p:sldId id="262" r:id="rId11"/>
    <p:sldId id="263" r:id="rId12"/>
    <p:sldId id="264" r:id="rId13"/>
    <p:sldId id="265" r:id="rId14"/>
    <p:sldId id="266" r:id="rId15"/>
    <p:sldId id="267" r:id="rId16"/>
    <p:sldId id="275" r:id="rId17"/>
    <p:sldId id="268" r:id="rId18"/>
    <p:sldId id="276" r:id="rId19"/>
    <p:sldId id="269" r:id="rId20"/>
    <p:sldId id="274" r:id="rId21"/>
    <p:sldId id="27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655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948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886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7405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286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58498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38635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0384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570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872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661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017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128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957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343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365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477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509A250-FF31-4206-8172-F9D3106AACB1}" type="datetimeFigureOut">
              <a:rPr lang="en-US" smtClean="0"/>
              <a:t>10/20/2015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058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lackhat.com/us-15/briefings.html#understanding-and-managing-entropy-usag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6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How low can you go?</a:t>
            </a:r>
            <a:endParaRPr lang="en-GB" sz="6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Ed Nutting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04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Where’s it all headed?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To disaster? Globally, probably not.</a:t>
            </a:r>
          </a:p>
          <a:p>
            <a:r>
              <a:rPr lang="en-GB" dirty="0" smtClean="0"/>
              <a:t>Cannot continue to increase abstraction</a:t>
            </a:r>
          </a:p>
          <a:p>
            <a:pPr lvl="1"/>
            <a:r>
              <a:rPr lang="en-GB" dirty="0" smtClean="0"/>
              <a:t>Stripping back layers to bring things closer to native again</a:t>
            </a:r>
          </a:p>
          <a:p>
            <a:pPr lvl="1"/>
            <a:r>
              <a:rPr lang="en-GB" dirty="0" smtClean="0"/>
              <a:t>But retaining flexibility and ease of development</a:t>
            </a:r>
          </a:p>
          <a:p>
            <a:r>
              <a:rPr lang="en-GB" dirty="0" smtClean="0"/>
              <a:t>IoT is putting pressure on low-level developers</a:t>
            </a:r>
          </a:p>
          <a:p>
            <a:pPr lvl="1"/>
            <a:r>
              <a:rPr lang="en-GB" dirty="0" smtClean="0"/>
              <a:t>Too few developers</a:t>
            </a:r>
          </a:p>
          <a:p>
            <a:pPr lvl="1"/>
            <a:r>
              <a:rPr lang="en-GB" dirty="0" smtClean="0"/>
              <a:t>Existing developers being required to produce high-level-</a:t>
            </a:r>
            <a:r>
              <a:rPr lang="en-GB" dirty="0" err="1" smtClean="0"/>
              <a:t>esk</a:t>
            </a:r>
            <a:r>
              <a:rPr lang="en-GB" dirty="0" smtClean="0"/>
              <a:t> products</a:t>
            </a:r>
          </a:p>
          <a:p>
            <a:r>
              <a:rPr lang="en-GB" dirty="0" smtClean="0"/>
              <a:t>Features/tools of high level being brought into low level</a:t>
            </a:r>
          </a:p>
          <a:p>
            <a:r>
              <a:rPr lang="en-GB" dirty="0" smtClean="0"/>
              <a:t>UK industry is teetering on edge of a cliff</a:t>
            </a:r>
          </a:p>
          <a:p>
            <a:r>
              <a:rPr lang="en-GB" dirty="0" smtClean="0"/>
              <a:t>And UK teaching isn’t responding quickly or properly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0208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Lack of developers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619782"/>
            <a:ext cx="10322188" cy="4957481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Ignoring general shortage across all areas of the industry…</a:t>
            </a:r>
          </a:p>
          <a:p>
            <a:r>
              <a:rPr lang="en-GB" dirty="0" smtClean="0"/>
              <a:t>Significant lack of low-level developers</a:t>
            </a:r>
          </a:p>
          <a:p>
            <a:r>
              <a:rPr lang="en-GB" dirty="0" smtClean="0"/>
              <a:t>Proportionally huge supply of high level developers</a:t>
            </a:r>
          </a:p>
          <a:p>
            <a:r>
              <a:rPr lang="en-GB" dirty="0" smtClean="0"/>
              <a:t>Over investment in web apps / web </a:t>
            </a:r>
            <a:r>
              <a:rPr lang="en-GB" dirty="0" err="1" smtClean="0"/>
              <a:t>startups</a:t>
            </a:r>
            <a:endParaRPr lang="en-GB" dirty="0" smtClean="0"/>
          </a:p>
          <a:p>
            <a:pPr lvl="1"/>
            <a:r>
              <a:rPr lang="en-GB" dirty="0" smtClean="0"/>
              <a:t>Yet another bubble?</a:t>
            </a:r>
          </a:p>
          <a:p>
            <a:r>
              <a:rPr lang="en-GB" dirty="0" smtClean="0"/>
              <a:t>Under investment in low level technologies</a:t>
            </a:r>
          </a:p>
          <a:p>
            <a:pPr lvl="1"/>
            <a:r>
              <a:rPr lang="en-GB" dirty="0" smtClean="0"/>
              <a:t>Still dealing with repercussions of IPv4</a:t>
            </a:r>
          </a:p>
          <a:p>
            <a:pPr lvl="1"/>
            <a:r>
              <a:rPr lang="en-GB" dirty="0" smtClean="0"/>
              <a:t>Serious questions about sustainability of network growth</a:t>
            </a:r>
          </a:p>
          <a:p>
            <a:r>
              <a:rPr lang="en-GB" dirty="0" smtClean="0"/>
              <a:t>Little focus on low-level in education</a:t>
            </a:r>
          </a:p>
          <a:p>
            <a:pPr lvl="1"/>
            <a:r>
              <a:rPr lang="en-GB" dirty="0" smtClean="0"/>
              <a:t>University of Bristol: 1 computer architecture module in 1</a:t>
            </a:r>
            <a:r>
              <a:rPr lang="en-GB" baseline="30000" dirty="0" smtClean="0"/>
              <a:t>st</a:t>
            </a:r>
            <a:r>
              <a:rPr lang="en-GB" dirty="0" smtClean="0"/>
              <a:t> year, no OS module, no follow-up modules till 3</a:t>
            </a:r>
            <a:r>
              <a:rPr lang="en-GB" baseline="30000" dirty="0" smtClean="0"/>
              <a:t>rd</a:t>
            </a:r>
            <a:r>
              <a:rPr lang="en-GB" dirty="0" smtClean="0"/>
              <a:t> year at which point they’re optional!</a:t>
            </a:r>
          </a:p>
          <a:p>
            <a:pPr lvl="1"/>
            <a:r>
              <a:rPr lang="en-GB" dirty="0" smtClean="0"/>
              <a:t>Pretty much every University is in the same situation!</a:t>
            </a:r>
          </a:p>
          <a:p>
            <a:pPr lvl="1"/>
            <a:r>
              <a:rPr lang="en-GB" dirty="0" smtClean="0"/>
              <a:t>New CS curriculum in primary/secondary? 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8978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Education: Primary/Secondary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Heavy focus on high-level tech</a:t>
            </a:r>
          </a:p>
          <a:p>
            <a:r>
              <a:rPr lang="en-GB" dirty="0" smtClean="0"/>
              <a:t>Even the </a:t>
            </a:r>
            <a:r>
              <a:rPr lang="en-GB" dirty="0" err="1" smtClean="0"/>
              <a:t>RPi</a:t>
            </a:r>
            <a:r>
              <a:rPr lang="en-GB" dirty="0" smtClean="0"/>
              <a:t> is done in Python, Java or similar on top of Linux</a:t>
            </a:r>
          </a:p>
          <a:p>
            <a:r>
              <a:rPr lang="en-GB" dirty="0" smtClean="0"/>
              <a:t>BBC </a:t>
            </a:r>
            <a:r>
              <a:rPr lang="en-GB" dirty="0" err="1" smtClean="0"/>
              <a:t>Microbit</a:t>
            </a:r>
            <a:r>
              <a:rPr lang="en-GB" dirty="0" smtClean="0"/>
              <a:t> is closer but uses a high-level language and hides most of the genuine low-level (i.e. moderately complex) parts</a:t>
            </a:r>
          </a:p>
          <a:p>
            <a:r>
              <a:rPr lang="en-GB" dirty="0" smtClean="0"/>
              <a:t>Perfectly possible to teach this to teenagers!</a:t>
            </a:r>
          </a:p>
          <a:p>
            <a:pPr lvl="1"/>
            <a:r>
              <a:rPr lang="en-GB" dirty="0" smtClean="0"/>
              <a:t>Best evidence? I’ve done it. </a:t>
            </a:r>
          </a:p>
          <a:p>
            <a:pPr lvl="2"/>
            <a:r>
              <a:rPr lang="en-GB" dirty="0" smtClean="0"/>
              <a:t>Taught myself</a:t>
            </a:r>
          </a:p>
          <a:p>
            <a:pPr lvl="2"/>
            <a:r>
              <a:rPr lang="en-GB" dirty="0" smtClean="0"/>
              <a:t>Taught fellow students at my secondary school</a:t>
            </a:r>
          </a:p>
          <a:p>
            <a:pPr lvl="1"/>
            <a:r>
              <a:rPr lang="en-GB" dirty="0" smtClean="0"/>
              <a:t>Requirement on students: Intermediate coding knowledge (Attained in years 2 to 8)</a:t>
            </a:r>
          </a:p>
          <a:p>
            <a:pPr lvl="1"/>
            <a:r>
              <a:rPr lang="en-GB" dirty="0" smtClean="0"/>
              <a:t>Requirement on teachers: Knowledge and enthusiasm (Both are lacking!)</a:t>
            </a:r>
          </a:p>
          <a:p>
            <a:endParaRPr lang="en-GB" dirty="0" smtClean="0"/>
          </a:p>
          <a:p>
            <a:pPr lvl="2"/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6084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Education: University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725109" cy="4195481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Computer architecture / low level topics often perceived as the hardest</a:t>
            </a:r>
          </a:p>
          <a:p>
            <a:r>
              <a:rPr lang="en-GB" dirty="0" smtClean="0"/>
              <a:t>Closely linked to compilers and hardware </a:t>
            </a:r>
          </a:p>
          <a:p>
            <a:pPr lvl="1"/>
            <a:r>
              <a:rPr lang="en-GB" dirty="0" smtClean="0"/>
              <a:t>But taught separately! </a:t>
            </a:r>
          </a:p>
          <a:p>
            <a:pPr lvl="1"/>
            <a:r>
              <a:rPr lang="en-GB" dirty="0" smtClean="0"/>
              <a:t>Hardware is often only covered by CSE / EE courses and not any in CS!</a:t>
            </a:r>
          </a:p>
          <a:p>
            <a:pPr lvl="1"/>
            <a:r>
              <a:rPr lang="en-GB" dirty="0" smtClean="0"/>
              <a:t>Compilers taught totally independently – no cross linking of topics</a:t>
            </a:r>
          </a:p>
          <a:p>
            <a:r>
              <a:rPr lang="en-GB" dirty="0" smtClean="0"/>
              <a:t>Little to no follow-through modules</a:t>
            </a:r>
          </a:p>
          <a:p>
            <a:r>
              <a:rPr lang="en-GB" dirty="0" smtClean="0"/>
              <a:t>Little to no emphasis on why low level understanding is important</a:t>
            </a:r>
          </a:p>
          <a:p>
            <a:pPr lvl="1"/>
            <a:r>
              <a:rPr lang="en-GB" dirty="0" smtClean="0"/>
              <a:t>And/or useful!</a:t>
            </a:r>
          </a:p>
          <a:p>
            <a:r>
              <a:rPr lang="en-GB" dirty="0" smtClean="0"/>
              <a:t>Wide perception that high level dev is the only worthwhile career path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0419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Tackling the problems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Stop trying </a:t>
            </a:r>
            <a:r>
              <a:rPr lang="en-GB" dirty="0"/>
              <a:t>to </a:t>
            </a:r>
            <a:r>
              <a:rPr lang="en-GB" dirty="0" smtClean="0"/>
              <a:t>mollycoddle students</a:t>
            </a:r>
          </a:p>
          <a:p>
            <a:pPr lvl="1"/>
            <a:r>
              <a:rPr lang="en-GB" dirty="0" smtClean="0"/>
              <a:t>Let them wreck some hardware with bad software</a:t>
            </a:r>
          </a:p>
          <a:p>
            <a:pPr lvl="1"/>
            <a:r>
              <a:rPr lang="en-GB" dirty="0" smtClean="0"/>
              <a:t>Let them hack (in both senses of the word)</a:t>
            </a:r>
          </a:p>
          <a:p>
            <a:r>
              <a:rPr lang="en-GB" dirty="0" smtClean="0"/>
              <a:t>Introduce low-level ideas in a more relevant context : IoT</a:t>
            </a:r>
          </a:p>
          <a:p>
            <a:r>
              <a:rPr lang="en-GB" dirty="0" smtClean="0"/>
              <a:t>Start teaching practical low-level/OS dev not just theory! </a:t>
            </a:r>
          </a:p>
          <a:p>
            <a:pPr lvl="1"/>
            <a:r>
              <a:rPr lang="en-GB" dirty="0" smtClean="0"/>
              <a:t>Most computer architecture and OS stuff is never actually implemented by students</a:t>
            </a:r>
          </a:p>
          <a:p>
            <a:pPr lvl="1"/>
            <a:r>
              <a:rPr lang="en-GB" dirty="0" smtClean="0"/>
              <a:t>Hands-on development makes it easier to understand / visualise</a:t>
            </a:r>
          </a:p>
          <a:p>
            <a:pPr lvl="1"/>
            <a:r>
              <a:rPr lang="en-GB" dirty="0" smtClean="0"/>
              <a:t>Hands-on makes it interesting and students can extend their work</a:t>
            </a:r>
          </a:p>
          <a:p>
            <a:r>
              <a:rPr lang="en-GB" dirty="0" smtClean="0"/>
              <a:t>Start pointing out the links between high and low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323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already exists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Some University courses</a:t>
            </a:r>
          </a:p>
          <a:p>
            <a:r>
              <a:rPr lang="en-GB" dirty="0" err="1" smtClean="0"/>
              <a:t>Minix</a:t>
            </a:r>
            <a:r>
              <a:rPr lang="en-GB" dirty="0" smtClean="0"/>
              <a:t>? </a:t>
            </a:r>
          </a:p>
          <a:p>
            <a:pPr lvl="1"/>
            <a:r>
              <a:rPr lang="en-GB" dirty="0" smtClean="0"/>
              <a:t>Dead as an educational aid now</a:t>
            </a:r>
          </a:p>
          <a:p>
            <a:r>
              <a:rPr lang="en-GB" dirty="0" smtClean="0"/>
              <a:t>Raspberry Pi, BBC </a:t>
            </a:r>
            <a:r>
              <a:rPr lang="en-GB" dirty="0" err="1" smtClean="0"/>
              <a:t>Microbit</a:t>
            </a:r>
            <a:endParaRPr lang="en-GB" dirty="0"/>
          </a:p>
          <a:p>
            <a:r>
              <a:rPr lang="en-GB" dirty="0" smtClean="0"/>
              <a:t>Websites: </a:t>
            </a:r>
          </a:p>
          <a:p>
            <a:pPr lvl="1"/>
            <a:r>
              <a:rPr lang="en-GB" dirty="0" smtClean="0"/>
              <a:t>OSDev.org, </a:t>
            </a:r>
          </a:p>
          <a:p>
            <a:pPr lvl="1"/>
            <a:r>
              <a:rPr lang="en-GB" dirty="0" smtClean="0"/>
              <a:t>OSDever.net, </a:t>
            </a:r>
          </a:p>
          <a:p>
            <a:pPr lvl="1"/>
            <a:r>
              <a:rPr lang="en-GB" dirty="0" smtClean="0"/>
              <a:t>JamesMolloy.co.uk, </a:t>
            </a:r>
          </a:p>
          <a:p>
            <a:pPr lvl="1"/>
            <a:r>
              <a:rPr lang="en-GB" dirty="0" smtClean="0"/>
              <a:t>littleosbook.github.io</a:t>
            </a:r>
          </a:p>
          <a:p>
            <a:r>
              <a:rPr lang="en-GB" dirty="0" smtClean="0"/>
              <a:t>Books</a:t>
            </a:r>
          </a:p>
        </p:txBody>
      </p:sp>
    </p:spTree>
    <p:extLst>
      <p:ext uri="{BB962C8B-B14F-4D97-AF65-F5344CB8AC3E}">
        <p14:creationId xmlns:p14="http://schemas.microsoft.com/office/powerpoint/2010/main" val="2276420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 alternative approach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Teach from high to low</a:t>
            </a:r>
          </a:p>
          <a:p>
            <a:endParaRPr lang="en-GB" dirty="0"/>
          </a:p>
          <a:p>
            <a:r>
              <a:rPr lang="en-GB" dirty="0" smtClean="0"/>
              <a:t>Stop presenting low-level as a separate / totally new thing</a:t>
            </a:r>
          </a:p>
          <a:p>
            <a:r>
              <a:rPr lang="en-GB" dirty="0" smtClean="0"/>
              <a:t>Use high-level languages and concepts as introduction</a:t>
            </a:r>
          </a:p>
          <a:p>
            <a:r>
              <a:rPr lang="en-GB" dirty="0" smtClean="0"/>
              <a:t>Move into C/C++ later on / alongside</a:t>
            </a:r>
          </a:p>
          <a:p>
            <a:endParaRPr lang="en-GB" dirty="0"/>
          </a:p>
          <a:p>
            <a:r>
              <a:rPr lang="en-GB" dirty="0" smtClean="0"/>
              <a:t>Increases interest and relevance</a:t>
            </a:r>
          </a:p>
          <a:p>
            <a:r>
              <a:rPr lang="en-GB" dirty="0" smtClean="0"/>
              <a:t>Decreases barriers / makes it easier for students</a:t>
            </a:r>
          </a:p>
          <a:p>
            <a:r>
              <a:rPr lang="en-GB" dirty="0" smtClean="0"/>
              <a:t>Allows C (and ASM and compilers) to be taught alongside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640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has FlingOS™</a:t>
            </a:r>
            <a:r>
              <a:rPr lang="en-GB" dirty="0"/>
              <a:t> </a:t>
            </a:r>
            <a:r>
              <a:rPr lang="en-GB" dirty="0" smtClean="0"/>
              <a:t>created?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That approach</a:t>
            </a:r>
          </a:p>
          <a:p>
            <a:r>
              <a:rPr lang="en-GB" dirty="0" smtClean="0"/>
              <a:t>C# kernel: Open source, microkernel, some drivers, AOT compiler (for MSIL)</a:t>
            </a:r>
          </a:p>
          <a:p>
            <a:pPr lvl="1"/>
            <a:r>
              <a:rPr lang="en-GB" dirty="0" smtClean="0"/>
              <a:t>Learn by example</a:t>
            </a:r>
          </a:p>
          <a:p>
            <a:r>
              <a:rPr lang="en-GB" dirty="0" smtClean="0"/>
              <a:t>30 articles: Free, online</a:t>
            </a:r>
          </a:p>
          <a:p>
            <a:pPr lvl="1"/>
            <a:r>
              <a:rPr lang="en-GB" dirty="0" smtClean="0"/>
              <a:t>Learn by reading</a:t>
            </a:r>
          </a:p>
          <a:p>
            <a:pPr lvl="1"/>
            <a:r>
              <a:rPr lang="en-GB" dirty="0" smtClean="0"/>
              <a:t>Practical approach to the subject matter</a:t>
            </a:r>
            <a:endParaRPr lang="en-GB" dirty="0" smtClean="0"/>
          </a:p>
          <a:p>
            <a:pPr lvl="1"/>
            <a:r>
              <a:rPr lang="en-GB" dirty="0" smtClean="0"/>
              <a:t>Covering history, reasoning/thinking, hardware, software, further reading</a:t>
            </a:r>
          </a:p>
          <a:p>
            <a:r>
              <a:rPr lang="en-GB" dirty="0" smtClean="0"/>
              <a:t>10 tutorials: Free, on YouTube</a:t>
            </a:r>
          </a:p>
          <a:p>
            <a:pPr lvl="1"/>
            <a:r>
              <a:rPr lang="en-GB" dirty="0" smtClean="0"/>
              <a:t>Learn by watching/listening</a:t>
            </a:r>
          </a:p>
          <a:p>
            <a:pPr lvl="1"/>
            <a:r>
              <a:rPr lang="en-GB" dirty="0" smtClean="0"/>
              <a:t>Takes you from just programming to having a (very) basic OS</a:t>
            </a:r>
          </a:p>
          <a:p>
            <a:r>
              <a:rPr lang="en-GB" dirty="0" smtClean="0"/>
              <a:t>Nothing to be taken in isolation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49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FlingOS™ currently doing?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Lectures &amp; Workshops</a:t>
            </a:r>
          </a:p>
          <a:p>
            <a:pPr lvl="1"/>
            <a:r>
              <a:rPr lang="en-GB" dirty="0" smtClean="0"/>
              <a:t>Teaching basic, practical OS dev</a:t>
            </a:r>
          </a:p>
          <a:p>
            <a:pPr lvl="1"/>
            <a:r>
              <a:rPr lang="en-GB" dirty="0" smtClean="0"/>
              <a:t>x86 and MIPS</a:t>
            </a:r>
          </a:p>
          <a:p>
            <a:pPr lvl="1"/>
            <a:r>
              <a:rPr lang="en-GB" dirty="0" smtClean="0"/>
              <a:t>10 undergrads</a:t>
            </a:r>
          </a:p>
          <a:p>
            <a:pPr lvl="1"/>
            <a:r>
              <a:rPr lang="en-GB" dirty="0" smtClean="0"/>
              <a:t>10 MSc students</a:t>
            </a:r>
          </a:p>
          <a:p>
            <a:pPr lvl="1"/>
            <a:r>
              <a:rPr lang="en-GB" dirty="0" smtClean="0"/>
              <a:t>Great reaction from students!</a:t>
            </a:r>
          </a:p>
          <a:p>
            <a:pPr lvl="1"/>
            <a:r>
              <a:rPr lang="en-GB" dirty="0" smtClean="0"/>
              <a:t>Supported by University of Bristol EE and CS departments</a:t>
            </a:r>
          </a:p>
          <a:p>
            <a:r>
              <a:rPr lang="en-GB" dirty="0" smtClean="0"/>
              <a:t>Further development &amp; writing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291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Where is FlingOS™ headed?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Aiming to create a complete, accessible lecture course</a:t>
            </a:r>
          </a:p>
          <a:p>
            <a:r>
              <a:rPr lang="en-GB" dirty="0" smtClean="0"/>
              <a:t>Aiming to reach more students (A-level and University)</a:t>
            </a:r>
          </a:p>
          <a:p>
            <a:r>
              <a:rPr lang="en-GB" dirty="0" smtClean="0"/>
              <a:t>Aiming to reach more industry</a:t>
            </a:r>
          </a:p>
          <a:p>
            <a:r>
              <a:rPr lang="en-GB" dirty="0" smtClean="0"/>
              <a:t>Growing our articles and codebase</a:t>
            </a:r>
          </a:p>
          <a:p>
            <a:r>
              <a:rPr lang="en-GB" dirty="0" smtClean="0"/>
              <a:t>Raising </a:t>
            </a:r>
            <a:r>
              <a:rPr lang="en-GB" dirty="0"/>
              <a:t>sponsorship for next </a:t>
            </a:r>
            <a:r>
              <a:rPr lang="en-GB" dirty="0" smtClean="0"/>
              <a:t>year</a:t>
            </a:r>
          </a:p>
          <a:p>
            <a:pPr lvl="1"/>
            <a:r>
              <a:rPr lang="en-GB" dirty="0" smtClean="0"/>
              <a:t>5 interns for 12 weeks</a:t>
            </a:r>
          </a:p>
          <a:p>
            <a:pPr lvl="1"/>
            <a:r>
              <a:rPr lang="en-GB" dirty="0" smtClean="0"/>
              <a:t>Target: £20,000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45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About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72" y="1997626"/>
            <a:ext cx="11591760" cy="3933470"/>
          </a:xfrm>
          <a:prstGeom prst="rect">
            <a:avLst/>
          </a:prstGeom>
          <a:ln w="19050" cap="rnd">
            <a:noFill/>
            <a:miter lim="800000"/>
          </a:ln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466235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can you </a:t>
            </a:r>
            <a:r>
              <a:rPr lang="en-GB" dirty="0" smtClean="0"/>
              <a:t>help…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722812" cy="4610686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…yourself</a:t>
            </a:r>
            <a:r>
              <a:rPr lang="en-GB" dirty="0"/>
              <a:t>?</a:t>
            </a:r>
            <a:endParaRPr lang="en-GB" dirty="0" smtClean="0"/>
          </a:p>
          <a:p>
            <a:pPr lvl="1"/>
            <a:r>
              <a:rPr lang="en-GB" dirty="0" smtClean="0"/>
              <a:t>Use the resources (i.e. teach yourself a bit)</a:t>
            </a:r>
          </a:p>
          <a:p>
            <a:pPr lvl="1"/>
            <a:r>
              <a:rPr lang="en-GB" dirty="0" smtClean="0"/>
              <a:t>Engage with low-level</a:t>
            </a:r>
          </a:p>
          <a:p>
            <a:pPr lvl="1"/>
            <a:r>
              <a:rPr lang="en-GB" dirty="0" smtClean="0"/>
              <a:t>Think about security / stability</a:t>
            </a:r>
          </a:p>
          <a:p>
            <a:pPr lvl="1"/>
            <a:r>
              <a:rPr lang="en-GB" dirty="0" smtClean="0"/>
              <a:t>Contribute to FlingOS or write your own blog</a:t>
            </a:r>
          </a:p>
          <a:p>
            <a:r>
              <a:rPr lang="en-GB" dirty="0" smtClean="0"/>
              <a:t>…others?</a:t>
            </a:r>
          </a:p>
          <a:p>
            <a:pPr lvl="1"/>
            <a:r>
              <a:rPr lang="en-GB" dirty="0" smtClean="0"/>
              <a:t>Encourage them</a:t>
            </a:r>
          </a:p>
          <a:p>
            <a:pPr lvl="1"/>
            <a:r>
              <a:rPr lang="en-GB" dirty="0" smtClean="0"/>
              <a:t>Get involved in outreach : </a:t>
            </a:r>
            <a:r>
              <a:rPr lang="en-GB" dirty="0" err="1" smtClean="0"/>
              <a:t>CodeClubs</a:t>
            </a:r>
            <a:r>
              <a:rPr lang="en-GB" dirty="0" smtClean="0"/>
              <a:t>, local schools</a:t>
            </a:r>
          </a:p>
          <a:p>
            <a:pPr lvl="1"/>
            <a:r>
              <a:rPr lang="en-GB" dirty="0" smtClean="0"/>
              <a:t>Get your company involved:</a:t>
            </a:r>
          </a:p>
          <a:p>
            <a:pPr lvl="2"/>
            <a:r>
              <a:rPr lang="en-GB" dirty="0" smtClean="0"/>
              <a:t>Sponsor communities, project and societies</a:t>
            </a:r>
          </a:p>
          <a:p>
            <a:pPr lvl="2"/>
            <a:r>
              <a:rPr lang="en-GB" dirty="0" smtClean="0"/>
              <a:t>Run hackathons (e.g. via Meetu</a:t>
            </a:r>
            <a:r>
              <a:rPr lang="en-GB" dirty="0" smtClean="0"/>
              <a:t>p.com) to engage people</a:t>
            </a:r>
          </a:p>
          <a:p>
            <a:r>
              <a:rPr lang="en-GB" dirty="0" smtClean="0"/>
              <a:t>…FlingOS?</a:t>
            </a:r>
          </a:p>
          <a:p>
            <a:pPr lvl="1"/>
            <a:r>
              <a:rPr lang="en-GB" dirty="0" smtClean="0"/>
              <a:t>Get in touch!</a:t>
            </a:r>
          </a:p>
          <a:p>
            <a:pPr lvl="1"/>
            <a:r>
              <a:rPr lang="en-GB" dirty="0" smtClean="0"/>
              <a:t>Always looking for help</a:t>
            </a:r>
          </a:p>
          <a:p>
            <a:pPr lvl="1"/>
            <a:r>
              <a:rPr lang="en-GB" dirty="0" smtClean="0"/>
              <a:t>Aiming to sponsors – we have strong ties with the University, students and the wider online community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750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 you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Ed Nutting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Personal 	: edwardnutting@outlook.com</a:t>
            </a:r>
          </a:p>
          <a:p>
            <a:pPr marL="0" indent="0">
              <a:buNone/>
            </a:pPr>
            <a:r>
              <a:rPr lang="en-GB" dirty="0" smtClean="0"/>
              <a:t>FlingOS™ 	: contact@flingos.co.uk</a:t>
            </a:r>
          </a:p>
          <a:p>
            <a:pPr marL="0" indent="0">
              <a:buNone/>
            </a:pPr>
            <a:r>
              <a:rPr lang="en-GB" dirty="0" smtClean="0"/>
              <a:t>BEEES </a:t>
            </a:r>
            <a:r>
              <a:rPr lang="en-GB" sz="1400" dirty="0" smtClean="0"/>
              <a:t>(Bristol Electronic &amp; Electrical Engineering Society)</a:t>
            </a:r>
            <a:r>
              <a:rPr lang="en-GB" dirty="0" smtClean="0"/>
              <a:t> : Social-secretary@beees.co.uk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www.flingos.co.uk</a:t>
            </a:r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482635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 vs Low level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What do I mean by “high” and “low” level?</a:t>
            </a:r>
          </a:p>
          <a:p>
            <a:pPr lvl="1"/>
            <a:r>
              <a:rPr lang="en-GB" dirty="0" smtClean="0"/>
              <a:t>Many varying definitions</a:t>
            </a:r>
          </a:p>
          <a:p>
            <a:pPr lvl="1"/>
            <a:r>
              <a:rPr lang="en-GB" dirty="0" smtClean="0"/>
              <a:t>My definition: Low-level is anything in kernel mode – drivers, core OS</a:t>
            </a:r>
          </a:p>
          <a:p>
            <a:r>
              <a:rPr lang="en-GB" dirty="0" smtClean="0"/>
              <a:t>Is there really much of a difference?</a:t>
            </a:r>
          </a:p>
          <a:p>
            <a:pPr lvl="1"/>
            <a:r>
              <a:rPr lang="en-GB" dirty="0" smtClean="0"/>
              <a:t>Fundamentally, yes. </a:t>
            </a:r>
          </a:p>
          <a:p>
            <a:pPr lvl="1"/>
            <a:r>
              <a:rPr lang="en-GB" dirty="0" smtClean="0"/>
              <a:t>Kernel level code has much more power</a:t>
            </a:r>
          </a:p>
          <a:p>
            <a:pPr lvl="1"/>
            <a:r>
              <a:rPr lang="en-GB" dirty="0" smtClean="0"/>
              <a:t>And much more theoretical complexity</a:t>
            </a:r>
          </a:p>
          <a:p>
            <a:pPr lvl="1"/>
            <a:r>
              <a:rPr lang="en-GB" dirty="0" smtClean="0"/>
              <a:t>Compare: </a:t>
            </a:r>
          </a:p>
          <a:p>
            <a:pPr lvl="2"/>
            <a:r>
              <a:rPr lang="en-GB" dirty="0" smtClean="0"/>
              <a:t>Simplest high-level task: HTML Website </a:t>
            </a:r>
            <a:endParaRPr lang="en-GB" dirty="0"/>
          </a:p>
          <a:p>
            <a:pPr lvl="2"/>
            <a:r>
              <a:rPr lang="en-GB" dirty="0" smtClean="0"/>
              <a:t>Simplest low-level task: MBR/FAT driver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9673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Current Situation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0597" y="1571655"/>
            <a:ext cx="10848056" cy="4973524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High level development is:</a:t>
            </a:r>
          </a:p>
          <a:p>
            <a:pPr lvl="1"/>
            <a:r>
              <a:rPr lang="en-GB" dirty="0" smtClean="0"/>
              <a:t>Growing</a:t>
            </a:r>
          </a:p>
          <a:p>
            <a:pPr lvl="1"/>
            <a:r>
              <a:rPr lang="en-GB" dirty="0" smtClean="0"/>
              <a:t>Well taught and understood</a:t>
            </a:r>
          </a:p>
          <a:p>
            <a:pPr lvl="1"/>
            <a:r>
              <a:rPr lang="en-GB" dirty="0" smtClean="0"/>
              <a:t>Accessible even for children</a:t>
            </a:r>
          </a:p>
          <a:p>
            <a:pPr lvl="1"/>
            <a:r>
              <a:rPr lang="en-GB" dirty="0" smtClean="0"/>
              <a:t>Increasingly </a:t>
            </a:r>
            <a:r>
              <a:rPr lang="en-GB" dirty="0" smtClean="0"/>
              <a:t>abstracted</a:t>
            </a:r>
            <a:endParaRPr lang="en-GB" dirty="0" smtClean="0"/>
          </a:p>
          <a:p>
            <a:pPr lvl="1"/>
            <a:r>
              <a:rPr lang="en-GB" dirty="0" smtClean="0"/>
              <a:t>Increasingly vast</a:t>
            </a:r>
          </a:p>
          <a:p>
            <a:pPr lvl="1"/>
            <a:r>
              <a:rPr lang="en-GB" dirty="0" smtClean="0"/>
              <a:t>Creating high system complexity but low component complexity</a:t>
            </a:r>
          </a:p>
          <a:p>
            <a:pPr lvl="1"/>
            <a:r>
              <a:rPr lang="en-GB" dirty="0" smtClean="0"/>
              <a:t>Resulting in unstably weighted stacks of software</a:t>
            </a:r>
          </a:p>
          <a:p>
            <a:r>
              <a:rPr lang="en-GB" dirty="0" smtClean="0"/>
              <a:t>Low level development is:</a:t>
            </a:r>
          </a:p>
          <a:p>
            <a:pPr lvl="1"/>
            <a:r>
              <a:rPr lang="en-GB" dirty="0" smtClean="0"/>
              <a:t>Proportionally the same level of demand</a:t>
            </a:r>
          </a:p>
          <a:p>
            <a:pPr lvl="1"/>
            <a:r>
              <a:rPr lang="en-GB" dirty="0" smtClean="0"/>
              <a:t>Poorly taught (and often poorly understood)</a:t>
            </a:r>
          </a:p>
          <a:p>
            <a:pPr lvl="1"/>
            <a:r>
              <a:rPr lang="en-GB" dirty="0" smtClean="0"/>
              <a:t>Inaccessible even to advanced developers</a:t>
            </a:r>
          </a:p>
          <a:p>
            <a:pPr lvl="1"/>
            <a:r>
              <a:rPr lang="en-GB" dirty="0" smtClean="0"/>
              <a:t>Increasingly ignored by high level developers</a:t>
            </a:r>
          </a:p>
          <a:p>
            <a:pPr lvl="1"/>
            <a:r>
              <a:rPr lang="en-GB" dirty="0" smtClean="0"/>
              <a:t>Resulting in both wasted time/effort and significant software flaws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25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Example: Web app abstraction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Web </a:t>
            </a:r>
            <a:r>
              <a:rPr lang="en-GB" dirty="0"/>
              <a:t>app </a:t>
            </a:r>
            <a:r>
              <a:rPr lang="en-GB" dirty="0" smtClean="0"/>
              <a:t>(HTML/JS/CSS)</a:t>
            </a:r>
          </a:p>
          <a:p>
            <a:r>
              <a:rPr lang="en-GB" dirty="0" smtClean="0"/>
              <a:t>Running </a:t>
            </a:r>
            <a:r>
              <a:rPr lang="en-GB" dirty="0"/>
              <a:t>inside </a:t>
            </a:r>
            <a:r>
              <a:rPr lang="en-GB" dirty="0" smtClean="0"/>
              <a:t>a JS </a:t>
            </a:r>
            <a:r>
              <a:rPr lang="en-GB" dirty="0"/>
              <a:t>framework </a:t>
            </a:r>
            <a:endParaRPr lang="en-GB" dirty="0" smtClean="0"/>
          </a:p>
          <a:p>
            <a:r>
              <a:rPr lang="en-GB" dirty="0" smtClean="0"/>
              <a:t>Inside </a:t>
            </a:r>
            <a:r>
              <a:rPr lang="en-GB" dirty="0"/>
              <a:t>sandbox </a:t>
            </a:r>
            <a:endParaRPr lang="en-GB" dirty="0" smtClean="0"/>
          </a:p>
          <a:p>
            <a:r>
              <a:rPr lang="en-GB" dirty="0" smtClean="0"/>
              <a:t>Inside </a:t>
            </a:r>
            <a:r>
              <a:rPr lang="en-GB" dirty="0"/>
              <a:t>JS </a:t>
            </a:r>
            <a:r>
              <a:rPr lang="en-GB" dirty="0" smtClean="0"/>
              <a:t>runtime </a:t>
            </a:r>
          </a:p>
          <a:p>
            <a:r>
              <a:rPr lang="en-GB" dirty="0" smtClean="0"/>
              <a:t>Inside </a:t>
            </a:r>
            <a:r>
              <a:rPr lang="en-GB" dirty="0"/>
              <a:t>web browser </a:t>
            </a:r>
          </a:p>
          <a:p>
            <a:r>
              <a:rPr lang="en-GB" dirty="0"/>
              <a:t>Web browser itself may reside in a runtime (e.g. one written in Java)</a:t>
            </a:r>
          </a:p>
          <a:p>
            <a:r>
              <a:rPr lang="en-GB" dirty="0"/>
              <a:t>Web browser sits on top of UM network/graphics drivers</a:t>
            </a:r>
          </a:p>
          <a:p>
            <a:r>
              <a:rPr lang="en-GB" dirty="0"/>
              <a:t>On top of KM drivers</a:t>
            </a:r>
          </a:p>
          <a:p>
            <a:r>
              <a:rPr lang="en-GB" dirty="0"/>
              <a:t>On top of the OS</a:t>
            </a:r>
          </a:p>
          <a:p>
            <a:r>
              <a:rPr lang="en-GB" dirty="0"/>
              <a:t>On top of firmware</a:t>
            </a:r>
          </a:p>
          <a:p>
            <a:r>
              <a:rPr lang="en-GB" dirty="0"/>
              <a:t>And finally the hardware</a:t>
            </a:r>
          </a:p>
        </p:txBody>
      </p:sp>
    </p:spTree>
    <p:extLst>
      <p:ext uri="{BB962C8B-B14F-4D97-AF65-F5344CB8AC3E}">
        <p14:creationId xmlns:p14="http://schemas.microsoft.com/office/powerpoint/2010/main" val="3846185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Side effects of abstraction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9022" y="1684421"/>
            <a:ext cx="9330641" cy="4957011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Totally untraceable</a:t>
            </a:r>
          </a:p>
          <a:p>
            <a:pPr lvl="1"/>
            <a:r>
              <a:rPr lang="en-GB" dirty="0" smtClean="0"/>
              <a:t>Complex call stacks and data paths</a:t>
            </a:r>
          </a:p>
          <a:p>
            <a:pPr lvl="1"/>
            <a:r>
              <a:rPr lang="en-GB" dirty="0" smtClean="0"/>
              <a:t>Lack of determinism</a:t>
            </a:r>
          </a:p>
          <a:p>
            <a:pPr lvl="1"/>
            <a:r>
              <a:rPr lang="en-GB" dirty="0" smtClean="0"/>
              <a:t>Lack of source code</a:t>
            </a:r>
          </a:p>
          <a:p>
            <a:pPr lvl="1"/>
            <a:r>
              <a:rPr lang="en-GB" dirty="0" smtClean="0"/>
              <a:t>External events/paths (e.g. network requests)</a:t>
            </a:r>
          </a:p>
          <a:p>
            <a:r>
              <a:rPr lang="en-GB" dirty="0" smtClean="0"/>
              <a:t>Impossible to guarantee:</a:t>
            </a:r>
          </a:p>
          <a:p>
            <a:pPr lvl="1"/>
            <a:r>
              <a:rPr lang="en-GB" dirty="0" smtClean="0"/>
              <a:t>Stability</a:t>
            </a:r>
          </a:p>
          <a:p>
            <a:pPr lvl="1"/>
            <a:r>
              <a:rPr lang="en-GB" dirty="0" smtClean="0"/>
              <a:t>Security</a:t>
            </a:r>
          </a:p>
          <a:p>
            <a:r>
              <a:rPr lang="en-GB" dirty="0" smtClean="0"/>
              <a:t>Unforeseeable circumstances</a:t>
            </a:r>
          </a:p>
          <a:p>
            <a:pPr lvl="1"/>
            <a:r>
              <a:rPr lang="en-GB" dirty="0" smtClean="0"/>
              <a:t>Who/what is going to have access to data?</a:t>
            </a:r>
          </a:p>
          <a:p>
            <a:r>
              <a:rPr lang="en-GB" dirty="0" smtClean="0"/>
              <a:t>What does it mean for IoT?</a:t>
            </a:r>
          </a:p>
          <a:p>
            <a:pPr lvl="1"/>
            <a:r>
              <a:rPr lang="en-GB" dirty="0" smtClean="0"/>
              <a:t>Attempts to put high-level systems on embedded devices (</a:t>
            </a:r>
            <a:r>
              <a:rPr lang="en-GB" dirty="0" err="1" smtClean="0"/>
              <a:t>RPi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Significant risk of creating many, simple devices in a large, unstable system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1464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7"/>
            <a:ext cx="9404723" cy="2065893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Example: Black Hat USA 2015 : Understanding and managing entropy usage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887579"/>
            <a:ext cx="8946541" cy="3360820"/>
          </a:xfrm>
        </p:spPr>
        <p:txBody>
          <a:bodyPr>
            <a:normAutofit fontScale="77500" lnSpcReduction="20000"/>
          </a:bodyPr>
          <a:lstStyle/>
          <a:p>
            <a:r>
              <a:rPr lang="en-GB" dirty="0" smtClean="0"/>
              <a:t>Bruce Potter &amp; Sasha Wood"</a:t>
            </a:r>
          </a:p>
          <a:p>
            <a:r>
              <a:rPr lang="en-GB" dirty="0" smtClean="0"/>
              <a:t>“…cryptography </a:t>
            </a:r>
            <a:r>
              <a:rPr lang="en-GB" dirty="0"/>
              <a:t>is </a:t>
            </a:r>
            <a:r>
              <a:rPr lang="en-GB" dirty="0" smtClean="0"/>
              <a:t>becoming…ubiquitous...”</a:t>
            </a:r>
          </a:p>
          <a:p>
            <a:r>
              <a:rPr lang="en-GB" dirty="0" smtClean="0"/>
              <a:t>“…algorithms </a:t>
            </a:r>
            <a:r>
              <a:rPr lang="en-GB" dirty="0"/>
              <a:t>are well understood, there are still </a:t>
            </a:r>
            <a:r>
              <a:rPr lang="en-GB" dirty="0" smtClean="0"/>
              <a:t>numerous concerns…”</a:t>
            </a:r>
          </a:p>
          <a:p>
            <a:r>
              <a:rPr lang="en-GB" dirty="0" smtClean="0"/>
              <a:t>“…</a:t>
            </a:r>
            <a:r>
              <a:rPr lang="en-GB" dirty="0"/>
              <a:t>l</a:t>
            </a:r>
            <a:r>
              <a:rPr lang="en-GB" dirty="0" smtClean="0"/>
              <a:t>ack </a:t>
            </a:r>
            <a:r>
              <a:rPr lang="en-GB" dirty="0"/>
              <a:t>of quality random </a:t>
            </a:r>
            <a:r>
              <a:rPr lang="en-GB" dirty="0" smtClean="0"/>
              <a:t>numbers can</a:t>
            </a:r>
            <a:r>
              <a:rPr lang="en-GB" dirty="0"/>
              <a:t> completely destroy the security provided by the underlying </a:t>
            </a:r>
            <a:r>
              <a:rPr lang="en-GB" dirty="0" smtClean="0"/>
              <a:t>cryptosystem.”</a:t>
            </a:r>
          </a:p>
          <a:p>
            <a:r>
              <a:rPr lang="en-GB" dirty="0" smtClean="0"/>
              <a:t>Ignoring the technical detail, the main point was:</a:t>
            </a:r>
          </a:p>
          <a:p>
            <a:pPr lvl="1"/>
            <a:r>
              <a:rPr lang="en-GB" dirty="0" smtClean="0"/>
              <a:t>High level developers don’t understand low level crypto</a:t>
            </a:r>
          </a:p>
          <a:p>
            <a:pPr lvl="1"/>
            <a:r>
              <a:rPr lang="en-GB" dirty="0" smtClean="0"/>
              <a:t>So high level developers are implementing insecure systems</a:t>
            </a:r>
          </a:p>
          <a:p>
            <a:r>
              <a:rPr lang="en-GB" dirty="0" smtClean="0">
                <a:hlinkClick r:id="rId2"/>
              </a:rPr>
              <a:t>https</a:t>
            </a:r>
            <a:r>
              <a:rPr lang="en-GB" dirty="0">
                <a:hlinkClick r:id="rId2"/>
              </a:rPr>
              <a:t>://</a:t>
            </a:r>
            <a:r>
              <a:rPr lang="en-GB" dirty="0" smtClean="0">
                <a:hlinkClick r:id="rId2"/>
              </a:rPr>
              <a:t>www.blackhat.com/us-15/briefings.html#understanding-and-managing-entropy-usage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980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Example: Monitoring web request packet sizes to detect user choices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725109" cy="4805082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Many web forms use </a:t>
            </a:r>
            <a:r>
              <a:rPr lang="en-GB" dirty="0" err="1" smtClean="0"/>
              <a:t>mutli</a:t>
            </a:r>
            <a:r>
              <a:rPr lang="en-GB" dirty="0" smtClean="0"/>
              <a:t>-selects or check-boxes</a:t>
            </a:r>
          </a:p>
          <a:p>
            <a:r>
              <a:rPr lang="en-GB" dirty="0" smtClean="0"/>
              <a:t>Results sent back often with name of option not number/index</a:t>
            </a:r>
          </a:p>
          <a:p>
            <a:r>
              <a:rPr lang="en-GB" dirty="0" smtClean="0"/>
              <a:t>If names have varying length, size of web request tells you which option was chosen</a:t>
            </a:r>
          </a:p>
          <a:p>
            <a:r>
              <a:rPr lang="en-GB" dirty="0" smtClean="0"/>
              <a:t>Is this a serious issue? </a:t>
            </a:r>
          </a:p>
          <a:p>
            <a:pPr lvl="1"/>
            <a:r>
              <a:rPr lang="en-GB" dirty="0" smtClean="0"/>
              <a:t>Suppose you’re filling out a medical form online?</a:t>
            </a:r>
          </a:p>
          <a:p>
            <a:pPr lvl="1"/>
            <a:r>
              <a:rPr lang="en-GB" dirty="0" smtClean="0"/>
              <a:t>Highly likely to have multi-choice</a:t>
            </a:r>
          </a:p>
          <a:p>
            <a:r>
              <a:rPr lang="en-GB" dirty="0" smtClean="0"/>
              <a:t>Can it be detected?</a:t>
            </a:r>
          </a:p>
          <a:p>
            <a:pPr lvl="1"/>
            <a:r>
              <a:rPr lang="en-GB" dirty="0" smtClean="0"/>
              <a:t>Yes, easily</a:t>
            </a:r>
          </a:p>
          <a:p>
            <a:r>
              <a:rPr lang="en-GB" dirty="0" smtClean="0"/>
              <a:t>So why is this a big problem?</a:t>
            </a:r>
          </a:p>
          <a:p>
            <a:pPr lvl="1"/>
            <a:r>
              <a:rPr lang="en-GB" dirty="0" smtClean="0"/>
              <a:t>Part of the wider “lack of understanding” / “lack of common knowledge” issue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7735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Are people noticing?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Sort-of</a:t>
            </a:r>
          </a:p>
          <a:p>
            <a:r>
              <a:rPr lang="en-GB" dirty="0" smtClean="0"/>
              <a:t>IoT causing dramatic increase in demand</a:t>
            </a:r>
          </a:p>
          <a:p>
            <a:r>
              <a:rPr lang="en-GB" dirty="0" smtClean="0"/>
              <a:t>Increasing awareness of security</a:t>
            </a:r>
          </a:p>
          <a:p>
            <a:r>
              <a:rPr lang="en-GB" dirty="0" smtClean="0"/>
              <a:t>Other factors:</a:t>
            </a:r>
          </a:p>
          <a:p>
            <a:pPr lvl="1"/>
            <a:r>
              <a:rPr lang="en-GB" dirty="0" smtClean="0"/>
              <a:t>Speed / performance : Web levels of abstraction = huge power and speed loss</a:t>
            </a:r>
          </a:p>
          <a:p>
            <a:pPr lvl="2"/>
            <a:r>
              <a:rPr lang="en-GB" dirty="0" err="1" smtClean="0"/>
              <a:t>WebASM</a:t>
            </a:r>
            <a:endParaRPr lang="en-GB" dirty="0" smtClean="0"/>
          </a:p>
          <a:p>
            <a:pPr lvl="2"/>
            <a:r>
              <a:rPr lang="en-GB" dirty="0" smtClean="0"/>
              <a:t>JavaScript AOT compilation</a:t>
            </a:r>
          </a:p>
          <a:p>
            <a:pPr lvl="1"/>
            <a:r>
              <a:rPr lang="en-GB" dirty="0" smtClean="0"/>
              <a:t>Power consumption</a:t>
            </a:r>
          </a:p>
          <a:p>
            <a:pPr lvl="1"/>
            <a:r>
              <a:rPr lang="en-GB" dirty="0" smtClean="0"/>
              <a:t>Training / knowledge</a:t>
            </a:r>
          </a:p>
        </p:txBody>
      </p:sp>
    </p:spTree>
    <p:extLst>
      <p:ext uri="{BB962C8B-B14F-4D97-AF65-F5344CB8AC3E}">
        <p14:creationId xmlns:p14="http://schemas.microsoft.com/office/powerpoint/2010/main" val="271530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376</TotalTime>
  <Words>1294</Words>
  <Application>Microsoft Office PowerPoint</Application>
  <PresentationFormat>Widescreen</PresentationFormat>
  <Paragraphs>214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Corbel</vt:lpstr>
      <vt:lpstr>Segoe UI</vt:lpstr>
      <vt:lpstr>Depth</vt:lpstr>
      <vt:lpstr>How low can you go?</vt:lpstr>
      <vt:lpstr>About</vt:lpstr>
      <vt:lpstr>High vs Low level</vt:lpstr>
      <vt:lpstr>Current Situation</vt:lpstr>
      <vt:lpstr>Example: Web app abstraction</vt:lpstr>
      <vt:lpstr>Side effects of abstraction</vt:lpstr>
      <vt:lpstr>Example: Black Hat USA 2015 : Understanding and managing entropy usage</vt:lpstr>
      <vt:lpstr>Example: Monitoring web request packet sizes to detect user choices</vt:lpstr>
      <vt:lpstr>Are people noticing?</vt:lpstr>
      <vt:lpstr>Where’s it all headed?</vt:lpstr>
      <vt:lpstr>Lack of developers</vt:lpstr>
      <vt:lpstr>Education: Primary/Secondary</vt:lpstr>
      <vt:lpstr>Education: University</vt:lpstr>
      <vt:lpstr>Tackling the problems</vt:lpstr>
      <vt:lpstr>What already exists</vt:lpstr>
      <vt:lpstr>An alternative approach</vt:lpstr>
      <vt:lpstr>What has FlingOS™ created?</vt:lpstr>
      <vt:lpstr>What is FlingOS™ currently doing?</vt:lpstr>
      <vt:lpstr>Where is FlingOS™ headed?</vt:lpstr>
      <vt:lpstr>How can you help…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low can you go?</dc:title>
  <dc:creator>Ed Nutting</dc:creator>
  <cp:lastModifiedBy>Ed Nutting</cp:lastModifiedBy>
  <cp:revision>49</cp:revision>
  <dcterms:created xsi:type="dcterms:W3CDTF">2015-10-18T14:43:55Z</dcterms:created>
  <dcterms:modified xsi:type="dcterms:W3CDTF">2015-10-20T14:41:31Z</dcterms:modified>
</cp:coreProperties>
</file>