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61" r:id="rId2"/>
    <p:sldId id="263" r:id="rId3"/>
  </p:sldIdLst>
  <p:sldSz cx="6858000" cy="9906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86"/>
    <p:restoredTop sz="97026"/>
  </p:normalViewPr>
  <p:slideViewPr>
    <p:cSldViewPr snapToGrid="0" snapToObjects="1">
      <p:cViewPr>
        <p:scale>
          <a:sx n="200" d="100"/>
          <a:sy n="200" d="100"/>
        </p:scale>
        <p:origin x="253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5BAF2-C848-1143-BC20-DA9C03FAA842}" type="datetimeFigureOut">
              <a:rPr lang="en-US" smtClean="0"/>
              <a:t>6/13/21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4AA05-507E-7849-A750-C482713AF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207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5BAF2-C848-1143-BC20-DA9C03FAA842}" type="datetimeFigureOut">
              <a:rPr lang="en-US" smtClean="0"/>
              <a:t>6/13/21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4AA05-507E-7849-A750-C482713AF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768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5BAF2-C848-1143-BC20-DA9C03FAA842}" type="datetimeFigureOut">
              <a:rPr lang="en-US" smtClean="0"/>
              <a:t>6/13/21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4AA05-507E-7849-A750-C482713AF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400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5BAF2-C848-1143-BC20-DA9C03FAA842}" type="datetimeFigureOut">
              <a:rPr lang="en-US" smtClean="0"/>
              <a:t>6/13/21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4AA05-507E-7849-A750-C482713AF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549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5BAF2-C848-1143-BC20-DA9C03FAA842}" type="datetimeFigureOut">
              <a:rPr lang="en-US" smtClean="0"/>
              <a:t>6/13/21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4AA05-507E-7849-A750-C482713AF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84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5BAF2-C848-1143-BC20-DA9C03FAA842}" type="datetimeFigureOut">
              <a:rPr lang="en-US" smtClean="0"/>
              <a:t>6/13/21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4AA05-507E-7849-A750-C482713AF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323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5BAF2-C848-1143-BC20-DA9C03FAA842}" type="datetimeFigureOut">
              <a:rPr lang="en-US" smtClean="0"/>
              <a:t>6/13/21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4AA05-507E-7849-A750-C482713AF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293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5BAF2-C848-1143-BC20-DA9C03FAA842}" type="datetimeFigureOut">
              <a:rPr lang="en-US" smtClean="0"/>
              <a:t>6/13/21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4AA05-507E-7849-A750-C482713AF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023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5BAF2-C848-1143-BC20-DA9C03FAA842}" type="datetimeFigureOut">
              <a:rPr lang="en-US" smtClean="0"/>
              <a:t>6/13/21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4AA05-507E-7849-A750-C482713AF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231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5BAF2-C848-1143-BC20-DA9C03FAA842}" type="datetimeFigureOut">
              <a:rPr lang="en-US" smtClean="0"/>
              <a:t>6/13/21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4AA05-507E-7849-A750-C482713AF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79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5BAF2-C848-1143-BC20-DA9C03FAA842}" type="datetimeFigureOut">
              <a:rPr lang="en-US" smtClean="0"/>
              <a:t>6/13/21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4AA05-507E-7849-A750-C482713AF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566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95BAF2-C848-1143-BC20-DA9C03FAA842}" type="datetimeFigureOut">
              <a:rPr lang="en-US" smtClean="0"/>
              <a:t>6/13/21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E4AA05-507E-7849-A750-C482713AF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817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10" Type="http://schemas.openxmlformats.org/officeDocument/2006/relationships/image" Target="../media/image9.JPG"/><Relationship Id="rId4" Type="http://schemas.openxmlformats.org/officeDocument/2006/relationships/image" Target="../media/image3.tiff"/><Relationship Id="rId9" Type="http://schemas.openxmlformats.org/officeDocument/2006/relationships/image" Target="../media/image8.JP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image" Target="../media/image5.JPG"/><Relationship Id="rId7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2.png"/><Relationship Id="rId10" Type="http://schemas.openxmlformats.org/officeDocument/2006/relationships/image" Target="../media/image3.tiff"/><Relationship Id="rId4" Type="http://schemas.openxmlformats.org/officeDocument/2006/relationships/image" Target="../media/image6.JPG"/><Relationship Id="rId9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7" name="Straight Connector 406">
            <a:extLst>
              <a:ext uri="{FF2B5EF4-FFF2-40B4-BE49-F238E27FC236}">
                <a16:creationId xmlns:a16="http://schemas.microsoft.com/office/drawing/2014/main" id="{387D427B-681D-AC41-8FE7-8EBBAA43E65C}"/>
              </a:ext>
            </a:extLst>
          </p:cNvPr>
          <p:cNvCxnSpPr>
            <a:cxnSpLocks/>
          </p:cNvCxnSpPr>
          <p:nvPr/>
        </p:nvCxnSpPr>
        <p:spPr>
          <a:xfrm>
            <a:off x="792918" y="2300035"/>
            <a:ext cx="310491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Picture 58">
            <a:extLst>
              <a:ext uri="{FF2B5EF4-FFF2-40B4-BE49-F238E27FC236}">
                <a16:creationId xmlns:a16="http://schemas.microsoft.com/office/drawing/2014/main" id="{45EE8EBF-7760-A645-8F89-ED86B516AF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0" t="16112" r="5371" b="35557"/>
          <a:stretch/>
        </p:blipFill>
        <p:spPr>
          <a:xfrm flipH="1">
            <a:off x="1701637" y="742133"/>
            <a:ext cx="2417676" cy="768916"/>
          </a:xfrm>
          <a:prstGeom prst="rect">
            <a:avLst/>
          </a:prstGeom>
        </p:spPr>
      </p:pic>
      <p:pic>
        <p:nvPicPr>
          <p:cNvPr id="72" name="Google Shape;198;p19">
            <a:extLst>
              <a:ext uri="{FF2B5EF4-FFF2-40B4-BE49-F238E27FC236}">
                <a16:creationId xmlns:a16="http://schemas.microsoft.com/office/drawing/2014/main" id="{9332C257-801A-4444-A13B-6D51FC7E65F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36167" t="10485" r="36427"/>
          <a:stretch/>
        </p:blipFill>
        <p:spPr>
          <a:xfrm>
            <a:off x="692489" y="673100"/>
            <a:ext cx="682085" cy="74553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3" name="Google Shape;225;p19">
            <a:extLst>
              <a:ext uri="{FF2B5EF4-FFF2-40B4-BE49-F238E27FC236}">
                <a16:creationId xmlns:a16="http://schemas.microsoft.com/office/drawing/2014/main" id="{C226B1B1-16CE-D54B-A3E5-B0923BB78505}"/>
              </a:ext>
            </a:extLst>
          </p:cNvPr>
          <p:cNvCxnSpPr>
            <a:cxnSpLocks/>
          </p:cNvCxnSpPr>
          <p:nvPr/>
        </p:nvCxnSpPr>
        <p:spPr>
          <a:xfrm>
            <a:off x="894358" y="762135"/>
            <a:ext cx="0" cy="521967"/>
          </a:xfrm>
          <a:prstGeom prst="straightConnector1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stealth" w="med" len="med"/>
            <a:tailEnd type="stealth" w="med" len="med"/>
          </a:ln>
        </p:spPr>
      </p:cxnSp>
      <p:sp>
        <p:nvSpPr>
          <p:cNvPr id="74" name="Google Shape;226;p19">
            <a:extLst>
              <a:ext uri="{FF2B5EF4-FFF2-40B4-BE49-F238E27FC236}">
                <a16:creationId xmlns:a16="http://schemas.microsoft.com/office/drawing/2014/main" id="{1E60D4FC-9F71-E643-B1D2-7AE5983BC5BF}"/>
              </a:ext>
            </a:extLst>
          </p:cNvPr>
          <p:cNvSpPr txBox="1"/>
          <p:nvPr/>
        </p:nvSpPr>
        <p:spPr>
          <a:xfrm>
            <a:off x="581080" y="348132"/>
            <a:ext cx="951575" cy="338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FFFFFF"/>
                </a:solidFill>
              </a:rPr>
              <a:t>Top vs Bottom</a:t>
            </a:r>
            <a:endParaRPr sz="1000" dirty="0">
              <a:solidFill>
                <a:srgbClr val="FFFFFF"/>
              </a:solidFill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3515533F-718F-8844-9CB9-9961638EDB0A}"/>
              </a:ext>
            </a:extLst>
          </p:cNvPr>
          <p:cNvSpPr txBox="1"/>
          <p:nvPr/>
        </p:nvSpPr>
        <p:spPr>
          <a:xfrm>
            <a:off x="3376925" y="1521871"/>
            <a:ext cx="83672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chemeClr val="bg1"/>
                </a:solidFill>
              </a:rPr>
              <a:t>Cluster p &lt; .05 (FWE) </a:t>
            </a:r>
          </a:p>
        </p:txBody>
      </p:sp>
      <p:sp>
        <p:nvSpPr>
          <p:cNvPr id="122" name="Google Shape;199;p19">
            <a:extLst>
              <a:ext uri="{FF2B5EF4-FFF2-40B4-BE49-F238E27FC236}">
                <a16:creationId xmlns:a16="http://schemas.microsoft.com/office/drawing/2014/main" id="{297429B0-C43D-F24F-B345-5FFF53DBC3ED}"/>
              </a:ext>
            </a:extLst>
          </p:cNvPr>
          <p:cNvSpPr txBox="1"/>
          <p:nvPr/>
        </p:nvSpPr>
        <p:spPr>
          <a:xfrm>
            <a:off x="2073062" y="328419"/>
            <a:ext cx="1824770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FFFFFF"/>
                </a:solidFill>
              </a:rPr>
              <a:t>Top &gt; Bottom</a:t>
            </a:r>
            <a:endParaRPr sz="1400" dirty="0">
              <a:solidFill>
                <a:srgbClr val="FFFFFF"/>
              </a:solidFill>
            </a:endParaRPr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A64A0C04-9360-B543-8F4E-F87D4933907A}"/>
              </a:ext>
            </a:extLst>
          </p:cNvPr>
          <p:cNvCxnSpPr>
            <a:cxnSpLocks/>
          </p:cNvCxnSpPr>
          <p:nvPr/>
        </p:nvCxnSpPr>
        <p:spPr>
          <a:xfrm>
            <a:off x="1570569" y="438496"/>
            <a:ext cx="0" cy="162595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BCD6F9E3-C355-084E-B5AA-15C3E4FF1A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349" y="1422453"/>
            <a:ext cx="861594" cy="877582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EF394816-3ADF-5340-B525-86FDB2FB3450}"/>
              </a:ext>
            </a:extLst>
          </p:cNvPr>
          <p:cNvGrpSpPr/>
          <p:nvPr/>
        </p:nvGrpSpPr>
        <p:grpSpPr>
          <a:xfrm>
            <a:off x="2255284" y="1650966"/>
            <a:ext cx="1274750" cy="368516"/>
            <a:chOff x="2253102" y="1778399"/>
            <a:chExt cx="1274750" cy="368516"/>
          </a:xfrm>
        </p:grpSpPr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D69BC815-3110-304A-9FE8-25A18533C0EF}"/>
                </a:ext>
              </a:extLst>
            </p:cNvPr>
            <p:cNvGrpSpPr/>
            <p:nvPr/>
          </p:nvGrpSpPr>
          <p:grpSpPr>
            <a:xfrm>
              <a:off x="2853273" y="1795380"/>
              <a:ext cx="674579" cy="269071"/>
              <a:chOff x="2930407" y="1041899"/>
              <a:chExt cx="674579" cy="269071"/>
            </a:xfrm>
          </p:grpSpPr>
          <p:pic>
            <p:nvPicPr>
              <p:cNvPr id="112" name="Picture 111">
                <a:extLst>
                  <a:ext uri="{FF2B5EF4-FFF2-40B4-BE49-F238E27FC236}">
                    <a16:creationId xmlns:a16="http://schemas.microsoft.com/office/drawing/2014/main" id="{2D926F35-B70F-4840-A804-C782F9CED4CC}"/>
                  </a:ext>
                </a:extLst>
              </p:cNvPr>
              <p:cNvPicPr>
                <a:picLocks/>
              </p:cNvPicPr>
              <p:nvPr/>
            </p:nvPicPr>
            <p:blipFill rotWithShape="1">
              <a:blip r:embed="rId5"/>
              <a:srcRect l="3176" t="15607" r="59127" b="74885"/>
              <a:stretch/>
            </p:blipFill>
            <p:spPr>
              <a:xfrm>
                <a:off x="3129041" y="1176062"/>
                <a:ext cx="226813" cy="86555"/>
              </a:xfrm>
              <a:prstGeom prst="rect">
                <a:avLst/>
              </a:prstGeom>
            </p:spPr>
          </p:pic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2A347616-9007-0C4F-92FF-3A1310008F15}"/>
                  </a:ext>
                </a:extLst>
              </p:cNvPr>
              <p:cNvSpPr txBox="1"/>
              <p:nvPr/>
            </p:nvSpPr>
            <p:spPr>
              <a:xfrm>
                <a:off x="3287655" y="1126304"/>
                <a:ext cx="317331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>
                    <a:solidFill>
                      <a:schemeClr val="bg1"/>
                    </a:solidFill>
                  </a:rPr>
                  <a:t>4.7</a:t>
                </a:r>
              </a:p>
            </p:txBody>
          </p:sp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7FFCBCFB-03B8-2B44-8B77-360070F764FE}"/>
                  </a:ext>
                </a:extLst>
              </p:cNvPr>
              <p:cNvSpPr txBox="1"/>
              <p:nvPr/>
            </p:nvSpPr>
            <p:spPr>
              <a:xfrm>
                <a:off x="3040682" y="1041899"/>
                <a:ext cx="411615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>
                    <a:solidFill>
                      <a:schemeClr val="bg1"/>
                    </a:solidFill>
                  </a:rPr>
                  <a:t>t-value</a:t>
                </a:r>
              </a:p>
            </p:txBody>
          </p:sp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F8ED945B-E7D2-E746-849E-CE96DAA15256}"/>
                  </a:ext>
                </a:extLst>
              </p:cNvPr>
              <p:cNvSpPr txBox="1"/>
              <p:nvPr/>
            </p:nvSpPr>
            <p:spPr>
              <a:xfrm>
                <a:off x="2930407" y="1126304"/>
                <a:ext cx="282694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>
                    <a:solidFill>
                      <a:schemeClr val="bg1"/>
                    </a:solidFill>
                  </a:rPr>
                  <a:t>3.2</a:t>
                </a:r>
              </a:p>
            </p:txBody>
          </p:sp>
        </p:grp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C8B01BF8-8DDC-7F42-968C-49F686F9CEA4}"/>
                </a:ext>
              </a:extLst>
            </p:cNvPr>
            <p:cNvGrpSpPr/>
            <p:nvPr/>
          </p:nvGrpSpPr>
          <p:grpSpPr>
            <a:xfrm>
              <a:off x="2253102" y="1778399"/>
              <a:ext cx="738457" cy="288280"/>
              <a:chOff x="1952754" y="1006416"/>
              <a:chExt cx="738457" cy="288280"/>
            </a:xfrm>
          </p:grpSpPr>
          <p:pic>
            <p:nvPicPr>
              <p:cNvPr id="117" name="Picture 116">
                <a:extLst>
                  <a:ext uri="{FF2B5EF4-FFF2-40B4-BE49-F238E27FC236}">
                    <a16:creationId xmlns:a16="http://schemas.microsoft.com/office/drawing/2014/main" id="{C082FA1F-2128-E644-9BFA-3E6217DFBCEA}"/>
                  </a:ext>
                </a:extLst>
              </p:cNvPr>
              <p:cNvPicPr>
                <a:picLocks/>
              </p:cNvPicPr>
              <p:nvPr/>
            </p:nvPicPr>
            <p:blipFill rotWithShape="1">
              <a:blip r:embed="rId5"/>
              <a:srcRect l="3681" t="30542" r="58255" b="61059"/>
              <a:stretch/>
            </p:blipFill>
            <p:spPr>
              <a:xfrm flipV="1">
                <a:off x="2170256" y="1155165"/>
                <a:ext cx="226050" cy="85671"/>
              </a:xfrm>
              <a:prstGeom prst="rect">
                <a:avLst/>
              </a:prstGeom>
            </p:spPr>
          </p:pic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C5CE653F-9423-2649-80FE-C45E3D27D754}"/>
                  </a:ext>
                </a:extLst>
              </p:cNvPr>
              <p:cNvSpPr txBox="1"/>
              <p:nvPr/>
            </p:nvSpPr>
            <p:spPr>
              <a:xfrm>
                <a:off x="2053246" y="1006416"/>
                <a:ext cx="611231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>
                    <a:solidFill>
                      <a:schemeClr val="bg1"/>
                    </a:solidFill>
                  </a:rPr>
                  <a:t>Thalamus</a:t>
                </a:r>
              </a:p>
            </p:txBody>
          </p:sp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7399E993-873D-554B-AEEE-8861A4725A9B}"/>
                  </a:ext>
                </a:extLst>
              </p:cNvPr>
              <p:cNvSpPr txBox="1"/>
              <p:nvPr/>
            </p:nvSpPr>
            <p:spPr>
              <a:xfrm>
                <a:off x="1952754" y="1100977"/>
                <a:ext cx="313009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>
                    <a:solidFill>
                      <a:schemeClr val="bg1"/>
                    </a:solidFill>
                  </a:rPr>
                  <a:t>low</a:t>
                </a:r>
              </a:p>
            </p:txBody>
          </p:sp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2197F5E4-D8EB-F340-BBA8-656121E3C1F3}"/>
                  </a:ext>
                </a:extLst>
              </p:cNvPr>
              <p:cNvSpPr txBox="1"/>
              <p:nvPr/>
            </p:nvSpPr>
            <p:spPr>
              <a:xfrm>
                <a:off x="2327778" y="1110030"/>
                <a:ext cx="36343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>
                    <a:solidFill>
                      <a:schemeClr val="bg1"/>
                    </a:solidFill>
                  </a:rPr>
                  <a:t>high</a:t>
                </a:r>
              </a:p>
            </p:txBody>
          </p:sp>
        </p:grp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16E8C3CF-7F08-D741-B3D4-4679472A93BC}"/>
                </a:ext>
              </a:extLst>
            </p:cNvPr>
            <p:cNvSpPr txBox="1"/>
            <p:nvPr/>
          </p:nvSpPr>
          <p:spPr>
            <a:xfrm>
              <a:off x="2417114" y="1962249"/>
              <a:ext cx="611231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>
                  <a:solidFill>
                    <a:schemeClr val="bg1"/>
                  </a:solidFill>
                </a:rPr>
                <a:t>prob.</a:t>
              </a:r>
            </a:p>
          </p:txBody>
        </p:sp>
      </p:grpSp>
      <p:sp>
        <p:nvSpPr>
          <p:cNvPr id="58" name="Google Shape;226;p19">
            <a:extLst>
              <a:ext uri="{FF2B5EF4-FFF2-40B4-BE49-F238E27FC236}">
                <a16:creationId xmlns:a16="http://schemas.microsoft.com/office/drawing/2014/main" id="{8A821811-A196-FF4D-88F7-C7DE190ACFA7}"/>
              </a:ext>
            </a:extLst>
          </p:cNvPr>
          <p:cNvSpPr txBox="1"/>
          <p:nvPr/>
        </p:nvSpPr>
        <p:spPr>
          <a:xfrm>
            <a:off x="552505" y="532282"/>
            <a:ext cx="951575" cy="246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" dirty="0">
                <a:solidFill>
                  <a:srgbClr val="FFFFFF"/>
                </a:solidFill>
              </a:rPr>
              <a:t>ASD-specific feature space</a:t>
            </a:r>
            <a:endParaRPr sz="400" dirty="0">
              <a:solidFill>
                <a:srgbClr val="FFFFFF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0E2EB09-662B-3241-BFD4-5311516E903F}"/>
              </a:ext>
            </a:extLst>
          </p:cNvPr>
          <p:cNvGrpSpPr/>
          <p:nvPr/>
        </p:nvGrpSpPr>
        <p:grpSpPr>
          <a:xfrm>
            <a:off x="504082" y="2282707"/>
            <a:ext cx="3772444" cy="2958662"/>
            <a:chOff x="422821" y="390512"/>
            <a:chExt cx="3772444" cy="2958662"/>
          </a:xfrm>
        </p:grpSpPr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24CCFBD7-381D-0944-AF74-E09489FD4AE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11018" t="16708" r="5925" b="37452"/>
            <a:stretch/>
          </p:blipFill>
          <p:spPr>
            <a:xfrm flipH="1">
              <a:off x="1564980" y="2149532"/>
              <a:ext cx="2509169" cy="816808"/>
            </a:xfrm>
            <a:prstGeom prst="rect">
              <a:avLst/>
            </a:prstGeom>
          </p:spPr>
        </p:pic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id="{4E128275-CA7E-F545-98EB-BCDDE43873E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flipH="1">
              <a:off x="1524363" y="710578"/>
              <a:ext cx="2525680" cy="828185"/>
            </a:xfrm>
            <a:prstGeom prst="rect">
              <a:avLst/>
            </a:prstGeom>
          </p:spPr>
        </p:pic>
        <p:pic>
          <p:nvPicPr>
            <p:cNvPr id="78" name="Google Shape;197;p19">
              <a:extLst>
                <a:ext uri="{FF2B5EF4-FFF2-40B4-BE49-F238E27FC236}">
                  <a16:creationId xmlns:a16="http://schemas.microsoft.com/office/drawing/2014/main" id="{5BBDB68D-BF14-EF4B-8344-FE8EDF39798E}"/>
                </a:ext>
              </a:extLst>
            </p:cNvPr>
            <p:cNvPicPr preferRelativeResize="0"/>
            <p:nvPr/>
          </p:nvPicPr>
          <p:blipFill rotWithShape="1">
            <a:blip r:embed="rId8">
              <a:alphaModFix/>
            </a:blip>
            <a:srcRect l="36029" t="10613" r="36853" b="2773"/>
            <a:stretch/>
          </p:blipFill>
          <p:spPr>
            <a:xfrm>
              <a:off x="625800" y="762000"/>
              <a:ext cx="696949" cy="74203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79" name="Google Shape;223;p19">
              <a:extLst>
                <a:ext uri="{FF2B5EF4-FFF2-40B4-BE49-F238E27FC236}">
                  <a16:creationId xmlns:a16="http://schemas.microsoft.com/office/drawing/2014/main" id="{465F547C-DF51-7B44-8898-67171CC343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5433" y="883965"/>
              <a:ext cx="383189" cy="1"/>
            </a:xfrm>
            <a:prstGeom prst="straightConnector1">
              <a:avLst/>
            </a:prstGeom>
            <a:noFill/>
            <a:ln w="28575" cap="flat" cmpd="sng">
              <a:solidFill>
                <a:srgbClr val="FFFFFF"/>
              </a:solidFill>
              <a:prstDash val="solid"/>
              <a:round/>
              <a:headEnd type="stealth" w="med" len="med"/>
              <a:tailEnd type="stealth" w="med" len="med"/>
            </a:ln>
          </p:spPr>
        </p:cxnSp>
        <p:sp>
          <p:nvSpPr>
            <p:cNvPr id="80" name="Google Shape;224;p19">
              <a:extLst>
                <a:ext uri="{FF2B5EF4-FFF2-40B4-BE49-F238E27FC236}">
                  <a16:creationId xmlns:a16="http://schemas.microsoft.com/office/drawing/2014/main" id="{5FDAE9FF-A460-1241-B53B-2470F8D38E4B}"/>
                </a:ext>
              </a:extLst>
            </p:cNvPr>
            <p:cNvSpPr txBox="1"/>
            <p:nvPr/>
          </p:nvSpPr>
          <p:spPr>
            <a:xfrm>
              <a:off x="489286" y="424185"/>
              <a:ext cx="1075481" cy="3385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dirty="0">
                  <a:solidFill>
                    <a:srgbClr val="FFFFFF"/>
                  </a:solidFill>
                </a:rPr>
                <a:t>Left vs Right</a:t>
              </a:r>
              <a:endParaRPr sz="1000" dirty="0">
                <a:solidFill>
                  <a:srgbClr val="FFFFFF"/>
                </a:solidFill>
              </a:endParaRPr>
            </a:p>
          </p:txBody>
        </p:sp>
        <p:sp>
          <p:nvSpPr>
            <p:cNvPr id="83" name="Google Shape;199;p19">
              <a:extLst>
                <a:ext uri="{FF2B5EF4-FFF2-40B4-BE49-F238E27FC236}">
                  <a16:creationId xmlns:a16="http://schemas.microsoft.com/office/drawing/2014/main" id="{D041BAB1-413F-DA49-8430-D5140B45091B}"/>
                </a:ext>
              </a:extLst>
            </p:cNvPr>
            <p:cNvSpPr txBox="1"/>
            <p:nvPr/>
          </p:nvSpPr>
          <p:spPr>
            <a:xfrm>
              <a:off x="1907179" y="390512"/>
              <a:ext cx="1824770" cy="40007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FFFFFF"/>
                  </a:solidFill>
                </a:rPr>
                <a:t>Left &gt; Right</a:t>
              </a:r>
              <a:endParaRPr sz="1400" dirty="0">
                <a:solidFill>
                  <a:srgbClr val="FFFFFF"/>
                </a:solidFill>
              </a:endParaRPr>
            </a:p>
          </p:txBody>
        </p:sp>
        <p:sp>
          <p:nvSpPr>
            <p:cNvPr id="85" name="Google Shape;199;p19">
              <a:extLst>
                <a:ext uri="{FF2B5EF4-FFF2-40B4-BE49-F238E27FC236}">
                  <a16:creationId xmlns:a16="http://schemas.microsoft.com/office/drawing/2014/main" id="{2A0DE3C9-4642-844C-907E-8866F5E79A79}"/>
                </a:ext>
              </a:extLst>
            </p:cNvPr>
            <p:cNvSpPr txBox="1"/>
            <p:nvPr/>
          </p:nvSpPr>
          <p:spPr>
            <a:xfrm>
              <a:off x="1910580" y="1858570"/>
              <a:ext cx="1824770" cy="40007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FFFFFF"/>
                  </a:solidFill>
                </a:rPr>
                <a:t>Right &gt; Left</a:t>
              </a:r>
              <a:endParaRPr sz="1400" dirty="0">
                <a:solidFill>
                  <a:srgbClr val="FFFFFF"/>
                </a:solidFill>
              </a:endParaRP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D0D31D0E-1305-4848-A414-8A5CF02C483B}"/>
                </a:ext>
              </a:extLst>
            </p:cNvPr>
            <p:cNvGrpSpPr/>
            <p:nvPr/>
          </p:nvGrpSpPr>
          <p:grpSpPr>
            <a:xfrm>
              <a:off x="2862996" y="1489099"/>
              <a:ext cx="674579" cy="269071"/>
              <a:chOff x="2930407" y="1041899"/>
              <a:chExt cx="674579" cy="269071"/>
            </a:xfrm>
          </p:grpSpPr>
          <p:pic>
            <p:nvPicPr>
              <p:cNvPr id="89" name="Picture 88">
                <a:extLst>
                  <a:ext uri="{FF2B5EF4-FFF2-40B4-BE49-F238E27FC236}">
                    <a16:creationId xmlns:a16="http://schemas.microsoft.com/office/drawing/2014/main" id="{F164E719-2261-1D45-AD25-227EBEFF18C9}"/>
                  </a:ext>
                </a:extLst>
              </p:cNvPr>
              <p:cNvPicPr>
                <a:picLocks/>
              </p:cNvPicPr>
              <p:nvPr/>
            </p:nvPicPr>
            <p:blipFill rotWithShape="1">
              <a:blip r:embed="rId5"/>
              <a:srcRect l="3176" t="15607" r="59127" b="74885"/>
              <a:stretch/>
            </p:blipFill>
            <p:spPr>
              <a:xfrm>
                <a:off x="3129041" y="1176062"/>
                <a:ext cx="226813" cy="86555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E377CEF-38C1-4940-AA15-B68BF9997485}"/>
                  </a:ext>
                </a:extLst>
              </p:cNvPr>
              <p:cNvSpPr txBox="1"/>
              <p:nvPr/>
            </p:nvSpPr>
            <p:spPr>
              <a:xfrm>
                <a:off x="3287655" y="1126304"/>
                <a:ext cx="317331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>
                    <a:solidFill>
                      <a:schemeClr val="bg1"/>
                    </a:solidFill>
                  </a:rPr>
                  <a:t>4.7</a:t>
                </a:r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F5A62BE9-3A3F-AA4B-8C95-E636D047CC88}"/>
                  </a:ext>
                </a:extLst>
              </p:cNvPr>
              <p:cNvSpPr txBox="1"/>
              <p:nvPr/>
            </p:nvSpPr>
            <p:spPr>
              <a:xfrm>
                <a:off x="3040682" y="1041899"/>
                <a:ext cx="411615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>
                    <a:solidFill>
                      <a:schemeClr val="bg1"/>
                    </a:solidFill>
                  </a:rPr>
                  <a:t>t-value</a:t>
                </a:r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7CE17E66-F559-FC4B-80FE-DB848B018CB7}"/>
                  </a:ext>
                </a:extLst>
              </p:cNvPr>
              <p:cNvSpPr txBox="1"/>
              <p:nvPr/>
            </p:nvSpPr>
            <p:spPr>
              <a:xfrm>
                <a:off x="2930407" y="1126304"/>
                <a:ext cx="282694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>
                    <a:solidFill>
                      <a:schemeClr val="bg1"/>
                    </a:solidFill>
                  </a:rPr>
                  <a:t>3.2</a:t>
                </a: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D4EC720A-DC6B-0240-812D-E4E2F1405F4E}"/>
                </a:ext>
              </a:extLst>
            </p:cNvPr>
            <p:cNvGrpSpPr/>
            <p:nvPr/>
          </p:nvGrpSpPr>
          <p:grpSpPr>
            <a:xfrm>
              <a:off x="2262825" y="1480858"/>
              <a:ext cx="738457" cy="279540"/>
              <a:chOff x="1952754" y="1015156"/>
              <a:chExt cx="738457" cy="279540"/>
            </a:xfrm>
          </p:grpSpPr>
          <p:pic>
            <p:nvPicPr>
              <p:cNvPr id="90" name="Picture 89">
                <a:extLst>
                  <a:ext uri="{FF2B5EF4-FFF2-40B4-BE49-F238E27FC236}">
                    <a16:creationId xmlns:a16="http://schemas.microsoft.com/office/drawing/2014/main" id="{FA578507-1DF9-A84D-A165-B649C693C25A}"/>
                  </a:ext>
                </a:extLst>
              </p:cNvPr>
              <p:cNvPicPr>
                <a:picLocks/>
              </p:cNvPicPr>
              <p:nvPr/>
            </p:nvPicPr>
            <p:blipFill rotWithShape="1">
              <a:blip r:embed="rId5"/>
              <a:srcRect l="3681" t="30542" r="58255" b="61059"/>
              <a:stretch/>
            </p:blipFill>
            <p:spPr>
              <a:xfrm flipV="1">
                <a:off x="2170256" y="1155165"/>
                <a:ext cx="226050" cy="85671"/>
              </a:xfrm>
              <a:prstGeom prst="rect">
                <a:avLst/>
              </a:prstGeom>
            </p:spPr>
          </p:pic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3B28018A-116A-834F-8657-B95720DB2B0B}"/>
                  </a:ext>
                </a:extLst>
              </p:cNvPr>
              <p:cNvSpPr txBox="1"/>
              <p:nvPr/>
            </p:nvSpPr>
            <p:spPr>
              <a:xfrm>
                <a:off x="2149664" y="1015156"/>
                <a:ext cx="480541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>
                    <a:solidFill>
                      <a:schemeClr val="bg1"/>
                    </a:solidFill>
                  </a:rPr>
                  <a:t>SLF.</a:t>
                </a:r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3B236E3C-2A47-7B45-B0A1-3DDBAA06585E}"/>
                  </a:ext>
                </a:extLst>
              </p:cNvPr>
              <p:cNvSpPr txBox="1"/>
              <p:nvPr/>
            </p:nvSpPr>
            <p:spPr>
              <a:xfrm>
                <a:off x="1952754" y="1100977"/>
                <a:ext cx="313009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>
                    <a:solidFill>
                      <a:schemeClr val="bg1"/>
                    </a:solidFill>
                  </a:rPr>
                  <a:t>low</a:t>
                </a:r>
              </a:p>
            </p:txBody>
          </p: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0C505D34-8412-4642-9D6F-9020C692B69B}"/>
                  </a:ext>
                </a:extLst>
              </p:cNvPr>
              <p:cNvSpPr txBox="1"/>
              <p:nvPr/>
            </p:nvSpPr>
            <p:spPr>
              <a:xfrm>
                <a:off x="2327778" y="1110030"/>
                <a:ext cx="36343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>
                    <a:solidFill>
                      <a:schemeClr val="bg1"/>
                    </a:solidFill>
                  </a:rPr>
                  <a:t>high</a:t>
                </a:r>
              </a:p>
            </p:txBody>
          </p:sp>
        </p:grp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47132478-9711-5F46-8829-651E5D78E60F}"/>
                </a:ext>
              </a:extLst>
            </p:cNvPr>
            <p:cNvSpPr txBox="1"/>
            <p:nvPr/>
          </p:nvSpPr>
          <p:spPr>
            <a:xfrm>
              <a:off x="3358536" y="1501467"/>
              <a:ext cx="83672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>
                  <a:solidFill>
                    <a:schemeClr val="bg1"/>
                  </a:solidFill>
                </a:rPr>
                <a:t>Cluster p &lt; .05 (FWE) </a:t>
              </a:r>
            </a:p>
          </p:txBody>
        </p: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C92F8125-895B-2241-B435-8D73ECDB3BA6}"/>
                </a:ext>
              </a:extLst>
            </p:cNvPr>
            <p:cNvGrpSpPr/>
            <p:nvPr/>
          </p:nvGrpSpPr>
          <p:grpSpPr>
            <a:xfrm>
              <a:off x="2775218" y="2994072"/>
              <a:ext cx="674579" cy="269071"/>
              <a:chOff x="2930407" y="1041899"/>
              <a:chExt cx="674579" cy="269071"/>
            </a:xfrm>
          </p:grpSpPr>
          <p:pic>
            <p:nvPicPr>
              <p:cNvPr id="101" name="Picture 100">
                <a:extLst>
                  <a:ext uri="{FF2B5EF4-FFF2-40B4-BE49-F238E27FC236}">
                    <a16:creationId xmlns:a16="http://schemas.microsoft.com/office/drawing/2014/main" id="{BD63C350-BFB3-DA45-BC36-08FDE5761B82}"/>
                  </a:ext>
                </a:extLst>
              </p:cNvPr>
              <p:cNvPicPr>
                <a:picLocks/>
              </p:cNvPicPr>
              <p:nvPr/>
            </p:nvPicPr>
            <p:blipFill rotWithShape="1">
              <a:blip r:embed="rId5"/>
              <a:srcRect l="3176" t="15607" r="59127" b="74885"/>
              <a:stretch/>
            </p:blipFill>
            <p:spPr>
              <a:xfrm>
                <a:off x="3129041" y="1176062"/>
                <a:ext cx="226813" cy="86555"/>
              </a:xfrm>
              <a:prstGeom prst="rect">
                <a:avLst/>
              </a:prstGeom>
            </p:spPr>
          </p:pic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15DF9406-DA34-D740-B022-A09893FA24D3}"/>
                  </a:ext>
                </a:extLst>
              </p:cNvPr>
              <p:cNvSpPr txBox="1"/>
              <p:nvPr/>
            </p:nvSpPr>
            <p:spPr>
              <a:xfrm>
                <a:off x="3287655" y="1126304"/>
                <a:ext cx="317331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>
                    <a:solidFill>
                      <a:schemeClr val="bg1"/>
                    </a:solidFill>
                  </a:rPr>
                  <a:t>4.9</a:t>
                </a:r>
              </a:p>
            </p:txBody>
          </p:sp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17AA827D-2814-124D-B7C1-0FD8371348CF}"/>
                  </a:ext>
                </a:extLst>
              </p:cNvPr>
              <p:cNvSpPr txBox="1"/>
              <p:nvPr/>
            </p:nvSpPr>
            <p:spPr>
              <a:xfrm>
                <a:off x="3040682" y="1041899"/>
                <a:ext cx="411615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>
                    <a:solidFill>
                      <a:schemeClr val="bg1"/>
                    </a:solidFill>
                  </a:rPr>
                  <a:t>t-value</a:t>
                </a:r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F8041715-2CD2-AE47-83F4-249418B4C62F}"/>
                  </a:ext>
                </a:extLst>
              </p:cNvPr>
              <p:cNvSpPr txBox="1"/>
              <p:nvPr/>
            </p:nvSpPr>
            <p:spPr>
              <a:xfrm>
                <a:off x="2930407" y="1126304"/>
                <a:ext cx="282694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>
                    <a:solidFill>
                      <a:schemeClr val="bg1"/>
                    </a:solidFill>
                  </a:rPr>
                  <a:t>3.2</a:t>
                </a:r>
              </a:p>
            </p:txBody>
          </p:sp>
        </p:grp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7D49342B-BEC0-F74A-866A-AC378F72EC85}"/>
                </a:ext>
              </a:extLst>
            </p:cNvPr>
            <p:cNvGrpSpPr/>
            <p:nvPr/>
          </p:nvGrpSpPr>
          <p:grpSpPr>
            <a:xfrm>
              <a:off x="2159035" y="2979842"/>
              <a:ext cx="754469" cy="285529"/>
              <a:chOff x="1936742" y="1009167"/>
              <a:chExt cx="754469" cy="285529"/>
            </a:xfrm>
          </p:grpSpPr>
          <p:pic>
            <p:nvPicPr>
              <p:cNvPr id="106" name="Picture 105">
                <a:extLst>
                  <a:ext uri="{FF2B5EF4-FFF2-40B4-BE49-F238E27FC236}">
                    <a16:creationId xmlns:a16="http://schemas.microsoft.com/office/drawing/2014/main" id="{42809350-5BA3-2A41-9205-5F3C19293B9C}"/>
                  </a:ext>
                </a:extLst>
              </p:cNvPr>
              <p:cNvPicPr>
                <a:picLocks/>
              </p:cNvPicPr>
              <p:nvPr/>
            </p:nvPicPr>
            <p:blipFill rotWithShape="1">
              <a:blip r:embed="rId5"/>
              <a:srcRect l="3681" t="30542" r="58255" b="61059"/>
              <a:stretch/>
            </p:blipFill>
            <p:spPr>
              <a:xfrm flipV="1">
                <a:off x="2170256" y="1155165"/>
                <a:ext cx="226050" cy="85671"/>
              </a:xfrm>
              <a:prstGeom prst="rect">
                <a:avLst/>
              </a:prstGeom>
            </p:spPr>
          </p:pic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B724AF63-C3BC-444C-A9AC-48895025BB06}"/>
                  </a:ext>
                </a:extLst>
              </p:cNvPr>
              <p:cNvSpPr txBox="1"/>
              <p:nvPr/>
            </p:nvSpPr>
            <p:spPr>
              <a:xfrm>
                <a:off x="1936742" y="1009167"/>
                <a:ext cx="706605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600" dirty="0">
                    <a:solidFill>
                      <a:schemeClr val="bg1"/>
                    </a:solidFill>
                  </a:rPr>
                  <a:t>SII</a:t>
                </a:r>
              </a:p>
            </p:txBody>
          </p:sp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AC3227BC-708C-3D4F-BEFD-735DAEE0BA60}"/>
                  </a:ext>
                </a:extLst>
              </p:cNvPr>
              <p:cNvSpPr txBox="1"/>
              <p:nvPr/>
            </p:nvSpPr>
            <p:spPr>
              <a:xfrm>
                <a:off x="1952754" y="1100977"/>
                <a:ext cx="313009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>
                    <a:solidFill>
                      <a:schemeClr val="bg1"/>
                    </a:solidFill>
                  </a:rPr>
                  <a:t>low</a:t>
                </a:r>
              </a:p>
            </p:txBody>
          </p:sp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87CBB797-DE60-604E-B73D-F66E3D42FB06}"/>
                  </a:ext>
                </a:extLst>
              </p:cNvPr>
              <p:cNvSpPr txBox="1"/>
              <p:nvPr/>
            </p:nvSpPr>
            <p:spPr>
              <a:xfrm>
                <a:off x="2327778" y="1110030"/>
                <a:ext cx="36343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>
                    <a:solidFill>
                      <a:schemeClr val="bg1"/>
                    </a:solidFill>
                  </a:rPr>
                  <a:t>high</a:t>
                </a:r>
              </a:p>
            </p:txBody>
          </p:sp>
        </p:grp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B8A00AC6-1656-B845-94FC-4A4E74F567CA}"/>
                </a:ext>
              </a:extLst>
            </p:cNvPr>
            <p:cNvSpPr txBox="1"/>
            <p:nvPr/>
          </p:nvSpPr>
          <p:spPr>
            <a:xfrm>
              <a:off x="3272032" y="2973275"/>
              <a:ext cx="83672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>
                  <a:solidFill>
                    <a:schemeClr val="bg1"/>
                  </a:solidFill>
                </a:rPr>
                <a:t>Cluster p &lt; .05 (FWE) </a:t>
              </a:r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E6C9C0AE-D19E-D14B-92F7-BB6A432F48D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22821" y="1515025"/>
              <a:ext cx="1133808" cy="972732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BBCA9D33-D023-314E-BB7F-AD6DDEABE29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90774" y="2440701"/>
              <a:ext cx="852318" cy="813408"/>
            </a:xfrm>
            <a:prstGeom prst="rect">
              <a:avLst/>
            </a:prstGeom>
          </p:spPr>
        </p:pic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B0FF0AC9-F41D-814A-878A-EB686441380A}"/>
                </a:ext>
              </a:extLst>
            </p:cNvPr>
            <p:cNvCxnSpPr>
              <a:cxnSpLocks/>
            </p:cNvCxnSpPr>
            <p:nvPr/>
          </p:nvCxnSpPr>
          <p:spPr>
            <a:xfrm>
              <a:off x="1478481" y="768350"/>
              <a:ext cx="0" cy="224971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55236675-7EB3-C048-B76A-CF9F56694E3D}"/>
                </a:ext>
              </a:extLst>
            </p:cNvPr>
            <p:cNvSpPr txBox="1"/>
            <p:nvPr/>
          </p:nvSpPr>
          <p:spPr>
            <a:xfrm>
              <a:off x="2334295" y="3164508"/>
              <a:ext cx="611231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>
                  <a:solidFill>
                    <a:schemeClr val="bg1"/>
                  </a:solidFill>
                </a:rPr>
                <a:t>prob.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66349561-8BAE-B245-8DBC-DF4321B081A4}"/>
                </a:ext>
              </a:extLst>
            </p:cNvPr>
            <p:cNvSpPr txBox="1"/>
            <p:nvPr/>
          </p:nvSpPr>
          <p:spPr>
            <a:xfrm>
              <a:off x="2420225" y="1652832"/>
              <a:ext cx="611231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>
                  <a:solidFill>
                    <a:schemeClr val="bg1"/>
                  </a:solidFill>
                </a:rPr>
                <a:t>prob.</a:t>
              </a:r>
            </a:p>
          </p:txBody>
        </p:sp>
        <p:sp>
          <p:nvSpPr>
            <p:cNvPr id="62" name="Google Shape;226;p19">
              <a:extLst>
                <a:ext uri="{FF2B5EF4-FFF2-40B4-BE49-F238E27FC236}">
                  <a16:creationId xmlns:a16="http://schemas.microsoft.com/office/drawing/2014/main" id="{4F013807-1FE3-A049-AE11-FF1187D6D244}"/>
                </a:ext>
              </a:extLst>
            </p:cNvPr>
            <p:cNvSpPr txBox="1"/>
            <p:nvPr/>
          </p:nvSpPr>
          <p:spPr>
            <a:xfrm>
              <a:off x="542332" y="617635"/>
              <a:ext cx="951575" cy="2461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400" dirty="0">
                  <a:solidFill>
                    <a:srgbClr val="FFFFFF"/>
                  </a:solidFill>
                </a:rPr>
                <a:t>ASD-specific feature space</a:t>
              </a:r>
              <a:endParaRPr sz="400" dirty="0">
                <a:solidFill>
                  <a:srgbClr val="FFFFFF"/>
                </a:solidFill>
              </a:endParaRPr>
            </a:p>
          </p:txBody>
        </p:sp>
      </p:grpSp>
      <p:sp>
        <p:nvSpPr>
          <p:cNvPr id="64" name="Rectangle 63">
            <a:extLst>
              <a:ext uri="{FF2B5EF4-FFF2-40B4-BE49-F238E27FC236}">
                <a16:creationId xmlns:a16="http://schemas.microsoft.com/office/drawing/2014/main" id="{0917ADB2-6CD8-4245-92D2-5DD71D5BFF0F}"/>
              </a:ext>
            </a:extLst>
          </p:cNvPr>
          <p:cNvSpPr/>
          <p:nvPr/>
        </p:nvSpPr>
        <p:spPr>
          <a:xfrm>
            <a:off x="552450" y="285750"/>
            <a:ext cx="3676982" cy="50292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305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7" name="Straight Connector 406">
            <a:extLst>
              <a:ext uri="{FF2B5EF4-FFF2-40B4-BE49-F238E27FC236}">
                <a16:creationId xmlns:a16="http://schemas.microsoft.com/office/drawing/2014/main" id="{387D427B-681D-AC41-8FE7-8EBBAA43E65C}"/>
              </a:ext>
            </a:extLst>
          </p:cNvPr>
          <p:cNvCxnSpPr>
            <a:cxnSpLocks/>
          </p:cNvCxnSpPr>
          <p:nvPr/>
        </p:nvCxnSpPr>
        <p:spPr>
          <a:xfrm>
            <a:off x="710367" y="3329214"/>
            <a:ext cx="310491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Picture 58">
            <a:extLst>
              <a:ext uri="{FF2B5EF4-FFF2-40B4-BE49-F238E27FC236}">
                <a16:creationId xmlns:a16="http://schemas.microsoft.com/office/drawing/2014/main" id="{45EE8EBF-7760-A645-8F89-ED86B516AF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0" t="16112" r="5371" b="35557"/>
          <a:stretch/>
        </p:blipFill>
        <p:spPr>
          <a:xfrm flipH="1">
            <a:off x="1614090" y="3834507"/>
            <a:ext cx="2417676" cy="768916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24CCFBD7-381D-0944-AF74-E09489FD4AE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018" t="16708" r="5925" b="37452"/>
          <a:stretch/>
        </p:blipFill>
        <p:spPr>
          <a:xfrm flipH="1">
            <a:off x="1564980" y="2149532"/>
            <a:ext cx="2509169" cy="816808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4E128275-CA7E-F545-98EB-BCDDE43873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524363" y="710578"/>
            <a:ext cx="2525680" cy="828185"/>
          </a:xfrm>
          <a:prstGeom prst="rect">
            <a:avLst/>
          </a:prstGeom>
        </p:spPr>
      </p:pic>
      <p:pic>
        <p:nvPicPr>
          <p:cNvPr id="72" name="Google Shape;198;p19">
            <a:extLst>
              <a:ext uri="{FF2B5EF4-FFF2-40B4-BE49-F238E27FC236}">
                <a16:creationId xmlns:a16="http://schemas.microsoft.com/office/drawing/2014/main" id="{9332C257-801A-4444-A13B-6D51FC7E65F6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l="36167" t="10485" r="36427"/>
          <a:stretch/>
        </p:blipFill>
        <p:spPr>
          <a:xfrm>
            <a:off x="609939" y="3644900"/>
            <a:ext cx="682085" cy="74553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3" name="Google Shape;225;p19">
            <a:extLst>
              <a:ext uri="{FF2B5EF4-FFF2-40B4-BE49-F238E27FC236}">
                <a16:creationId xmlns:a16="http://schemas.microsoft.com/office/drawing/2014/main" id="{C226B1B1-16CE-D54B-A3E5-B0923BB78505}"/>
              </a:ext>
            </a:extLst>
          </p:cNvPr>
          <p:cNvCxnSpPr>
            <a:cxnSpLocks/>
          </p:cNvCxnSpPr>
          <p:nvPr/>
        </p:nvCxnSpPr>
        <p:spPr>
          <a:xfrm>
            <a:off x="811808" y="3733935"/>
            <a:ext cx="0" cy="521967"/>
          </a:xfrm>
          <a:prstGeom prst="straightConnector1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stealth" w="med" len="med"/>
            <a:tailEnd type="stealth" w="med" len="med"/>
          </a:ln>
        </p:spPr>
      </p:cxnSp>
      <p:sp>
        <p:nvSpPr>
          <p:cNvPr id="74" name="Google Shape;226;p19">
            <a:extLst>
              <a:ext uri="{FF2B5EF4-FFF2-40B4-BE49-F238E27FC236}">
                <a16:creationId xmlns:a16="http://schemas.microsoft.com/office/drawing/2014/main" id="{1E60D4FC-9F71-E643-B1D2-7AE5983BC5BF}"/>
              </a:ext>
            </a:extLst>
          </p:cNvPr>
          <p:cNvSpPr txBox="1"/>
          <p:nvPr/>
        </p:nvSpPr>
        <p:spPr>
          <a:xfrm>
            <a:off x="498530" y="3319932"/>
            <a:ext cx="951575" cy="338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FFFFFF"/>
                </a:solidFill>
              </a:rPr>
              <a:t>Top vs Bottom</a:t>
            </a:r>
            <a:endParaRPr sz="1000" dirty="0">
              <a:solidFill>
                <a:srgbClr val="FFFFFF"/>
              </a:solidFill>
            </a:endParaRPr>
          </a:p>
        </p:txBody>
      </p:sp>
      <p:pic>
        <p:nvPicPr>
          <p:cNvPr id="78" name="Google Shape;197;p19">
            <a:extLst>
              <a:ext uri="{FF2B5EF4-FFF2-40B4-BE49-F238E27FC236}">
                <a16:creationId xmlns:a16="http://schemas.microsoft.com/office/drawing/2014/main" id="{5BBDB68D-BF14-EF4B-8344-FE8EDF39798E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 l="36029" t="10613" r="36853" b="2773"/>
          <a:stretch/>
        </p:blipFill>
        <p:spPr>
          <a:xfrm>
            <a:off x="625800" y="762000"/>
            <a:ext cx="696949" cy="74203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9" name="Google Shape;223;p19">
            <a:extLst>
              <a:ext uri="{FF2B5EF4-FFF2-40B4-BE49-F238E27FC236}">
                <a16:creationId xmlns:a16="http://schemas.microsoft.com/office/drawing/2014/main" id="{465F547C-DF51-7B44-8898-67171CC34318}"/>
              </a:ext>
            </a:extLst>
          </p:cNvPr>
          <p:cNvCxnSpPr>
            <a:cxnSpLocks/>
          </p:cNvCxnSpPr>
          <p:nvPr/>
        </p:nvCxnSpPr>
        <p:spPr>
          <a:xfrm flipV="1">
            <a:off x="835433" y="883965"/>
            <a:ext cx="383189" cy="1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stealth" w="med" len="med"/>
            <a:tailEnd type="stealth" w="med" len="med"/>
          </a:ln>
        </p:spPr>
      </p:cxnSp>
      <p:sp>
        <p:nvSpPr>
          <p:cNvPr id="80" name="Google Shape;224;p19">
            <a:extLst>
              <a:ext uri="{FF2B5EF4-FFF2-40B4-BE49-F238E27FC236}">
                <a16:creationId xmlns:a16="http://schemas.microsoft.com/office/drawing/2014/main" id="{5FDAE9FF-A460-1241-B53B-2470F8D38E4B}"/>
              </a:ext>
            </a:extLst>
          </p:cNvPr>
          <p:cNvSpPr txBox="1"/>
          <p:nvPr/>
        </p:nvSpPr>
        <p:spPr>
          <a:xfrm>
            <a:off x="489286" y="424185"/>
            <a:ext cx="1075481" cy="338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FFFFFF"/>
                </a:solidFill>
              </a:rPr>
              <a:t>Left vs Right</a:t>
            </a:r>
            <a:endParaRPr sz="1000" dirty="0">
              <a:solidFill>
                <a:srgbClr val="FFFFFF"/>
              </a:solidFill>
            </a:endParaRPr>
          </a:p>
        </p:txBody>
      </p:sp>
      <p:sp>
        <p:nvSpPr>
          <p:cNvPr id="83" name="Google Shape;199;p19">
            <a:extLst>
              <a:ext uri="{FF2B5EF4-FFF2-40B4-BE49-F238E27FC236}">
                <a16:creationId xmlns:a16="http://schemas.microsoft.com/office/drawing/2014/main" id="{D041BAB1-413F-DA49-8430-D5140B45091B}"/>
              </a:ext>
            </a:extLst>
          </p:cNvPr>
          <p:cNvSpPr txBox="1"/>
          <p:nvPr/>
        </p:nvSpPr>
        <p:spPr>
          <a:xfrm>
            <a:off x="1907179" y="390512"/>
            <a:ext cx="1824770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FFFFFF"/>
                </a:solidFill>
              </a:rPr>
              <a:t>Left &gt; Right</a:t>
            </a:r>
            <a:endParaRPr sz="1400" dirty="0">
              <a:solidFill>
                <a:srgbClr val="FFFFFF"/>
              </a:solidFill>
            </a:endParaRPr>
          </a:p>
        </p:txBody>
      </p:sp>
      <p:sp>
        <p:nvSpPr>
          <p:cNvPr id="85" name="Google Shape;199;p19">
            <a:extLst>
              <a:ext uri="{FF2B5EF4-FFF2-40B4-BE49-F238E27FC236}">
                <a16:creationId xmlns:a16="http://schemas.microsoft.com/office/drawing/2014/main" id="{2A0DE3C9-4642-844C-907E-8866F5E79A79}"/>
              </a:ext>
            </a:extLst>
          </p:cNvPr>
          <p:cNvSpPr txBox="1"/>
          <p:nvPr/>
        </p:nvSpPr>
        <p:spPr>
          <a:xfrm>
            <a:off x="1910580" y="1858570"/>
            <a:ext cx="1824770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FFFFFF"/>
                </a:solidFill>
              </a:rPr>
              <a:t>Right &gt; Left</a:t>
            </a:r>
            <a:endParaRPr sz="1400" dirty="0">
              <a:solidFill>
                <a:srgbClr val="FFFFFF"/>
              </a:solidFill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0D31D0E-1305-4848-A414-8A5CF02C483B}"/>
              </a:ext>
            </a:extLst>
          </p:cNvPr>
          <p:cNvGrpSpPr/>
          <p:nvPr/>
        </p:nvGrpSpPr>
        <p:grpSpPr>
          <a:xfrm>
            <a:off x="2862996" y="1489099"/>
            <a:ext cx="674579" cy="269071"/>
            <a:chOff x="2930407" y="1041899"/>
            <a:chExt cx="674579" cy="269071"/>
          </a:xfrm>
        </p:grpSpPr>
        <p:pic>
          <p:nvPicPr>
            <p:cNvPr id="89" name="Picture 88">
              <a:extLst>
                <a:ext uri="{FF2B5EF4-FFF2-40B4-BE49-F238E27FC236}">
                  <a16:creationId xmlns:a16="http://schemas.microsoft.com/office/drawing/2014/main" id="{F164E719-2261-1D45-AD25-227EBEFF18C9}"/>
                </a:ext>
              </a:extLst>
            </p:cNvPr>
            <p:cNvPicPr>
              <a:picLocks/>
            </p:cNvPicPr>
            <p:nvPr/>
          </p:nvPicPr>
          <p:blipFill rotWithShape="1">
            <a:blip r:embed="rId7"/>
            <a:srcRect l="3176" t="15607" r="59127" b="74885"/>
            <a:stretch/>
          </p:blipFill>
          <p:spPr>
            <a:xfrm>
              <a:off x="3129041" y="1176062"/>
              <a:ext cx="226813" cy="86555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E377CEF-38C1-4940-AA15-B68BF9997485}"/>
                </a:ext>
              </a:extLst>
            </p:cNvPr>
            <p:cNvSpPr txBox="1"/>
            <p:nvPr/>
          </p:nvSpPr>
          <p:spPr>
            <a:xfrm>
              <a:off x="3287655" y="1126304"/>
              <a:ext cx="317331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>
                  <a:solidFill>
                    <a:schemeClr val="bg1"/>
                  </a:solidFill>
                </a:rPr>
                <a:t>4.7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F5A62BE9-3A3F-AA4B-8C95-E636D047CC88}"/>
                </a:ext>
              </a:extLst>
            </p:cNvPr>
            <p:cNvSpPr txBox="1"/>
            <p:nvPr/>
          </p:nvSpPr>
          <p:spPr>
            <a:xfrm>
              <a:off x="3040682" y="1041899"/>
              <a:ext cx="41161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>
                  <a:solidFill>
                    <a:schemeClr val="bg1"/>
                  </a:solidFill>
                </a:rPr>
                <a:t>t-value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7CE17E66-F559-FC4B-80FE-DB848B018CB7}"/>
                </a:ext>
              </a:extLst>
            </p:cNvPr>
            <p:cNvSpPr txBox="1"/>
            <p:nvPr/>
          </p:nvSpPr>
          <p:spPr>
            <a:xfrm>
              <a:off x="2930407" y="1126304"/>
              <a:ext cx="282694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>
                  <a:solidFill>
                    <a:schemeClr val="bg1"/>
                  </a:solidFill>
                </a:rPr>
                <a:t>3.2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4EC720A-DC6B-0240-812D-E4E2F1405F4E}"/>
              </a:ext>
            </a:extLst>
          </p:cNvPr>
          <p:cNvGrpSpPr/>
          <p:nvPr/>
        </p:nvGrpSpPr>
        <p:grpSpPr>
          <a:xfrm>
            <a:off x="2262825" y="1480858"/>
            <a:ext cx="738457" cy="279540"/>
            <a:chOff x="1952754" y="1015156"/>
            <a:chExt cx="738457" cy="279540"/>
          </a:xfrm>
        </p:grpSpPr>
        <p:pic>
          <p:nvPicPr>
            <p:cNvPr id="90" name="Picture 89">
              <a:extLst>
                <a:ext uri="{FF2B5EF4-FFF2-40B4-BE49-F238E27FC236}">
                  <a16:creationId xmlns:a16="http://schemas.microsoft.com/office/drawing/2014/main" id="{FA578507-1DF9-A84D-A165-B649C693C25A}"/>
                </a:ext>
              </a:extLst>
            </p:cNvPr>
            <p:cNvPicPr>
              <a:picLocks/>
            </p:cNvPicPr>
            <p:nvPr/>
          </p:nvPicPr>
          <p:blipFill rotWithShape="1">
            <a:blip r:embed="rId7"/>
            <a:srcRect l="3681" t="30542" r="58255" b="61059"/>
            <a:stretch/>
          </p:blipFill>
          <p:spPr>
            <a:xfrm flipV="1">
              <a:off x="2170256" y="1155165"/>
              <a:ext cx="226050" cy="85671"/>
            </a:xfrm>
            <a:prstGeom prst="rect">
              <a:avLst/>
            </a:prstGeom>
          </p:spPr>
        </p:pic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3B28018A-116A-834F-8657-B95720DB2B0B}"/>
                </a:ext>
              </a:extLst>
            </p:cNvPr>
            <p:cNvSpPr txBox="1"/>
            <p:nvPr/>
          </p:nvSpPr>
          <p:spPr>
            <a:xfrm>
              <a:off x="2149664" y="1015156"/>
              <a:ext cx="480541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>
                  <a:solidFill>
                    <a:schemeClr val="bg1"/>
                  </a:solidFill>
                </a:rPr>
                <a:t>SLF.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3B236E3C-2A47-7B45-B0A1-3DDBAA06585E}"/>
                </a:ext>
              </a:extLst>
            </p:cNvPr>
            <p:cNvSpPr txBox="1"/>
            <p:nvPr/>
          </p:nvSpPr>
          <p:spPr>
            <a:xfrm>
              <a:off x="1952754" y="1100977"/>
              <a:ext cx="31300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>
                  <a:solidFill>
                    <a:schemeClr val="bg1"/>
                  </a:solidFill>
                </a:rPr>
                <a:t>low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0C505D34-8412-4642-9D6F-9020C692B69B}"/>
                </a:ext>
              </a:extLst>
            </p:cNvPr>
            <p:cNvSpPr txBox="1"/>
            <p:nvPr/>
          </p:nvSpPr>
          <p:spPr>
            <a:xfrm>
              <a:off x="2327778" y="1110030"/>
              <a:ext cx="36343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>
                  <a:solidFill>
                    <a:schemeClr val="bg1"/>
                  </a:solidFill>
                </a:rPr>
                <a:t>high</a:t>
              </a:r>
            </a:p>
          </p:txBody>
        </p:sp>
      </p:grpSp>
      <p:sp>
        <p:nvSpPr>
          <p:cNvPr id="99" name="TextBox 98">
            <a:extLst>
              <a:ext uri="{FF2B5EF4-FFF2-40B4-BE49-F238E27FC236}">
                <a16:creationId xmlns:a16="http://schemas.microsoft.com/office/drawing/2014/main" id="{47132478-9711-5F46-8829-651E5D78E60F}"/>
              </a:ext>
            </a:extLst>
          </p:cNvPr>
          <p:cNvSpPr txBox="1"/>
          <p:nvPr/>
        </p:nvSpPr>
        <p:spPr>
          <a:xfrm>
            <a:off x="3359810" y="1468302"/>
            <a:ext cx="83672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chemeClr val="bg1"/>
                </a:solidFill>
              </a:rPr>
              <a:t>Cluster p &lt; .05 (FWE) </a:t>
            </a:r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C92F8125-895B-2241-B435-8D73ECDB3BA6}"/>
              </a:ext>
            </a:extLst>
          </p:cNvPr>
          <p:cNvGrpSpPr/>
          <p:nvPr/>
        </p:nvGrpSpPr>
        <p:grpSpPr>
          <a:xfrm>
            <a:off x="2775218" y="2994072"/>
            <a:ext cx="674579" cy="269071"/>
            <a:chOff x="2930407" y="1041899"/>
            <a:chExt cx="674579" cy="269071"/>
          </a:xfrm>
        </p:grpSpPr>
        <p:pic>
          <p:nvPicPr>
            <p:cNvPr id="101" name="Picture 100">
              <a:extLst>
                <a:ext uri="{FF2B5EF4-FFF2-40B4-BE49-F238E27FC236}">
                  <a16:creationId xmlns:a16="http://schemas.microsoft.com/office/drawing/2014/main" id="{BD63C350-BFB3-DA45-BC36-08FDE5761B82}"/>
                </a:ext>
              </a:extLst>
            </p:cNvPr>
            <p:cNvPicPr>
              <a:picLocks/>
            </p:cNvPicPr>
            <p:nvPr/>
          </p:nvPicPr>
          <p:blipFill rotWithShape="1">
            <a:blip r:embed="rId7"/>
            <a:srcRect l="3176" t="15607" r="59127" b="74885"/>
            <a:stretch/>
          </p:blipFill>
          <p:spPr>
            <a:xfrm>
              <a:off x="3129041" y="1176062"/>
              <a:ext cx="226813" cy="86555"/>
            </a:xfrm>
            <a:prstGeom prst="rect">
              <a:avLst/>
            </a:prstGeom>
          </p:spPr>
        </p:pic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15DF9406-DA34-D740-B022-A09893FA24D3}"/>
                </a:ext>
              </a:extLst>
            </p:cNvPr>
            <p:cNvSpPr txBox="1"/>
            <p:nvPr/>
          </p:nvSpPr>
          <p:spPr>
            <a:xfrm>
              <a:off x="3287655" y="1126304"/>
              <a:ext cx="317331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>
                  <a:solidFill>
                    <a:schemeClr val="bg1"/>
                  </a:solidFill>
                </a:rPr>
                <a:t>4.9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17AA827D-2814-124D-B7C1-0FD8371348CF}"/>
                </a:ext>
              </a:extLst>
            </p:cNvPr>
            <p:cNvSpPr txBox="1"/>
            <p:nvPr/>
          </p:nvSpPr>
          <p:spPr>
            <a:xfrm>
              <a:off x="3040682" y="1041899"/>
              <a:ext cx="41161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>
                  <a:solidFill>
                    <a:schemeClr val="bg1"/>
                  </a:solidFill>
                </a:rPr>
                <a:t>t-value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F8041715-2CD2-AE47-83F4-249418B4C62F}"/>
                </a:ext>
              </a:extLst>
            </p:cNvPr>
            <p:cNvSpPr txBox="1"/>
            <p:nvPr/>
          </p:nvSpPr>
          <p:spPr>
            <a:xfrm>
              <a:off x="2930407" y="1126304"/>
              <a:ext cx="282694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>
                  <a:solidFill>
                    <a:schemeClr val="bg1"/>
                  </a:solidFill>
                </a:rPr>
                <a:t>3.2</a:t>
              </a:r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7D49342B-BEC0-F74A-866A-AC378F72EC85}"/>
              </a:ext>
            </a:extLst>
          </p:cNvPr>
          <p:cNvGrpSpPr/>
          <p:nvPr/>
        </p:nvGrpSpPr>
        <p:grpSpPr>
          <a:xfrm>
            <a:off x="2159035" y="2979842"/>
            <a:ext cx="754469" cy="285529"/>
            <a:chOff x="1936742" y="1009167"/>
            <a:chExt cx="754469" cy="285529"/>
          </a:xfrm>
        </p:grpSpPr>
        <p:pic>
          <p:nvPicPr>
            <p:cNvPr id="106" name="Picture 105">
              <a:extLst>
                <a:ext uri="{FF2B5EF4-FFF2-40B4-BE49-F238E27FC236}">
                  <a16:creationId xmlns:a16="http://schemas.microsoft.com/office/drawing/2014/main" id="{42809350-5BA3-2A41-9205-5F3C19293B9C}"/>
                </a:ext>
              </a:extLst>
            </p:cNvPr>
            <p:cNvPicPr>
              <a:picLocks/>
            </p:cNvPicPr>
            <p:nvPr/>
          </p:nvPicPr>
          <p:blipFill rotWithShape="1">
            <a:blip r:embed="rId7"/>
            <a:srcRect l="3681" t="30542" r="58255" b="61059"/>
            <a:stretch/>
          </p:blipFill>
          <p:spPr>
            <a:xfrm flipV="1">
              <a:off x="2170256" y="1155165"/>
              <a:ext cx="226050" cy="85671"/>
            </a:xfrm>
            <a:prstGeom prst="rect">
              <a:avLst/>
            </a:prstGeom>
          </p:spPr>
        </p:pic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B724AF63-C3BC-444C-A9AC-48895025BB06}"/>
                </a:ext>
              </a:extLst>
            </p:cNvPr>
            <p:cNvSpPr txBox="1"/>
            <p:nvPr/>
          </p:nvSpPr>
          <p:spPr>
            <a:xfrm>
              <a:off x="1936742" y="1009167"/>
              <a:ext cx="70660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>
                  <a:solidFill>
                    <a:schemeClr val="bg1"/>
                  </a:solidFill>
                </a:rPr>
                <a:t>SII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AC3227BC-708C-3D4F-BEFD-735DAEE0BA60}"/>
                </a:ext>
              </a:extLst>
            </p:cNvPr>
            <p:cNvSpPr txBox="1"/>
            <p:nvPr/>
          </p:nvSpPr>
          <p:spPr>
            <a:xfrm>
              <a:off x="1952754" y="1100977"/>
              <a:ext cx="31300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>
                  <a:solidFill>
                    <a:schemeClr val="bg1"/>
                  </a:solidFill>
                </a:rPr>
                <a:t>low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87CBB797-DE60-604E-B73D-F66E3D42FB06}"/>
                </a:ext>
              </a:extLst>
            </p:cNvPr>
            <p:cNvSpPr txBox="1"/>
            <p:nvPr/>
          </p:nvSpPr>
          <p:spPr>
            <a:xfrm>
              <a:off x="2327778" y="1110030"/>
              <a:ext cx="36343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>
                  <a:solidFill>
                    <a:schemeClr val="bg1"/>
                  </a:solidFill>
                </a:rPr>
                <a:t>high</a:t>
              </a:r>
            </a:p>
          </p:txBody>
        </p:sp>
      </p:grpSp>
      <p:sp>
        <p:nvSpPr>
          <p:cNvPr id="110" name="TextBox 109">
            <a:extLst>
              <a:ext uri="{FF2B5EF4-FFF2-40B4-BE49-F238E27FC236}">
                <a16:creationId xmlns:a16="http://schemas.microsoft.com/office/drawing/2014/main" id="{B8A00AC6-1656-B845-94FC-4A4E74F567CA}"/>
              </a:ext>
            </a:extLst>
          </p:cNvPr>
          <p:cNvSpPr txBox="1"/>
          <p:nvPr/>
        </p:nvSpPr>
        <p:spPr>
          <a:xfrm>
            <a:off x="3272032" y="2973275"/>
            <a:ext cx="83672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chemeClr val="bg1"/>
                </a:solidFill>
              </a:rPr>
              <a:t>Cluster p &lt; .05 (FWE) </a:t>
            </a:r>
          </a:p>
        </p:txBody>
      </p: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D69BC815-3110-304A-9FE8-25A18533C0EF}"/>
              </a:ext>
            </a:extLst>
          </p:cNvPr>
          <p:cNvGrpSpPr/>
          <p:nvPr/>
        </p:nvGrpSpPr>
        <p:grpSpPr>
          <a:xfrm>
            <a:off x="2770723" y="4767180"/>
            <a:ext cx="674579" cy="269071"/>
            <a:chOff x="2930407" y="1041899"/>
            <a:chExt cx="674579" cy="269071"/>
          </a:xfrm>
        </p:grpSpPr>
        <p:pic>
          <p:nvPicPr>
            <p:cNvPr id="112" name="Picture 111">
              <a:extLst>
                <a:ext uri="{FF2B5EF4-FFF2-40B4-BE49-F238E27FC236}">
                  <a16:creationId xmlns:a16="http://schemas.microsoft.com/office/drawing/2014/main" id="{2D926F35-B70F-4840-A804-C782F9CED4CC}"/>
                </a:ext>
              </a:extLst>
            </p:cNvPr>
            <p:cNvPicPr>
              <a:picLocks/>
            </p:cNvPicPr>
            <p:nvPr/>
          </p:nvPicPr>
          <p:blipFill rotWithShape="1">
            <a:blip r:embed="rId7"/>
            <a:srcRect l="3176" t="15607" r="59127" b="74885"/>
            <a:stretch/>
          </p:blipFill>
          <p:spPr>
            <a:xfrm>
              <a:off x="3129041" y="1176062"/>
              <a:ext cx="226813" cy="86555"/>
            </a:xfrm>
            <a:prstGeom prst="rect">
              <a:avLst/>
            </a:prstGeom>
          </p:spPr>
        </p:pic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2A347616-9007-0C4F-92FF-3A1310008F15}"/>
                </a:ext>
              </a:extLst>
            </p:cNvPr>
            <p:cNvSpPr txBox="1"/>
            <p:nvPr/>
          </p:nvSpPr>
          <p:spPr>
            <a:xfrm>
              <a:off x="3287655" y="1126304"/>
              <a:ext cx="317331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>
                  <a:solidFill>
                    <a:schemeClr val="bg1"/>
                  </a:solidFill>
                </a:rPr>
                <a:t>4.7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7FFCBCFB-03B8-2B44-8B77-360070F764FE}"/>
                </a:ext>
              </a:extLst>
            </p:cNvPr>
            <p:cNvSpPr txBox="1"/>
            <p:nvPr/>
          </p:nvSpPr>
          <p:spPr>
            <a:xfrm>
              <a:off x="3040682" y="1041899"/>
              <a:ext cx="41161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>
                  <a:solidFill>
                    <a:schemeClr val="bg1"/>
                  </a:solidFill>
                </a:rPr>
                <a:t>t-value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F8ED945B-E7D2-E746-849E-CE96DAA15256}"/>
                </a:ext>
              </a:extLst>
            </p:cNvPr>
            <p:cNvSpPr txBox="1"/>
            <p:nvPr/>
          </p:nvSpPr>
          <p:spPr>
            <a:xfrm>
              <a:off x="2930407" y="1126304"/>
              <a:ext cx="282694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>
                  <a:solidFill>
                    <a:schemeClr val="bg1"/>
                  </a:solidFill>
                </a:rPr>
                <a:t>3.2</a:t>
              </a: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C8B01BF8-8DDC-7F42-968C-49F686F9CEA4}"/>
              </a:ext>
            </a:extLst>
          </p:cNvPr>
          <p:cNvGrpSpPr/>
          <p:nvPr/>
        </p:nvGrpSpPr>
        <p:grpSpPr>
          <a:xfrm>
            <a:off x="2170552" y="4750199"/>
            <a:ext cx="738457" cy="288280"/>
            <a:chOff x="1952754" y="1006416"/>
            <a:chExt cx="738457" cy="288280"/>
          </a:xfrm>
        </p:grpSpPr>
        <p:pic>
          <p:nvPicPr>
            <p:cNvPr id="117" name="Picture 116">
              <a:extLst>
                <a:ext uri="{FF2B5EF4-FFF2-40B4-BE49-F238E27FC236}">
                  <a16:creationId xmlns:a16="http://schemas.microsoft.com/office/drawing/2014/main" id="{C082FA1F-2128-E644-9BFA-3E6217DFBCEA}"/>
                </a:ext>
              </a:extLst>
            </p:cNvPr>
            <p:cNvPicPr>
              <a:picLocks/>
            </p:cNvPicPr>
            <p:nvPr/>
          </p:nvPicPr>
          <p:blipFill rotWithShape="1">
            <a:blip r:embed="rId7"/>
            <a:srcRect l="3681" t="30542" r="58255" b="61059"/>
            <a:stretch/>
          </p:blipFill>
          <p:spPr>
            <a:xfrm flipV="1">
              <a:off x="2170256" y="1155165"/>
              <a:ext cx="226050" cy="85671"/>
            </a:xfrm>
            <a:prstGeom prst="rect">
              <a:avLst/>
            </a:prstGeom>
          </p:spPr>
        </p:pic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C5CE653F-9423-2649-80FE-C45E3D27D754}"/>
                </a:ext>
              </a:extLst>
            </p:cNvPr>
            <p:cNvSpPr txBox="1"/>
            <p:nvPr/>
          </p:nvSpPr>
          <p:spPr>
            <a:xfrm>
              <a:off x="2053246" y="1006416"/>
              <a:ext cx="611231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>
                  <a:solidFill>
                    <a:schemeClr val="bg1"/>
                  </a:solidFill>
                </a:rPr>
                <a:t>Thalamus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7399E993-873D-554B-AEEE-8861A4725A9B}"/>
                </a:ext>
              </a:extLst>
            </p:cNvPr>
            <p:cNvSpPr txBox="1"/>
            <p:nvPr/>
          </p:nvSpPr>
          <p:spPr>
            <a:xfrm>
              <a:off x="1952754" y="1100977"/>
              <a:ext cx="31300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>
                  <a:solidFill>
                    <a:schemeClr val="bg1"/>
                  </a:solidFill>
                </a:rPr>
                <a:t>low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2197F5E4-D8EB-F340-BBA8-656121E3C1F3}"/>
                </a:ext>
              </a:extLst>
            </p:cNvPr>
            <p:cNvSpPr txBox="1"/>
            <p:nvPr/>
          </p:nvSpPr>
          <p:spPr>
            <a:xfrm>
              <a:off x="2327778" y="1110030"/>
              <a:ext cx="36343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>
                  <a:solidFill>
                    <a:schemeClr val="bg1"/>
                  </a:solidFill>
                </a:rPr>
                <a:t>high</a:t>
              </a:r>
            </a:p>
          </p:txBody>
        </p:sp>
      </p:grpSp>
      <p:sp>
        <p:nvSpPr>
          <p:cNvPr id="121" name="TextBox 120">
            <a:extLst>
              <a:ext uri="{FF2B5EF4-FFF2-40B4-BE49-F238E27FC236}">
                <a16:creationId xmlns:a16="http://schemas.microsoft.com/office/drawing/2014/main" id="{3515533F-718F-8844-9CB9-9961638EDB0A}"/>
              </a:ext>
            </a:extLst>
          </p:cNvPr>
          <p:cNvSpPr txBox="1"/>
          <p:nvPr/>
        </p:nvSpPr>
        <p:spPr>
          <a:xfrm>
            <a:off x="3280860" y="4690772"/>
            <a:ext cx="83672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chemeClr val="bg1"/>
                </a:solidFill>
              </a:rPr>
              <a:t>Cluster p &lt; .05 (FWE) </a:t>
            </a:r>
          </a:p>
        </p:txBody>
      </p:sp>
      <p:sp>
        <p:nvSpPr>
          <p:cNvPr id="122" name="Google Shape;199;p19">
            <a:extLst>
              <a:ext uri="{FF2B5EF4-FFF2-40B4-BE49-F238E27FC236}">
                <a16:creationId xmlns:a16="http://schemas.microsoft.com/office/drawing/2014/main" id="{297429B0-C43D-F24F-B345-5FFF53DBC3ED}"/>
              </a:ext>
            </a:extLst>
          </p:cNvPr>
          <p:cNvSpPr txBox="1"/>
          <p:nvPr/>
        </p:nvSpPr>
        <p:spPr>
          <a:xfrm>
            <a:off x="2002151" y="3440995"/>
            <a:ext cx="1824770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FFFFFF"/>
                </a:solidFill>
              </a:rPr>
              <a:t>Top &gt; Bottom</a:t>
            </a:r>
            <a:endParaRPr sz="1400" dirty="0">
              <a:solidFill>
                <a:srgbClr val="FFFFFF"/>
              </a:solidFill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E6C9C0AE-D19E-D14B-92F7-BB6A432F48D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2821" y="1515025"/>
            <a:ext cx="1133808" cy="97273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BCA9D33-D023-314E-BB7F-AD6DDEABE29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0774" y="2440701"/>
            <a:ext cx="852318" cy="813408"/>
          </a:xfrm>
          <a:prstGeom prst="rect">
            <a:avLst/>
          </a:prstGeom>
        </p:spPr>
      </p:pic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B0FF0AC9-F41D-814A-878A-EB686441380A}"/>
              </a:ext>
            </a:extLst>
          </p:cNvPr>
          <p:cNvCxnSpPr>
            <a:cxnSpLocks/>
          </p:cNvCxnSpPr>
          <p:nvPr/>
        </p:nvCxnSpPr>
        <p:spPr>
          <a:xfrm>
            <a:off x="1478481" y="768350"/>
            <a:ext cx="0" cy="224971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A64A0C04-9360-B543-8F4E-F87D4933907A}"/>
              </a:ext>
            </a:extLst>
          </p:cNvPr>
          <p:cNvCxnSpPr>
            <a:cxnSpLocks/>
          </p:cNvCxnSpPr>
          <p:nvPr/>
        </p:nvCxnSpPr>
        <p:spPr>
          <a:xfrm>
            <a:off x="1488019" y="3410296"/>
            <a:ext cx="5281" cy="183912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BCD6F9E3-C355-084E-B5AA-15C3E4FF1A3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96799" y="4394253"/>
            <a:ext cx="861594" cy="877582"/>
          </a:xfrm>
          <a:prstGeom prst="rect">
            <a:avLst/>
          </a:prstGeom>
        </p:spPr>
      </p:pic>
      <p:sp>
        <p:nvSpPr>
          <p:cNvPr id="132" name="TextBox 131">
            <a:extLst>
              <a:ext uri="{FF2B5EF4-FFF2-40B4-BE49-F238E27FC236}">
                <a16:creationId xmlns:a16="http://schemas.microsoft.com/office/drawing/2014/main" id="{16E8C3CF-7F08-D741-B3D4-4679472A93BC}"/>
              </a:ext>
            </a:extLst>
          </p:cNvPr>
          <p:cNvSpPr txBox="1"/>
          <p:nvPr/>
        </p:nvSpPr>
        <p:spPr>
          <a:xfrm>
            <a:off x="2334564" y="4934049"/>
            <a:ext cx="61123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chemeClr val="bg1"/>
                </a:solidFill>
              </a:rPr>
              <a:t>prob.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55236675-7EB3-C048-B76A-CF9F56694E3D}"/>
              </a:ext>
            </a:extLst>
          </p:cNvPr>
          <p:cNvSpPr txBox="1"/>
          <p:nvPr/>
        </p:nvSpPr>
        <p:spPr>
          <a:xfrm>
            <a:off x="2334295" y="3164508"/>
            <a:ext cx="61123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chemeClr val="bg1"/>
                </a:solidFill>
              </a:rPr>
              <a:t>prob.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66349561-8BAE-B245-8DBC-DF4321B081A4}"/>
              </a:ext>
            </a:extLst>
          </p:cNvPr>
          <p:cNvSpPr txBox="1"/>
          <p:nvPr/>
        </p:nvSpPr>
        <p:spPr>
          <a:xfrm>
            <a:off x="2420225" y="1652832"/>
            <a:ext cx="61123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chemeClr val="bg1"/>
                </a:solidFill>
              </a:rPr>
              <a:t>prob.</a:t>
            </a:r>
          </a:p>
        </p:txBody>
      </p:sp>
      <p:sp>
        <p:nvSpPr>
          <p:cNvPr id="58" name="Google Shape;226;p19">
            <a:extLst>
              <a:ext uri="{FF2B5EF4-FFF2-40B4-BE49-F238E27FC236}">
                <a16:creationId xmlns:a16="http://schemas.microsoft.com/office/drawing/2014/main" id="{8A821811-A196-FF4D-88F7-C7DE190ACFA7}"/>
              </a:ext>
            </a:extLst>
          </p:cNvPr>
          <p:cNvSpPr txBox="1"/>
          <p:nvPr/>
        </p:nvSpPr>
        <p:spPr>
          <a:xfrm>
            <a:off x="469955" y="3504082"/>
            <a:ext cx="951575" cy="246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" dirty="0">
                <a:solidFill>
                  <a:srgbClr val="FFFFFF"/>
                </a:solidFill>
              </a:rPr>
              <a:t>ASD-specific feature space</a:t>
            </a:r>
            <a:endParaRPr sz="400" dirty="0">
              <a:solidFill>
                <a:srgbClr val="FFFFFF"/>
              </a:solidFill>
            </a:endParaRPr>
          </a:p>
        </p:txBody>
      </p:sp>
      <p:sp>
        <p:nvSpPr>
          <p:cNvPr id="62" name="Google Shape;226;p19">
            <a:extLst>
              <a:ext uri="{FF2B5EF4-FFF2-40B4-BE49-F238E27FC236}">
                <a16:creationId xmlns:a16="http://schemas.microsoft.com/office/drawing/2014/main" id="{4F013807-1FE3-A049-AE11-FF1187D6D244}"/>
              </a:ext>
            </a:extLst>
          </p:cNvPr>
          <p:cNvSpPr txBox="1"/>
          <p:nvPr/>
        </p:nvSpPr>
        <p:spPr>
          <a:xfrm>
            <a:off x="542332" y="617635"/>
            <a:ext cx="951575" cy="246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" dirty="0">
                <a:solidFill>
                  <a:srgbClr val="FFFFFF"/>
                </a:solidFill>
              </a:rPr>
              <a:t>ASD-specific feature space</a:t>
            </a:r>
            <a:endParaRPr sz="400" dirty="0">
              <a:solidFill>
                <a:srgbClr val="FFFFFF"/>
              </a:solidFill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0917ADB2-6CD8-4245-92D2-5DD71D5BFF0F}"/>
              </a:ext>
            </a:extLst>
          </p:cNvPr>
          <p:cNvSpPr/>
          <p:nvPr/>
        </p:nvSpPr>
        <p:spPr>
          <a:xfrm>
            <a:off x="469900" y="478250"/>
            <a:ext cx="3676982" cy="483034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784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492</TotalTime>
  <Words>140</Words>
  <Application>Microsoft Macintosh PowerPoint</Application>
  <PresentationFormat>A4 Paper (210x297 mm)</PresentationFormat>
  <Paragraphs>62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Aidas Aglinskas</dc:creator>
  <cp:lastModifiedBy>Aidas Aglinskas</cp:lastModifiedBy>
  <cp:revision>21</cp:revision>
  <cp:lastPrinted>2021-06-13T15:18:12Z</cp:lastPrinted>
  <dcterms:created xsi:type="dcterms:W3CDTF">2021-04-09T13:40:54Z</dcterms:created>
  <dcterms:modified xsi:type="dcterms:W3CDTF">2021-06-13T15:18:13Z</dcterms:modified>
</cp:coreProperties>
</file>