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73" d="100"/>
          <a:sy n="73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09/20/2023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Волонтерское Приложение</a:t>
            </a:r>
            <a:endParaRPr lang="en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8408" y="4431719"/>
            <a:ext cx="2639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2020-ФГиИБ-ИСиТ-2б Ершов Егор Дмитриевич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Подробная информация о мероприятии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68" y="1144588"/>
            <a:ext cx="2527342" cy="5424378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4099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 этой странице пользователь может подробнее ознакомиться с предстоящим мероприятием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97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отчетов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70" y="429740"/>
            <a:ext cx="2714362" cy="6025122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4309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Пользователь может посмотреть отчет каждого волонтера от каждого мероприятия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60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Вожатого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55" y="562268"/>
            <a:ext cx="2608838" cy="5793371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6285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Если данный пользователь является вожатым, то он может войти в свой личный кабинет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16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одобренный заявок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79" y="558985"/>
            <a:ext cx="2752300" cy="6135018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6217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Вожатый может посмотреть список заявок волонтеров: дату и название мероприятия каждой заявки и также имя самого волонтера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этой же странице он может: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-Ознакомится с заявкой более подробно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-Одобрить заявку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-Управлять всеми участниками, которые закреплены за конкретным Вожатым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51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39425"/>
            <a:ext cx="12192000" cy="7794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2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71A4CD-310A-794A-8ECE-50D538BD7646}"/>
              </a:ext>
            </a:extLst>
          </p:cNvPr>
          <p:cNvGrpSpPr/>
          <p:nvPr/>
        </p:nvGrpSpPr>
        <p:grpSpPr>
          <a:xfrm>
            <a:off x="1355717" y="1822753"/>
            <a:ext cx="1049867" cy="1049867"/>
            <a:chOff x="1016000" y="1689100"/>
            <a:chExt cx="787400" cy="787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1B06D1-9D27-414C-BECF-B02CC58E3BDC}"/>
                </a:ext>
              </a:extLst>
            </p:cNvPr>
            <p:cNvGrpSpPr/>
            <p:nvPr/>
          </p:nvGrpSpPr>
          <p:grpSpPr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19DD0E3-D548-E14F-B423-C017ED6445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7AB0B8D-8596-A546-9F1A-D41182FA0740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903C33-7E4C-484D-8F83-794FC00C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D8D569-4EC5-6C4A-A35E-06390A90692E}"/>
              </a:ext>
            </a:extLst>
          </p:cNvPr>
          <p:cNvGrpSpPr/>
          <p:nvPr/>
        </p:nvGrpSpPr>
        <p:grpSpPr>
          <a:xfrm>
            <a:off x="1107021" y="2847220"/>
            <a:ext cx="1547259" cy="1949967"/>
            <a:chOff x="3171825" y="2459015"/>
            <a:chExt cx="1219200" cy="15365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680980-D510-A845-B3FC-D53E82094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D77168-8F0F-184C-8202-F38C587F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569B6CD-7279-324C-A021-C547CA512538}"/>
              </a:ext>
            </a:extLst>
          </p:cNvPr>
          <p:cNvGrpSpPr/>
          <p:nvPr/>
        </p:nvGrpSpPr>
        <p:grpSpPr>
          <a:xfrm>
            <a:off x="3463392" y="1822753"/>
            <a:ext cx="1049867" cy="1049867"/>
            <a:chOff x="2597150" y="1689100"/>
            <a:chExt cx="787400" cy="787400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E27608FE-8EC0-D347-97FA-58D507E9F943}"/>
                </a:ext>
              </a:extLst>
            </p:cNvPr>
            <p:cNvGrpSpPr/>
            <p:nvPr/>
          </p:nvGrpSpPr>
          <p:grpSpPr>
            <a:xfrm>
              <a:off x="2597150" y="1689100"/>
              <a:ext cx="787400" cy="787400"/>
              <a:chOff x="4343400" y="1854885"/>
              <a:chExt cx="457200" cy="457200"/>
            </a:xfrm>
          </p:grpSpPr>
          <p:sp>
            <p:nvSpPr>
              <p:cNvPr id="15" name="Oval 15">
                <a:extLst>
                  <a:ext uri="{FF2B5EF4-FFF2-40B4-BE49-F238E27FC236}">
                    <a16:creationId xmlns:a16="http://schemas.microsoft.com/office/drawing/2014/main" id="{EAA7841C-7AA8-4243-B3BE-55D29526B254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Oval 16">
                <a:extLst>
                  <a:ext uri="{FF2B5EF4-FFF2-40B4-BE49-F238E27FC236}">
                    <a16:creationId xmlns:a16="http://schemas.microsoft.com/office/drawing/2014/main" id="{85CD68A4-0C3C-824F-A6FA-AB20F163BD02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8F44946F-7A4F-0643-9CD2-9367F0AE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75" y="1970605"/>
              <a:ext cx="286150" cy="224390"/>
            </a:xfrm>
            <a:custGeom>
              <a:avLst/>
              <a:gdLst/>
              <a:ahLst/>
              <a:cxnLst>
                <a:cxn ang="0">
                  <a:pos x="45" y="14"/>
                </a:cxn>
                <a:cxn ang="0">
                  <a:pos x="32" y="10"/>
                </a:cxn>
                <a:cxn ang="0">
                  <a:pos x="18" y="14"/>
                </a:cxn>
                <a:cxn ang="0">
                  <a:pos x="0" y="14"/>
                </a:cxn>
                <a:cxn ang="0">
                  <a:pos x="64" y="14"/>
                </a:cxn>
                <a:cxn ang="0">
                  <a:pos x="0" y="15"/>
                </a:cxn>
                <a:cxn ang="0">
                  <a:pos x="18" y="20"/>
                </a:cxn>
                <a:cxn ang="0">
                  <a:pos x="2" y="22"/>
                </a:cxn>
                <a:cxn ang="0">
                  <a:pos x="9" y="35"/>
                </a:cxn>
                <a:cxn ang="0">
                  <a:pos x="1" y="36"/>
                </a:cxn>
                <a:cxn ang="0">
                  <a:pos x="0" y="28"/>
                </a:cxn>
                <a:cxn ang="0">
                  <a:pos x="8" y="27"/>
                </a:cxn>
                <a:cxn ang="0">
                  <a:pos x="9" y="35"/>
                </a:cxn>
                <a:cxn ang="0">
                  <a:pos x="15" y="50"/>
                </a:cxn>
                <a:cxn ang="0">
                  <a:pos x="7" y="49"/>
                </a:cxn>
                <a:cxn ang="0">
                  <a:pos x="8" y="41"/>
                </a:cxn>
                <a:cxn ang="0">
                  <a:pos x="16" y="42"/>
                </a:cxn>
                <a:cxn ang="0">
                  <a:pos x="23" y="35"/>
                </a:cxn>
                <a:cxn ang="0">
                  <a:pos x="15" y="36"/>
                </a:cxn>
                <a:cxn ang="0">
                  <a:pos x="13" y="28"/>
                </a:cxn>
                <a:cxn ang="0">
                  <a:pos x="21" y="27"/>
                </a:cxn>
                <a:cxn ang="0">
                  <a:pos x="23" y="35"/>
                </a:cxn>
                <a:cxn ang="0">
                  <a:pos x="28" y="50"/>
                </a:cxn>
                <a:cxn ang="0">
                  <a:pos x="20" y="49"/>
                </a:cxn>
                <a:cxn ang="0">
                  <a:pos x="21" y="41"/>
                </a:cxn>
                <a:cxn ang="0">
                  <a:pos x="29" y="42"/>
                </a:cxn>
                <a:cxn ang="0">
                  <a:pos x="36" y="35"/>
                </a:cxn>
                <a:cxn ang="0">
                  <a:pos x="28" y="36"/>
                </a:cxn>
                <a:cxn ang="0">
                  <a:pos x="27" y="28"/>
                </a:cxn>
                <a:cxn ang="0">
                  <a:pos x="35" y="27"/>
                </a:cxn>
                <a:cxn ang="0">
                  <a:pos x="36" y="35"/>
                </a:cxn>
                <a:cxn ang="0">
                  <a:pos x="42" y="50"/>
                </a:cxn>
                <a:cxn ang="0">
                  <a:pos x="34" y="49"/>
                </a:cxn>
                <a:cxn ang="0">
                  <a:pos x="35" y="41"/>
                </a:cxn>
                <a:cxn ang="0">
                  <a:pos x="43" y="42"/>
                </a:cxn>
                <a:cxn ang="0">
                  <a:pos x="50" y="35"/>
                </a:cxn>
                <a:cxn ang="0">
                  <a:pos x="42" y="36"/>
                </a:cxn>
                <a:cxn ang="0">
                  <a:pos x="41" y="28"/>
                </a:cxn>
                <a:cxn ang="0">
                  <a:pos x="49" y="27"/>
                </a:cxn>
                <a:cxn ang="0">
                  <a:pos x="50" y="35"/>
                </a:cxn>
                <a:cxn ang="0">
                  <a:pos x="61" y="22"/>
                </a:cxn>
                <a:cxn ang="0">
                  <a:pos x="45" y="20"/>
                </a:cxn>
                <a:cxn ang="0">
                  <a:pos x="64" y="15"/>
                </a:cxn>
                <a:cxn ang="0">
                  <a:pos x="57" y="49"/>
                </a:cxn>
                <a:cxn ang="0">
                  <a:pos x="49" y="50"/>
                </a:cxn>
                <a:cxn ang="0">
                  <a:pos x="48" y="42"/>
                </a:cxn>
                <a:cxn ang="0">
                  <a:pos x="56" y="41"/>
                </a:cxn>
                <a:cxn ang="0">
                  <a:pos x="57" y="49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56" y="27"/>
                </a:cxn>
                <a:cxn ang="0">
                  <a:pos x="64" y="28"/>
                </a:cxn>
              </a:cxnLst>
              <a:rect l="0" t="0" r="r" b="b"/>
              <a:pathLst>
                <a:path w="64" h="50">
                  <a:moveTo>
                    <a:pt x="6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4" y="10"/>
                    <a:pt x="32" y="10"/>
                  </a:cubicBezTo>
                  <a:cubicBezTo>
                    <a:pt x="19" y="10"/>
                    <a:pt x="18" y="12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4" y="0"/>
                    <a:pt x="32" y="0"/>
                  </a:cubicBezTo>
                  <a:cubicBezTo>
                    <a:pt x="59" y="0"/>
                    <a:pt x="64" y="11"/>
                    <a:pt x="64" y="14"/>
                  </a:cubicBezTo>
                  <a:close/>
                  <a:moveTo>
                    <a:pt x="0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lose/>
                  <a:moveTo>
                    <a:pt x="9" y="35"/>
                  </a:moveTo>
                  <a:cubicBezTo>
                    <a:pt x="9" y="36"/>
                    <a:pt x="8" y="36"/>
                    <a:pt x="8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9" y="27"/>
                    <a:pt x="9" y="28"/>
                  </a:cubicBezTo>
                  <a:lnTo>
                    <a:pt x="9" y="35"/>
                  </a:lnTo>
                  <a:close/>
                  <a:moveTo>
                    <a:pt x="16" y="49"/>
                  </a:moveTo>
                  <a:cubicBezTo>
                    <a:pt x="16" y="49"/>
                    <a:pt x="15" y="50"/>
                    <a:pt x="1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49"/>
                    <a:pt x="7" y="4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1"/>
                    <a:pt x="16" y="42"/>
                  </a:cubicBezTo>
                  <a:lnTo>
                    <a:pt x="16" y="49"/>
                  </a:lnTo>
                  <a:close/>
                  <a:moveTo>
                    <a:pt x="23" y="35"/>
                  </a:moveTo>
                  <a:cubicBezTo>
                    <a:pt x="23" y="36"/>
                    <a:pt x="22" y="36"/>
                    <a:pt x="2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6"/>
                    <a:pt x="13" y="36"/>
                    <a:pt x="13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4" y="27"/>
                    <a:pt x="15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7"/>
                    <a:pt x="23" y="28"/>
                  </a:cubicBezTo>
                  <a:lnTo>
                    <a:pt x="23" y="35"/>
                  </a:ln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0" y="49"/>
                    <a:pt x="20" y="49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2"/>
                  </a:cubicBezTo>
                  <a:lnTo>
                    <a:pt x="29" y="49"/>
                  </a:lnTo>
                  <a:close/>
                  <a:moveTo>
                    <a:pt x="36" y="35"/>
                  </a:moveTo>
                  <a:cubicBezTo>
                    <a:pt x="36" y="36"/>
                    <a:pt x="36" y="36"/>
                    <a:pt x="35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8"/>
                  </a:cubicBezTo>
                  <a:lnTo>
                    <a:pt x="36" y="35"/>
                  </a:lnTo>
                  <a:close/>
                  <a:moveTo>
                    <a:pt x="43" y="49"/>
                  </a:moveTo>
                  <a:cubicBezTo>
                    <a:pt x="43" y="49"/>
                    <a:pt x="43" y="50"/>
                    <a:pt x="42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4" y="49"/>
                    <a:pt x="34" y="4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5" y="41"/>
                    <a:pt x="3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2"/>
                  </a:cubicBezTo>
                  <a:lnTo>
                    <a:pt x="43" y="49"/>
                  </a:lnTo>
                  <a:close/>
                  <a:moveTo>
                    <a:pt x="50" y="35"/>
                  </a:moveTo>
                  <a:cubicBezTo>
                    <a:pt x="50" y="36"/>
                    <a:pt x="50" y="36"/>
                    <a:pt x="49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5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8"/>
                  </a:cubicBezTo>
                  <a:lnTo>
                    <a:pt x="50" y="35"/>
                  </a:lnTo>
                  <a:close/>
                  <a:moveTo>
                    <a:pt x="64" y="20"/>
                  </a:moveTo>
                  <a:cubicBezTo>
                    <a:pt x="64" y="21"/>
                    <a:pt x="63" y="22"/>
                    <a:pt x="61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22"/>
                    <a:pt x="45" y="21"/>
                    <a:pt x="45" y="2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64" y="20"/>
                  </a:lnTo>
                  <a:close/>
                  <a:moveTo>
                    <a:pt x="57" y="49"/>
                  </a:moveTo>
                  <a:cubicBezTo>
                    <a:pt x="57" y="49"/>
                    <a:pt x="56" y="50"/>
                    <a:pt x="56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0"/>
                    <a:pt x="48" y="49"/>
                    <a:pt x="48" y="49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1"/>
                    <a:pt x="49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7" y="41"/>
                    <a:pt x="57" y="42"/>
                  </a:cubicBezTo>
                  <a:lnTo>
                    <a:pt x="57" y="49"/>
                  </a:lnTo>
                  <a:close/>
                  <a:moveTo>
                    <a:pt x="64" y="35"/>
                  </a:moveTo>
                  <a:cubicBezTo>
                    <a:pt x="64" y="36"/>
                    <a:pt x="63" y="36"/>
                    <a:pt x="63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6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4" y="27"/>
                    <a:pt x="64" y="28"/>
                  </a:cubicBezTo>
                  <a:lnTo>
                    <a:pt x="6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A3F21DF-DE44-D64A-829B-CFD6B26BD38C}"/>
              </a:ext>
            </a:extLst>
          </p:cNvPr>
          <p:cNvGrpSpPr/>
          <p:nvPr/>
        </p:nvGrpSpPr>
        <p:grpSpPr>
          <a:xfrm>
            <a:off x="3214696" y="2847220"/>
            <a:ext cx="1547259" cy="1949967"/>
            <a:chOff x="1388111" y="2459015"/>
            <a:chExt cx="1219200" cy="1536522"/>
          </a:xfrm>
        </p:grpSpPr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8A785149-2749-5641-A210-DDE343C72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6AE558C0-34E8-C847-9B2E-6909A08F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B0FBDEA9-9723-5946-8C32-D2266FA37501}"/>
              </a:ext>
            </a:extLst>
          </p:cNvPr>
          <p:cNvGrpSpPr/>
          <p:nvPr/>
        </p:nvGrpSpPr>
        <p:grpSpPr>
          <a:xfrm>
            <a:off x="5571067" y="1822753"/>
            <a:ext cx="1049867" cy="1049867"/>
            <a:chOff x="4178300" y="1689100"/>
            <a:chExt cx="787400" cy="787400"/>
          </a:xfrm>
        </p:grpSpPr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AE067047-17ED-0042-B3CD-4755C1B36047}"/>
                </a:ext>
              </a:extLst>
            </p:cNvPr>
            <p:cNvGrpSpPr/>
            <p:nvPr/>
          </p:nvGrpSpPr>
          <p:grpSpPr>
            <a:xfrm>
              <a:off x="4178300" y="1689100"/>
              <a:ext cx="787400" cy="787400"/>
              <a:chOff x="4343400" y="1854885"/>
              <a:chExt cx="457200" cy="457200"/>
            </a:xfrm>
          </p:grpSpPr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4A2A5270-29A5-2D4C-A1D7-1C41B419E977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Oval 25">
                <a:extLst>
                  <a:ext uri="{FF2B5EF4-FFF2-40B4-BE49-F238E27FC236}">
                    <a16:creationId xmlns:a16="http://schemas.microsoft.com/office/drawing/2014/main" id="{4D0E82FC-FDAA-5D4B-8E33-4F761C2A0DE1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: Shape 23">
              <a:extLst>
                <a:ext uri="{FF2B5EF4-FFF2-40B4-BE49-F238E27FC236}">
                  <a16:creationId xmlns:a16="http://schemas.microsoft.com/office/drawing/2014/main" id="{02282448-A85A-9940-A4D3-13BC0169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954" y="1979868"/>
              <a:ext cx="284092" cy="205864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2" y="44"/>
                </a:cxn>
                <a:cxn ang="0">
                  <a:pos x="61" y="45"/>
                </a:cxn>
                <a:cxn ang="0">
                  <a:pos x="60" y="44"/>
                </a:cxn>
                <a:cxn ang="0">
                  <a:pos x="45" y="30"/>
                </a:cxn>
                <a:cxn ang="0">
                  <a:pos x="45" y="36"/>
                </a:cxn>
                <a:cxn ang="0">
                  <a:pos x="35" y="46"/>
                </a:cxn>
                <a:cxn ang="0">
                  <a:pos x="10" y="46"/>
                </a:cxn>
                <a:cxn ang="0">
                  <a:pos x="0" y="36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35" y="0"/>
                </a:cxn>
                <a:cxn ang="0">
                  <a:pos x="45" y="10"/>
                </a:cxn>
                <a:cxn ang="0">
                  <a:pos x="45" y="16"/>
                </a:cxn>
                <a:cxn ang="0">
                  <a:pos x="60" y="2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4" y="42"/>
                </a:cxn>
              </a:cxnLst>
              <a:rect l="0" t="0" r="r" b="b"/>
              <a:pathLst>
                <a:path w="64" h="46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AA51DE34-B574-204E-A4F5-DF0421DDFD28}"/>
              </a:ext>
            </a:extLst>
          </p:cNvPr>
          <p:cNvGrpSpPr/>
          <p:nvPr/>
        </p:nvGrpSpPr>
        <p:grpSpPr>
          <a:xfrm>
            <a:off x="5322371" y="2847220"/>
            <a:ext cx="1547259" cy="1949967"/>
            <a:chOff x="1388111" y="2459015"/>
            <a:chExt cx="1219200" cy="1536522"/>
          </a:xfrm>
        </p:grpSpPr>
        <p:sp>
          <p:nvSpPr>
            <p:cNvPr id="26" name="Freeform: Shape 27">
              <a:extLst>
                <a:ext uri="{FF2B5EF4-FFF2-40B4-BE49-F238E27FC236}">
                  <a16:creationId xmlns:a16="http://schemas.microsoft.com/office/drawing/2014/main" id="{F3DF0746-20EF-E149-AC81-64E68D38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111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227E1181-394E-B348-B948-D79DB9383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030" y="3714750"/>
              <a:ext cx="233363" cy="180975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466CEC11-56CE-2A41-9A7A-E51575734232}"/>
              </a:ext>
            </a:extLst>
          </p:cNvPr>
          <p:cNvGrpSpPr/>
          <p:nvPr/>
        </p:nvGrpSpPr>
        <p:grpSpPr>
          <a:xfrm>
            <a:off x="7678741" y="1822753"/>
            <a:ext cx="1049867" cy="1049867"/>
            <a:chOff x="5759450" y="1689100"/>
            <a:chExt cx="787400" cy="787400"/>
          </a:xfrm>
        </p:grpSpPr>
        <p:grpSp>
          <p:nvGrpSpPr>
            <p:cNvPr id="29" name="Group 31">
              <a:extLst>
                <a:ext uri="{FF2B5EF4-FFF2-40B4-BE49-F238E27FC236}">
                  <a16:creationId xmlns:a16="http://schemas.microsoft.com/office/drawing/2014/main" id="{118E5217-E072-2C4C-AD2C-3D4AB135F5CA}"/>
                </a:ext>
              </a:extLst>
            </p:cNvPr>
            <p:cNvGrpSpPr/>
            <p:nvPr/>
          </p:nvGrpSpPr>
          <p:grpSpPr>
            <a:xfrm>
              <a:off x="5759450" y="1689100"/>
              <a:ext cx="787400" cy="787400"/>
              <a:chOff x="4343400" y="1854885"/>
              <a:chExt cx="457200" cy="457200"/>
            </a:xfrm>
          </p:grpSpPr>
          <p:sp>
            <p:nvSpPr>
              <p:cNvPr id="31" name="Oval 33">
                <a:extLst>
                  <a:ext uri="{FF2B5EF4-FFF2-40B4-BE49-F238E27FC236}">
                    <a16:creationId xmlns:a16="http://schemas.microsoft.com/office/drawing/2014/main" id="{DC91552F-6EE7-7740-9AD6-26F10564EB4A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Oval 34">
                <a:extLst>
                  <a:ext uri="{FF2B5EF4-FFF2-40B4-BE49-F238E27FC236}">
                    <a16:creationId xmlns:a16="http://schemas.microsoft.com/office/drawing/2014/main" id="{61BF5840-CEC1-A445-8403-669B37DA9F6B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0" name="Freeform: Shape 32">
              <a:extLst>
                <a:ext uri="{FF2B5EF4-FFF2-40B4-BE49-F238E27FC236}">
                  <a16:creationId xmlns:a16="http://schemas.microsoft.com/office/drawing/2014/main" id="{F7424034-6CC0-4246-A1F2-C2B7CDAA9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661" y="1960311"/>
              <a:ext cx="244978" cy="244978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3" name="Group 35">
            <a:extLst>
              <a:ext uri="{FF2B5EF4-FFF2-40B4-BE49-F238E27FC236}">
                <a16:creationId xmlns:a16="http://schemas.microsoft.com/office/drawing/2014/main" id="{16491007-AE5E-B648-B1BE-703B3DC69790}"/>
              </a:ext>
            </a:extLst>
          </p:cNvPr>
          <p:cNvGrpSpPr/>
          <p:nvPr/>
        </p:nvGrpSpPr>
        <p:grpSpPr>
          <a:xfrm flipH="1">
            <a:off x="7430045" y="2847220"/>
            <a:ext cx="1547259" cy="1949967"/>
            <a:chOff x="3171825" y="2459015"/>
            <a:chExt cx="1219200" cy="1536522"/>
          </a:xfrm>
        </p:grpSpPr>
        <p:sp>
          <p:nvSpPr>
            <p:cNvPr id="34" name="Freeform: Shape 36">
              <a:extLst>
                <a:ext uri="{FF2B5EF4-FFF2-40B4-BE49-F238E27FC236}">
                  <a16:creationId xmlns:a16="http://schemas.microsoft.com/office/drawing/2014/main" id="{5EC93C6A-B1DE-6649-A624-2C5A85FB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37">
              <a:extLst>
                <a:ext uri="{FF2B5EF4-FFF2-40B4-BE49-F238E27FC236}">
                  <a16:creationId xmlns:a16="http://schemas.microsoft.com/office/drawing/2014/main" id="{4CDE7535-9041-CE48-94F6-862A62FC6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6" name="Group 39">
            <a:extLst>
              <a:ext uri="{FF2B5EF4-FFF2-40B4-BE49-F238E27FC236}">
                <a16:creationId xmlns:a16="http://schemas.microsoft.com/office/drawing/2014/main" id="{03F37059-CC62-7F47-87FE-CE284FDD29D3}"/>
              </a:ext>
            </a:extLst>
          </p:cNvPr>
          <p:cNvGrpSpPr/>
          <p:nvPr/>
        </p:nvGrpSpPr>
        <p:grpSpPr>
          <a:xfrm>
            <a:off x="9786416" y="1822753"/>
            <a:ext cx="1049867" cy="1049867"/>
            <a:chOff x="7340600" y="1689100"/>
            <a:chExt cx="787400" cy="787400"/>
          </a:xfrm>
        </p:grpSpPr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DF529922-157C-714D-81DA-84EA4FCB762D}"/>
                </a:ext>
              </a:extLst>
            </p:cNvPr>
            <p:cNvGrpSpPr/>
            <p:nvPr/>
          </p:nvGrpSpPr>
          <p:grpSpPr>
            <a:xfrm>
              <a:off x="7340600" y="1689100"/>
              <a:ext cx="787400" cy="787400"/>
              <a:chOff x="4343400" y="1854885"/>
              <a:chExt cx="457200" cy="457200"/>
            </a:xfrm>
          </p:grpSpPr>
          <p:sp>
            <p:nvSpPr>
              <p:cNvPr id="39" name="Oval 42">
                <a:extLst>
                  <a:ext uri="{FF2B5EF4-FFF2-40B4-BE49-F238E27FC236}">
                    <a16:creationId xmlns:a16="http://schemas.microsoft.com/office/drawing/2014/main" id="{A25B7585-9597-604D-8F24-83EE257D15C1}"/>
                  </a:ext>
                </a:extLst>
              </p:cNvPr>
              <p:cNvSpPr/>
              <p:nvPr/>
            </p:nvSpPr>
            <p:spPr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Oval 43">
                <a:extLst>
                  <a:ext uri="{FF2B5EF4-FFF2-40B4-BE49-F238E27FC236}">
                    <a16:creationId xmlns:a16="http://schemas.microsoft.com/office/drawing/2014/main" id="{1BE87A02-F9A0-C049-8D7B-6729B8C2262E}"/>
                  </a:ext>
                </a:extLst>
              </p:cNvPr>
              <p:cNvSpPr/>
              <p:nvPr/>
            </p:nvSpPr>
            <p:spPr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939E277E-6D95-1F4D-A97B-87DE28806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6665" y="1979869"/>
              <a:ext cx="255270" cy="20586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1" name="Group 44">
            <a:extLst>
              <a:ext uri="{FF2B5EF4-FFF2-40B4-BE49-F238E27FC236}">
                <a16:creationId xmlns:a16="http://schemas.microsoft.com/office/drawing/2014/main" id="{24F36F4F-3B5D-104E-AA52-AA1ED07E6BDE}"/>
              </a:ext>
            </a:extLst>
          </p:cNvPr>
          <p:cNvGrpSpPr/>
          <p:nvPr/>
        </p:nvGrpSpPr>
        <p:grpSpPr>
          <a:xfrm flipH="1">
            <a:off x="9537720" y="2847220"/>
            <a:ext cx="1547259" cy="1949967"/>
            <a:chOff x="3171825" y="2459015"/>
            <a:chExt cx="1219200" cy="1536522"/>
          </a:xfrm>
        </p:grpSpPr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D9CB586B-89BF-F04B-99E9-F07007216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459015"/>
              <a:ext cx="1219200" cy="1536522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FD90023B-B6A0-FA4A-8A42-D161C84F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5" y="3738983"/>
              <a:ext cx="193039" cy="153943"/>
            </a:xfrm>
            <a:custGeom>
              <a:avLst/>
              <a:gdLst/>
              <a:ahLst/>
              <a:cxnLst>
                <a:cxn ang="0">
                  <a:pos x="73" y="52"/>
                </a:cxn>
                <a:cxn ang="0">
                  <a:pos x="67" y="58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67" y="0"/>
                </a:cxn>
                <a:cxn ang="0">
                  <a:pos x="73" y="6"/>
                </a:cxn>
                <a:cxn ang="0">
                  <a:pos x="73" y="5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5" y="52"/>
                </a:cxn>
                <a:cxn ang="0">
                  <a:pos x="7" y="53"/>
                </a:cxn>
                <a:cxn ang="0">
                  <a:pos x="67" y="53"/>
                </a:cxn>
                <a:cxn ang="0">
                  <a:pos x="68" y="52"/>
                </a:cxn>
                <a:cxn ang="0">
                  <a:pos x="68" y="6"/>
                </a:cxn>
                <a:cxn ang="0">
                  <a:pos x="67" y="4"/>
                </a:cxn>
                <a:cxn ang="0">
                  <a:pos x="7" y="4"/>
                </a:cxn>
                <a:cxn ang="0">
                  <a:pos x="17" y="24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25" y="17"/>
                </a:cxn>
                <a:cxn ang="0">
                  <a:pos x="17" y="24"/>
                </a:cxn>
                <a:cxn ang="0">
                  <a:pos x="64" y="48"/>
                </a:cxn>
                <a:cxn ang="0">
                  <a:pos x="10" y="48"/>
                </a:cxn>
                <a:cxn ang="0">
                  <a:pos x="10" y="41"/>
                </a:cxn>
                <a:cxn ang="0">
                  <a:pos x="22" y="29"/>
                </a:cxn>
                <a:cxn ang="0">
                  <a:pos x="28" y="35"/>
                </a:cxn>
                <a:cxn ang="0">
                  <a:pos x="48" y="15"/>
                </a:cxn>
                <a:cxn ang="0">
                  <a:pos x="64" y="31"/>
                </a:cxn>
                <a:cxn ang="0">
                  <a:pos x="64" y="48"/>
                </a:cxn>
              </a:cxnLst>
              <a:rect l="0" t="0" r="r" b="b"/>
              <a:pathLst>
                <a:path w="73" h="58">
                  <a:moveTo>
                    <a:pt x="73" y="52"/>
                  </a:moveTo>
                  <a:cubicBezTo>
                    <a:pt x="73" y="55"/>
                    <a:pt x="71" y="58"/>
                    <a:pt x="6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1" y="0"/>
                    <a:pt x="73" y="2"/>
                    <a:pt x="73" y="6"/>
                  </a:cubicBezTo>
                  <a:lnTo>
                    <a:pt x="73" y="52"/>
                  </a:lnTo>
                  <a:close/>
                  <a:moveTo>
                    <a:pt x="7" y="4"/>
                  </a:moveTo>
                  <a:cubicBezTo>
                    <a:pt x="6" y="4"/>
                    <a:pt x="5" y="5"/>
                    <a:pt x="5" y="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2"/>
                    <a:pt x="6" y="53"/>
                    <a:pt x="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3"/>
                    <a:pt x="68" y="52"/>
                    <a:pt x="68" y="5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5"/>
                    <a:pt x="68" y="4"/>
                    <a:pt x="67" y="4"/>
                  </a:cubicBezTo>
                  <a:lnTo>
                    <a:pt x="7" y="4"/>
                  </a:lnTo>
                  <a:close/>
                  <a:moveTo>
                    <a:pt x="17" y="24"/>
                  </a:moveTo>
                  <a:cubicBezTo>
                    <a:pt x="13" y="24"/>
                    <a:pt x="10" y="21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cubicBezTo>
                    <a:pt x="21" y="9"/>
                    <a:pt x="25" y="13"/>
                    <a:pt x="25" y="17"/>
                  </a:cubicBezTo>
                  <a:cubicBezTo>
                    <a:pt x="25" y="21"/>
                    <a:pt x="21" y="24"/>
                    <a:pt x="17" y="24"/>
                  </a:cubicBezTo>
                  <a:close/>
                  <a:moveTo>
                    <a:pt x="64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64" y="31"/>
                    <a:pt x="64" y="31"/>
                    <a:pt x="64" y="31"/>
                  </a:cubicBezTo>
                  <a:lnTo>
                    <a:pt x="64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5" name="TextBox 49">
            <a:extLst>
              <a:ext uri="{FF2B5EF4-FFF2-40B4-BE49-F238E27FC236}">
                <a16:creationId xmlns:a16="http://schemas.microsoft.com/office/drawing/2014/main" id="{108ECC95-6066-4747-B120-A12EC72C6F10}"/>
              </a:ext>
            </a:extLst>
          </p:cNvPr>
          <p:cNvSpPr txBox="1"/>
          <p:nvPr/>
        </p:nvSpPr>
        <p:spPr>
          <a:xfrm>
            <a:off x="106433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b="1" dirty="0" smtClean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Коммуникация</a:t>
            </a:r>
            <a:endParaRPr lang="zh-CN" altLang="en-US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52">
            <a:extLst>
              <a:ext uri="{FF2B5EF4-FFF2-40B4-BE49-F238E27FC236}">
                <a16:creationId xmlns:a16="http://schemas.microsoft.com/office/drawing/2014/main" id="{C7F2AE0E-136B-DB49-981C-B5DAA42D8145}"/>
              </a:ext>
            </a:extLst>
          </p:cNvPr>
          <p:cNvSpPr txBox="1"/>
          <p:nvPr/>
        </p:nvSpPr>
        <p:spPr>
          <a:xfrm>
            <a:off x="3172010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b="1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Оперативность</a:t>
            </a:r>
            <a:endParaRPr lang="zh-CN" altLang="en-US" b="1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55">
            <a:extLst>
              <a:ext uri="{FF2B5EF4-FFF2-40B4-BE49-F238E27FC236}">
                <a16:creationId xmlns:a16="http://schemas.microsoft.com/office/drawing/2014/main" id="{08524556-A9A8-D142-A96A-DAFF189696AF}"/>
              </a:ext>
            </a:extLst>
          </p:cNvPr>
          <p:cNvSpPr txBox="1"/>
          <p:nvPr/>
        </p:nvSpPr>
        <p:spPr>
          <a:xfrm>
            <a:off x="527968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b="1" dirty="0" smtClean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Доступность</a:t>
            </a:r>
            <a:endParaRPr lang="zh-CN" altLang="en-US" b="1" dirty="0">
              <a:solidFill>
                <a:schemeClr val="accent3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TextBox 58">
            <a:extLst>
              <a:ext uri="{FF2B5EF4-FFF2-40B4-BE49-F238E27FC236}">
                <a16:creationId xmlns:a16="http://schemas.microsoft.com/office/drawing/2014/main" id="{6A3C9776-F048-A347-8734-ACABE80368DE}"/>
              </a:ext>
            </a:extLst>
          </p:cNvPr>
          <p:cNvSpPr txBox="1"/>
          <p:nvPr/>
        </p:nvSpPr>
        <p:spPr>
          <a:xfrm>
            <a:off x="7374765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b="1" dirty="0" smtClean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Удобство</a:t>
            </a:r>
            <a:endParaRPr lang="zh-CN" altLang="en-US" b="1" dirty="0">
              <a:solidFill>
                <a:schemeClr val="accent4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6376FAB9-E5FA-8349-B718-276D0FF70620}"/>
              </a:ext>
            </a:extLst>
          </p:cNvPr>
          <p:cNvSpPr txBox="1"/>
          <p:nvPr/>
        </p:nvSpPr>
        <p:spPr>
          <a:xfrm>
            <a:off x="9495034" y="4797187"/>
            <a:ext cx="1632628" cy="467931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ru-RU" altLang="zh-CN" b="1" dirty="0" smtClean="0">
                <a:solidFill>
                  <a:schemeClr val="accent5">
                    <a:lumMod val="100000"/>
                  </a:schemeClr>
                </a:solidFill>
                <a:cs typeface="+mn-ea"/>
                <a:sym typeface="+mn-lt"/>
              </a:rPr>
              <a:t>Достоверность</a:t>
            </a:r>
            <a:endParaRPr lang="zh-CN" altLang="en-US" b="1" dirty="0">
              <a:solidFill>
                <a:schemeClr val="accent5">
                  <a:lumMod val="10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41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функционал (Волонтер)</a:t>
            </a:r>
            <a:endParaRPr lang="en-UA" dirty="0"/>
          </a:p>
        </p:txBody>
      </p:sp>
      <p:grpSp>
        <p:nvGrpSpPr>
          <p:cNvPr id="63" name="组合 43">
            <a:extLst>
              <a:ext uri="{FF2B5EF4-FFF2-40B4-BE49-F238E27FC236}">
                <a16:creationId xmlns:a16="http://schemas.microsoft.com/office/drawing/2014/main" id="{B29E5567-C76F-3C45-8557-7FFE041FE30F}"/>
              </a:ext>
            </a:extLst>
          </p:cNvPr>
          <p:cNvGrpSpPr/>
          <p:nvPr/>
        </p:nvGrpSpPr>
        <p:grpSpPr>
          <a:xfrm>
            <a:off x="4679824" y="2313816"/>
            <a:ext cx="3329201" cy="3327668"/>
            <a:chOff x="3347856" y="1888809"/>
            <a:chExt cx="2663825" cy="2662237"/>
          </a:xfrm>
          <a:solidFill>
            <a:schemeClr val="bg1">
              <a:lumMod val="95000"/>
            </a:schemeClr>
          </a:solidFill>
        </p:grpSpPr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81FDF239-07A1-0149-8D22-FD607EDC3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856" y="1888809"/>
              <a:ext cx="2663825" cy="266223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5" name="TextBox 144">
              <a:extLst>
                <a:ext uri="{FF2B5EF4-FFF2-40B4-BE49-F238E27FC236}">
                  <a16:creationId xmlns:a16="http://schemas.microsoft.com/office/drawing/2014/main" id="{5E8D21F1-AD54-5249-BC42-0D5BA840E086}"/>
                </a:ext>
              </a:extLst>
            </p:cNvPr>
            <p:cNvSpPr txBox="1"/>
            <p:nvPr/>
          </p:nvSpPr>
          <p:spPr>
            <a:xfrm>
              <a:off x="5215273" y="3837624"/>
              <a:ext cx="311934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6" name="组合 46">
            <a:extLst>
              <a:ext uri="{FF2B5EF4-FFF2-40B4-BE49-F238E27FC236}">
                <a16:creationId xmlns:a16="http://schemas.microsoft.com/office/drawing/2014/main" id="{D47FDB68-2CCD-1C46-ACE8-73DAC7CC274B}"/>
              </a:ext>
            </a:extLst>
          </p:cNvPr>
          <p:cNvGrpSpPr/>
          <p:nvPr/>
        </p:nvGrpSpPr>
        <p:grpSpPr>
          <a:xfrm>
            <a:off x="4360392" y="1982444"/>
            <a:ext cx="2747881" cy="2748252"/>
            <a:chOff x="3092268" y="1623697"/>
            <a:chExt cx="2198688" cy="2198687"/>
          </a:xfrm>
          <a:solidFill>
            <a:schemeClr val="bg1">
              <a:lumMod val="95000"/>
            </a:schemeClr>
          </a:solidFill>
        </p:grpSpPr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36CBEF0-F258-B746-9A2B-D1BEC9B8A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268" y="1623697"/>
              <a:ext cx="2198688" cy="2198687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8" name="TextBox 152">
              <a:extLst>
                <a:ext uri="{FF2B5EF4-FFF2-40B4-BE49-F238E27FC236}">
                  <a16:creationId xmlns:a16="http://schemas.microsoft.com/office/drawing/2014/main" id="{77C7F141-8A3E-3A49-BB3B-C1AE4189C964}"/>
                </a:ext>
              </a:extLst>
            </p:cNvPr>
            <p:cNvSpPr txBox="1"/>
            <p:nvPr/>
          </p:nvSpPr>
          <p:spPr>
            <a:xfrm>
              <a:off x="3808197" y="1809956"/>
              <a:ext cx="32732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69" name="组合 49">
            <a:extLst>
              <a:ext uri="{FF2B5EF4-FFF2-40B4-BE49-F238E27FC236}">
                <a16:creationId xmlns:a16="http://schemas.microsoft.com/office/drawing/2014/main" id="{6295011B-D86F-7246-9606-05CFAC330370}"/>
              </a:ext>
            </a:extLst>
          </p:cNvPr>
          <p:cNvGrpSpPr/>
          <p:nvPr/>
        </p:nvGrpSpPr>
        <p:grpSpPr>
          <a:xfrm>
            <a:off x="5165907" y="2790051"/>
            <a:ext cx="1414613" cy="1414803"/>
            <a:chOff x="3736793" y="2269809"/>
            <a:chExt cx="1131888" cy="1131887"/>
          </a:xfrm>
          <a:solidFill>
            <a:schemeClr val="bg1">
              <a:lumMod val="95000"/>
            </a:schemeClr>
          </a:solidFill>
        </p:grpSpPr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0DDDB96-D0E4-784E-BA45-7297C52B3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793" y="2269809"/>
              <a:ext cx="1131888" cy="1131887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" name="TextBox 150">
              <a:extLst>
                <a:ext uri="{FF2B5EF4-FFF2-40B4-BE49-F238E27FC236}">
                  <a16:creationId xmlns:a16="http://schemas.microsoft.com/office/drawing/2014/main" id="{AD9AF58B-7D31-7449-9000-D39005200554}"/>
                </a:ext>
              </a:extLst>
            </p:cNvPr>
            <p:cNvSpPr txBox="1"/>
            <p:nvPr/>
          </p:nvSpPr>
          <p:spPr>
            <a:xfrm>
              <a:off x="4013937" y="2370026"/>
              <a:ext cx="309369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72" name="组合 52">
            <a:extLst>
              <a:ext uri="{FF2B5EF4-FFF2-40B4-BE49-F238E27FC236}">
                <a16:creationId xmlns:a16="http://schemas.microsoft.com/office/drawing/2014/main" id="{B88FB5A1-CF00-6549-8A63-F8DA0F4A3C43}"/>
              </a:ext>
            </a:extLst>
          </p:cNvPr>
          <p:cNvGrpSpPr/>
          <p:nvPr/>
        </p:nvGrpSpPr>
        <p:grpSpPr>
          <a:xfrm>
            <a:off x="5304787" y="2905139"/>
            <a:ext cx="2065376" cy="2065653"/>
            <a:chOff x="3847918" y="2361884"/>
            <a:chExt cx="1652588" cy="1652587"/>
          </a:xfrm>
          <a:solidFill>
            <a:schemeClr val="bg1">
              <a:lumMod val="95000"/>
            </a:schemeClr>
          </a:solidFill>
        </p:grpSpPr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49B92DD6-3A35-474A-8C02-2039D7ED2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918" y="2361884"/>
              <a:ext cx="1652588" cy="1652587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 dirty="0">
                <a:solidFill>
                  <a:srgbClr val="261F1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4" name="TextBox 147">
              <a:extLst>
                <a:ext uri="{FF2B5EF4-FFF2-40B4-BE49-F238E27FC236}">
                  <a16:creationId xmlns:a16="http://schemas.microsoft.com/office/drawing/2014/main" id="{9F7A1CE9-25D7-9A44-B20F-9FF9C53674AC}"/>
                </a:ext>
              </a:extLst>
            </p:cNvPr>
            <p:cNvSpPr txBox="1"/>
            <p:nvPr/>
          </p:nvSpPr>
          <p:spPr>
            <a:xfrm>
              <a:off x="5056570" y="2613663"/>
              <a:ext cx="292696" cy="36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pic>
        <p:nvPicPr>
          <p:cNvPr id="75" name="Picture 18">
            <a:extLst>
              <a:ext uri="{FF2B5EF4-FFF2-40B4-BE49-F238E27FC236}">
                <a16:creationId xmlns:a16="http://schemas.microsoft.com/office/drawing/2014/main" id="{AA063C91-A069-FD4B-960F-9EC064AE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7686" y="3383356"/>
            <a:ext cx="632135" cy="9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组合 57">
            <a:extLst>
              <a:ext uri="{FF2B5EF4-FFF2-40B4-BE49-F238E27FC236}">
                <a16:creationId xmlns:a16="http://schemas.microsoft.com/office/drawing/2014/main" id="{B5F4B809-DEC2-7C4A-BFD4-28E64DC16D4E}"/>
              </a:ext>
            </a:extLst>
          </p:cNvPr>
          <p:cNvGrpSpPr/>
          <p:nvPr/>
        </p:nvGrpSpPr>
        <p:grpSpPr>
          <a:xfrm rot="2700000">
            <a:off x="8762145" y="3707616"/>
            <a:ext cx="3079371" cy="605098"/>
            <a:chOff x="6384049" y="1476604"/>
            <a:chExt cx="2463592" cy="484162"/>
          </a:xfrm>
        </p:grpSpPr>
        <p:sp>
          <p:nvSpPr>
            <p:cNvPr id="79" name="矩形 59">
              <a:extLst>
                <a:ext uri="{FF2B5EF4-FFF2-40B4-BE49-F238E27FC236}">
                  <a16:creationId xmlns:a16="http://schemas.microsoft.com/office/drawing/2014/main" id="{DC8E70B1-FBEC-6247-ACDF-ACBFF6F9F3D0}"/>
                </a:ext>
              </a:extLst>
            </p:cNvPr>
            <p:cNvSpPr/>
            <p:nvPr/>
          </p:nvSpPr>
          <p:spPr>
            <a:xfrm>
              <a:off x="6384049" y="1476604"/>
              <a:ext cx="2463592" cy="48416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Подача заявок на участие в мероприятиях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87">
              <a:extLst>
                <a:ext uri="{FF2B5EF4-FFF2-40B4-BE49-F238E27FC236}">
                  <a16:creationId xmlns:a16="http://schemas.microsoft.com/office/drawing/2014/main" id="{E2BE165C-3B2B-9F44-A263-B49F54E23018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任意多边形 88">
            <a:extLst>
              <a:ext uri="{FF2B5EF4-FFF2-40B4-BE49-F238E27FC236}">
                <a16:creationId xmlns:a16="http://schemas.microsoft.com/office/drawing/2014/main" id="{752FACCB-9D23-1843-8E23-78124F0E4C1C}"/>
              </a:ext>
            </a:extLst>
          </p:cNvPr>
          <p:cNvSpPr/>
          <p:nvPr/>
        </p:nvSpPr>
        <p:spPr>
          <a:xfrm>
            <a:off x="7366602" y="3184696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5" name="组合 92">
            <a:extLst>
              <a:ext uri="{FF2B5EF4-FFF2-40B4-BE49-F238E27FC236}">
                <a16:creationId xmlns:a16="http://schemas.microsoft.com/office/drawing/2014/main" id="{D7F05762-BABC-8147-95DF-5E473A3E8467}"/>
              </a:ext>
            </a:extLst>
          </p:cNvPr>
          <p:cNvGrpSpPr/>
          <p:nvPr/>
        </p:nvGrpSpPr>
        <p:grpSpPr>
          <a:xfrm rot="2700000">
            <a:off x="2068695" y="2594306"/>
            <a:ext cx="2403160" cy="358877"/>
            <a:chOff x="6445250" y="1656194"/>
            <a:chExt cx="1922600" cy="287152"/>
          </a:xfrm>
        </p:grpSpPr>
        <p:sp>
          <p:nvSpPr>
            <p:cNvPr id="87" name="矩形 94">
              <a:extLst>
                <a:ext uri="{FF2B5EF4-FFF2-40B4-BE49-F238E27FC236}">
                  <a16:creationId xmlns:a16="http://schemas.microsoft.com/office/drawing/2014/main" id="{0ABD8C5D-8695-2845-A8B5-C68EFC48A349}"/>
                </a:ext>
              </a:extLst>
            </p:cNvPr>
            <p:cNvSpPr/>
            <p:nvPr/>
          </p:nvSpPr>
          <p:spPr>
            <a:xfrm>
              <a:off x="6805042" y="1656194"/>
              <a:ext cx="1562808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ru-RU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Регистрация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8" name="直接连接符 95">
              <a:extLst>
                <a:ext uri="{FF2B5EF4-FFF2-40B4-BE49-F238E27FC236}">
                  <a16:creationId xmlns:a16="http://schemas.microsoft.com/office/drawing/2014/main" id="{8C24A585-AF00-254C-9690-E877D382C66C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任意多边形 96">
            <a:extLst>
              <a:ext uri="{FF2B5EF4-FFF2-40B4-BE49-F238E27FC236}">
                <a16:creationId xmlns:a16="http://schemas.microsoft.com/office/drawing/2014/main" id="{4EE07FA7-0A07-7C47-B64B-9403CE24299B}"/>
              </a:ext>
            </a:extLst>
          </p:cNvPr>
          <p:cNvSpPr/>
          <p:nvPr/>
        </p:nvSpPr>
        <p:spPr>
          <a:xfrm>
            <a:off x="4124124" y="2510268"/>
            <a:ext cx="1142800" cy="1142956"/>
          </a:xfrm>
          <a:custGeom>
            <a:avLst/>
            <a:gdLst>
              <a:gd name="connsiteX0" fmla="*/ 914400 w 914400"/>
              <a:gd name="connsiteY0" fmla="*/ 0 h 914400"/>
              <a:gd name="connsiteX1" fmla="*/ 0 w 91440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7" name="组合 104">
            <a:extLst>
              <a:ext uri="{FF2B5EF4-FFF2-40B4-BE49-F238E27FC236}">
                <a16:creationId xmlns:a16="http://schemas.microsoft.com/office/drawing/2014/main" id="{BAA05454-422D-1946-B956-82B4AAAA1E18}"/>
              </a:ext>
            </a:extLst>
          </p:cNvPr>
          <p:cNvGrpSpPr/>
          <p:nvPr/>
        </p:nvGrpSpPr>
        <p:grpSpPr>
          <a:xfrm rot="2700000">
            <a:off x="614724" y="4196715"/>
            <a:ext cx="3296766" cy="358877"/>
            <a:chOff x="5808704" y="1655426"/>
            <a:chExt cx="2637512" cy="287152"/>
          </a:xfrm>
        </p:grpSpPr>
        <p:sp>
          <p:nvSpPr>
            <p:cNvPr id="99" name="矩形 106">
              <a:extLst>
                <a:ext uri="{FF2B5EF4-FFF2-40B4-BE49-F238E27FC236}">
                  <a16:creationId xmlns:a16="http://schemas.microsoft.com/office/drawing/2014/main" id="{73286A0A-1C5E-C24D-8A51-4FA3A9790BDD}"/>
                </a:ext>
              </a:extLst>
            </p:cNvPr>
            <p:cNvSpPr/>
            <p:nvPr/>
          </p:nvSpPr>
          <p:spPr>
            <a:xfrm>
              <a:off x="5808704" y="1655426"/>
              <a:ext cx="2637512" cy="287152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/>
              <a:r>
                <a:rPr lang="ru-RU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Просмотр своего рейтинга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107">
              <a:extLst>
                <a:ext uri="{FF2B5EF4-FFF2-40B4-BE49-F238E27FC236}">
                  <a16:creationId xmlns:a16="http://schemas.microsoft.com/office/drawing/2014/main" id="{05EFA2BB-FEEE-2444-91F2-A765D2D77C70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任意多边形 108">
            <a:extLst>
              <a:ext uri="{FF2B5EF4-FFF2-40B4-BE49-F238E27FC236}">
                <a16:creationId xmlns:a16="http://schemas.microsoft.com/office/drawing/2014/main" id="{87CAA1BA-83E6-7D40-BE34-419DC8C8AD6A}"/>
              </a:ext>
            </a:extLst>
          </p:cNvPr>
          <p:cNvSpPr/>
          <p:nvPr/>
        </p:nvSpPr>
        <p:spPr>
          <a:xfrm>
            <a:off x="3424159" y="3281760"/>
            <a:ext cx="2185605" cy="2185905"/>
          </a:xfrm>
          <a:custGeom>
            <a:avLst/>
            <a:gdLst>
              <a:gd name="connsiteX0" fmla="*/ 1748790 w 1748790"/>
              <a:gd name="connsiteY0" fmla="*/ 0 h 1748790"/>
              <a:gd name="connsiteX1" fmla="*/ 0 w 1748790"/>
              <a:gd name="connsiteY1" fmla="*/ 1748790 h 17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790" h="174879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 rot="2700000">
            <a:off x="8394968" y="1768275"/>
            <a:ext cx="2612931" cy="851319"/>
            <a:chOff x="6337615" y="1295183"/>
            <a:chExt cx="2090425" cy="681174"/>
          </a:xfrm>
        </p:grpSpPr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337615" y="1295183"/>
              <a:ext cx="2090425" cy="681174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Просмотр существующих мероприятия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任意多边形 113">
            <a:extLst>
              <a:ext uri="{FF2B5EF4-FFF2-40B4-BE49-F238E27FC236}">
                <a16:creationId xmlns:a16="http://schemas.microsoft.com/office/drawing/2014/main" id="{57E760DC-48EC-7242-887F-E88D6942F220}"/>
              </a:ext>
            </a:extLst>
          </p:cNvPr>
          <p:cNvSpPr/>
          <p:nvPr/>
        </p:nvSpPr>
        <p:spPr>
          <a:xfrm>
            <a:off x="6923766" y="1641703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rgbClr val="261F1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9" grpId="0" animBg="1"/>
      <p:bldP spid="101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функционал (Вожатый)</a:t>
            </a:r>
            <a:endParaRPr lang="en-UA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1734460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C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D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4" y="2686852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B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d-ID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pin heiti" panose="00000500000000000000" pitchFamily="2" charset="-122"/>
                    <a:ea typeface="inpin heiti" panose="00000500000000000000" pitchFamily="2" charset="-122"/>
                    <a:sym typeface="inpin heiti" panose="00000500000000000000" pitchFamily="2" charset="-122"/>
                  </a:rPr>
                  <a:t>A</a:t>
                </a: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3" name="矩形 35">
            <a:extLst>
              <a:ext uri="{FF2B5EF4-FFF2-40B4-BE49-F238E27FC236}">
                <a16:creationId xmlns:a16="http://schemas.microsoft.com/office/drawing/2014/main" id="{39A755D7-D049-4F44-8DD1-7C70AB604316}"/>
              </a:ext>
            </a:extLst>
          </p:cNvPr>
          <p:cNvSpPr/>
          <p:nvPr/>
        </p:nvSpPr>
        <p:spPr>
          <a:xfrm>
            <a:off x="7150971" y="1917459"/>
            <a:ext cx="2241974" cy="410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Регистрация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6" name="矩形 41">
            <a:extLst>
              <a:ext uri="{FF2B5EF4-FFF2-40B4-BE49-F238E27FC236}">
                <a16:creationId xmlns:a16="http://schemas.microsoft.com/office/drawing/2014/main" id="{45901CF8-3E82-2249-A55F-E65587DB8B94}"/>
              </a:ext>
            </a:extLst>
          </p:cNvPr>
          <p:cNvSpPr/>
          <p:nvPr/>
        </p:nvSpPr>
        <p:spPr>
          <a:xfrm>
            <a:off x="7150971" y="3615083"/>
            <a:ext cx="2241974" cy="41088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ru-RU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Редактирование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9" name="矩形 44">
            <a:extLst>
              <a:ext uri="{FF2B5EF4-FFF2-40B4-BE49-F238E27FC236}">
                <a16:creationId xmlns:a16="http://schemas.microsoft.com/office/drawing/2014/main" id="{5F473D60-3840-964A-AE77-4B3A3E9A8C54}"/>
              </a:ext>
            </a:extLst>
          </p:cNvPr>
          <p:cNvSpPr/>
          <p:nvPr/>
        </p:nvSpPr>
        <p:spPr>
          <a:xfrm>
            <a:off x="2029097" y="2676705"/>
            <a:ext cx="2976449" cy="4247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ru-RU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Создание мероприятий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2" name="矩形 47">
            <a:extLst>
              <a:ext uri="{FF2B5EF4-FFF2-40B4-BE49-F238E27FC236}">
                <a16:creationId xmlns:a16="http://schemas.microsoft.com/office/drawing/2014/main" id="{B87F231D-97BD-884B-99C6-7D2EE964690C}"/>
              </a:ext>
            </a:extLst>
          </p:cNvPr>
          <p:cNvSpPr/>
          <p:nvPr/>
        </p:nvSpPr>
        <p:spPr>
          <a:xfrm>
            <a:off x="1640269" y="4529340"/>
            <a:ext cx="3541901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lang="ru-RU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rPr>
              <a:t>Добавление участников в мероприятия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ERD-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image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0028" y="954123"/>
            <a:ext cx="7576057" cy="57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7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88" y="544649"/>
            <a:ext cx="2645440" cy="587213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8200" y="24212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Начальная страница, которая позволяет пользователю зарегистрироваться или войти, если пользователь уже зарегистрирован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23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Мои События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35" y="658977"/>
            <a:ext cx="2582344" cy="5766754"/>
          </a:xfrm>
        </p:spPr>
      </p:pic>
      <p:sp>
        <p:nvSpPr>
          <p:cNvPr id="6" name="Прямоугольник 5"/>
          <p:cNvSpPr/>
          <p:nvPr/>
        </p:nvSpPr>
        <p:spPr>
          <a:xfrm>
            <a:off x="838200" y="143096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 этой странице пользователю предлагается меню возможностей: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Изучить запланированные мероприятия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Посмотреть рейтинг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Редактировать свой профиль</a:t>
            </a:r>
          </a:p>
          <a:p>
            <a:endParaRPr lang="ru-RU" dirty="0"/>
          </a:p>
          <a:p>
            <a:r>
              <a:rPr lang="ru-RU" dirty="0" smtClean="0"/>
              <a:t>- Узнать больше о мероприятии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 Также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Посмотреть список отчетов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Авторизоваться как вожатый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7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Мой рейтинг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00" y="365125"/>
            <a:ext cx="2730147" cy="6092701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7988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Здесь отображается количество очков и статус пользователя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19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Редактировать профиль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087" y="451944"/>
            <a:ext cx="2757148" cy="6050619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4624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Пользователь в любой момент может изменить свои данные, например, подразделение, если его перевели в другое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50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177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等线</vt:lpstr>
      <vt:lpstr>inpin heiti</vt:lpstr>
      <vt:lpstr>华文新魏</vt:lpstr>
      <vt:lpstr>Office Theme</vt:lpstr>
      <vt:lpstr>Волонтерское Приложение</vt:lpstr>
      <vt:lpstr>Задачи</vt:lpstr>
      <vt:lpstr>Основной функционал (Волонтер)</vt:lpstr>
      <vt:lpstr>Основной функционал (Вожатый)</vt:lpstr>
      <vt:lpstr>ERD-Диаграмма</vt:lpstr>
      <vt:lpstr>Страница регистрации</vt:lpstr>
      <vt:lpstr>Мои События</vt:lpstr>
      <vt:lpstr>Мой рейтинг</vt:lpstr>
      <vt:lpstr>Редактировать профиль</vt:lpstr>
      <vt:lpstr>Подробная информация о мероприятии</vt:lpstr>
      <vt:lpstr>Список отчетов</vt:lpstr>
      <vt:lpstr>Авторизация Вожатого</vt:lpstr>
      <vt:lpstr>Список одобренный заявок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USER</cp:lastModifiedBy>
  <cp:revision>8</cp:revision>
  <dcterms:created xsi:type="dcterms:W3CDTF">2023-02-11T11:38:42Z</dcterms:created>
  <dcterms:modified xsi:type="dcterms:W3CDTF">2023-09-20T13:05:37Z</dcterms:modified>
</cp:coreProperties>
</file>