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56" r:id="rId5"/>
    <p:sldId id="276" r:id="rId6"/>
    <p:sldId id="284" r:id="rId7"/>
    <p:sldId id="279" r:id="rId8"/>
    <p:sldId id="259" r:id="rId9"/>
    <p:sldId id="282" r:id="rId10"/>
    <p:sldId id="283" r:id="rId11"/>
    <p:sldId id="277" r:id="rId12"/>
    <p:sldId id="292" r:id="rId13"/>
    <p:sldId id="290" r:id="rId14"/>
    <p:sldId id="291" r:id="rId15"/>
    <p:sldId id="267" r:id="rId16"/>
    <p:sldId id="298" r:id="rId17"/>
    <p:sldId id="303" r:id="rId18"/>
    <p:sldId id="301" r:id="rId19"/>
    <p:sldId id="273" r:id="rId20"/>
    <p:sldId id="272" r:id="rId21"/>
    <p:sldId id="274" r:id="rId22"/>
    <p:sldId id="275" r:id="rId23"/>
    <p:sldId id="304" r:id="rId24"/>
    <p:sldId id="306" r:id="rId25"/>
    <p:sldId id="30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8F2C6C-4828-4B30-866E-EF9B40D1CC54}" v="3" dt="2025-05-18T16:11:50.352"/>
    <p1510:client id="{2157A16F-9703-B919-24C8-05EA8BD3FFA1}" v="13" dt="2025-05-19T12:08:03.804"/>
    <p1510:client id="{4E95B1DC-B6C3-4A82-B682-7A914BBEF0D0}" v="956" dt="2025-05-19T11:56:05.384"/>
    <p1510:client id="{7E23A56E-1B53-477B-BE4C-B0DF3C1EC2DB}" v="6646" dt="2025-05-19T12:09:47.023"/>
    <p1510:client id="{945DDACC-1610-7ABF-BC62-E185ABD952E0}" v="1707" dt="2025-05-19T02:03:23.550"/>
    <p1510:client id="{95EF5395-5D2E-6659-932F-32DD8AA40EC5}" v="105" dt="2025-05-18T20:22:40.258"/>
    <p1510:client id="{B8AB0BBE-36FE-F958-9D7D-2D555E1D1843}" v="11" dt="2025-05-19T02:51:44.543"/>
    <p1510:client id="{C10E745A-6047-05B2-0814-AE5153C0F2A7}" v="8" dt="2025-05-18T15:24:39.584"/>
    <p1510:client id="{EC78D03F-180F-D7F9-A8A9-F252EDA104F1}" v="8" dt="2025-05-18T19:20:41.586"/>
    <p1510:client id="{ECC39969-D4FA-780D-2E5D-5EB870D80BA7}" v="2292" dt="2025-05-18T18:50:27.991"/>
    <p1510:client id="{F6CB628E-5989-41E3-B27E-8475995EBB66}" v="2950" dt="2025-05-19T12:00:42.0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8AD34-ED80-48BB-B7C4-1CE9BE28D3D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817C7-206C-4216-9918-6A58C6B7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09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Gm </a:t>
            </a:r>
            <a:r>
              <a:rPr lang="en-US" err="1"/>
              <a:t>everybooyd</a:t>
            </a:r>
            <a:r>
              <a:rPr lang="en-US"/>
              <a:t>, we are Team 5, presenting our analysis on predicting the </a:t>
            </a:r>
            <a:r>
              <a:rPr lang="en-US" err="1"/>
              <a:t>ingi</a:t>
            </a:r>
            <a:r>
              <a:rPr lang="en-US"/>
              <a:t> index using the WB’s Development indicators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817C7-206C-4216-9918-6A58C6B778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30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817C7-206C-4216-9918-6A58C6B778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20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817C7-206C-4216-9918-6A58C6B778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92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/>
              <a:t>Mention use of </a:t>
            </a:r>
            <a:r>
              <a:rPr lang="en-US" b="1" err="1"/>
              <a:t>gridsearch</a:t>
            </a:r>
            <a:r>
              <a:rPr lang="en-US" b="1"/>
              <a:t> and </a:t>
            </a:r>
            <a:r>
              <a:rPr lang="en-US" b="1" err="1"/>
              <a:t>groupkfold</a:t>
            </a:r>
            <a:r>
              <a:rPr lang="en-US" b="1"/>
              <a:t> validation</a:t>
            </a:r>
          </a:p>
          <a:p>
            <a:pPr>
              <a:buNone/>
            </a:pPr>
            <a:endParaRPr lang="en-US" b="1"/>
          </a:p>
          <a:p>
            <a:pPr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817C7-206C-4216-9918-6A58C6B778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22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7D255-A4DF-C0C2-66FA-46F309D3E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6B5C79-D806-EE60-C761-97EC41EBE7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680EC3-C1CE-62B2-71C8-94AB337BD4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Dataset 2 Performed Best 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1. 📈 </a:t>
            </a:r>
            <a:r>
              <a:rPr lang="en-US" b="1"/>
              <a:t>Captures Temporal Dynamics Without Overfitting</a:t>
            </a:r>
            <a:endParaRPr lang="en-US"/>
          </a:p>
          <a:p>
            <a:pPr marL="171450" indent="-171450">
              <a:buFont typeface="Arial"/>
              <a:buChar char="•"/>
            </a:pPr>
            <a:r>
              <a:rPr lang="en-US"/>
              <a:t>The </a:t>
            </a:r>
            <a:r>
              <a:rPr lang="en-US" b="1"/>
              <a:t>5-year rolling mean</a:t>
            </a:r>
            <a:r>
              <a:rPr lang="en-US"/>
              <a:t> introduces </a:t>
            </a:r>
            <a:r>
              <a:rPr lang="en-US" b="1"/>
              <a:t>trend information</a:t>
            </a:r>
            <a:r>
              <a:rPr lang="en-US"/>
              <a:t>, letting the model understand how stable or growing features (e.g. income, education, health spending) are.</a:t>
            </a:r>
          </a:p>
          <a:p>
            <a:endParaRPr lang="en-US"/>
          </a:p>
          <a:p>
            <a:r>
              <a:rPr lang="en-US"/>
              <a:t>Compared to Dataset 3, which directly includes all past 5 years' values (160 features), Dataset 2 compresses history more </a:t>
            </a:r>
            <a:r>
              <a:rPr lang="en-US" b="1"/>
              <a:t>efficiently</a:t>
            </a:r>
            <a:r>
              <a:rPr lang="en-US"/>
              <a:t> and </a:t>
            </a:r>
            <a:r>
              <a:rPr lang="en-US" b="1"/>
              <a:t>robustly</a:t>
            </a:r>
            <a:r>
              <a:rPr lang="en-US"/>
              <a:t>, reducing noise.</a:t>
            </a:r>
          </a:p>
          <a:p>
            <a:br>
              <a:rPr lang="en-US">
                <a:cs typeface="+mn-lt"/>
              </a:rPr>
            </a:br>
            <a:endParaRPr lang="en-US"/>
          </a:p>
          <a:p>
            <a:r>
              <a:rPr lang="en-US"/>
              <a:t>2. ⚖️ </a:t>
            </a:r>
            <a:r>
              <a:rPr lang="en-US" b="1"/>
              <a:t>Better Bias–Variance Tradeoff</a:t>
            </a:r>
            <a:endParaRPr lang="en-US"/>
          </a:p>
          <a:p>
            <a:pPr marL="171450" indent="-171450">
              <a:buFont typeface="Arial"/>
              <a:buChar char="•"/>
            </a:pPr>
            <a:r>
              <a:rPr lang="en-US"/>
              <a:t>Dataset 1 is </a:t>
            </a:r>
            <a:r>
              <a:rPr lang="en-US" b="1"/>
              <a:t>too simple</a:t>
            </a:r>
            <a:r>
              <a:rPr lang="en-US"/>
              <a:t>: it captures only one year’s snapshot, making it </a:t>
            </a:r>
            <a:r>
              <a:rPr lang="en-US" b="1"/>
              <a:t>high bias</a:t>
            </a:r>
            <a:r>
              <a:rPr lang="en-US"/>
              <a:t>, missing the context of previous years.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Dataset 3 is </a:t>
            </a:r>
            <a:r>
              <a:rPr lang="en-US" b="1"/>
              <a:t>too complex</a:t>
            </a:r>
            <a:r>
              <a:rPr lang="en-US"/>
              <a:t>: it has high variance, leading to </a:t>
            </a:r>
            <a:r>
              <a:rPr lang="en-US" b="1"/>
              <a:t>overfitting</a:t>
            </a:r>
            <a:r>
              <a:rPr lang="en-US"/>
              <a:t>, especially since your total training size is 813 samples.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Dataset 2 finds the </a:t>
            </a:r>
            <a:r>
              <a:rPr lang="en-US" b="1"/>
              <a:t>sweet spot</a:t>
            </a:r>
            <a:r>
              <a:rPr lang="en-US"/>
              <a:t>: medium complexity, capturing </a:t>
            </a:r>
            <a:r>
              <a:rPr lang="en-US" b="1"/>
              <a:t>trends</a:t>
            </a:r>
            <a:r>
              <a:rPr lang="en-US"/>
              <a:t> while avoiding the curse of dimensionality.</a:t>
            </a:r>
          </a:p>
          <a:p>
            <a:endParaRPr lang="en-US">
              <a:cs typeface="+mn-lt"/>
            </a:endParaRPr>
          </a:p>
          <a:p>
            <a:r>
              <a:rPr lang="en-US"/>
              <a:t>5. 🌍 Policy-Relevant Variables Have Lagged Effects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Social and economic policies affect Gini Index with a lag — e.g., a new education program shows results 2–3 years later.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Rolling stats </a:t>
            </a:r>
            <a:r>
              <a:rPr lang="en-US" b="1"/>
              <a:t>implicitly reflect</a:t>
            </a:r>
            <a:r>
              <a:rPr lang="en-US"/>
              <a:t> those lagged influences better than a single year’s value.</a:t>
            </a:r>
          </a:p>
          <a:p>
            <a:endParaRPr lang="en-US"/>
          </a:p>
          <a:p>
            <a:endParaRPr lang="en-US"/>
          </a:p>
          <a:p>
            <a:pPr marL="17145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,Sans-Serif"/>
              <a:buChar char="•"/>
            </a:pPr>
            <a:r>
              <a:rPr lang="en-US" b="1"/>
              <a:t>Set 1 – Year-t only (R² ≈ 43 %)</a:t>
            </a:r>
            <a:br>
              <a:rPr lang="en-US" b="1">
                <a:cs typeface="+mn-lt"/>
              </a:rPr>
            </a:br>
            <a:r>
              <a:rPr lang="en-US" b="1"/>
              <a:t>• Captures only a snapshot of macro conditions</a:t>
            </a:r>
            <a:br>
              <a:rPr lang="en-US" b="1">
                <a:cs typeface="+mn-lt"/>
              </a:rPr>
            </a:br>
            <a:r>
              <a:rPr lang="en-US" b="1"/>
              <a:t>• Misses trend or volatility signals → limited context</a:t>
            </a:r>
            <a:endParaRPr lang="en-US"/>
          </a:p>
          <a:p>
            <a:pPr marL="17145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,Sans-Serif"/>
              <a:buChar char="•"/>
            </a:pPr>
            <a:endParaRPr lang="en-US"/>
          </a:p>
          <a:p>
            <a:pPr marL="17145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,Sans-Serif"/>
              <a:buChar char="•"/>
            </a:pPr>
            <a:r>
              <a:rPr lang="en-US" b="1"/>
              <a:t>Set 2 – Year-t + Rolling Stats (R² ≈ 50 %)</a:t>
            </a:r>
            <a:br>
              <a:rPr lang="en-US" b="1">
                <a:cs typeface="+mn-lt"/>
              </a:rPr>
            </a:br>
            <a:r>
              <a:rPr lang="en-US" b="1"/>
              <a:t>• Adds 5-year mean &amp; std → smooths noise and encodes momentum</a:t>
            </a:r>
            <a:br>
              <a:rPr lang="en-US" b="1">
                <a:cs typeface="+mn-lt"/>
              </a:rPr>
            </a:br>
            <a:r>
              <a:rPr lang="en-US" b="1"/>
              <a:t>• Strikes best balance of history vs. complexity → highest predictive </a:t>
            </a:r>
            <a:r>
              <a:rPr lang="en-US"/>
              <a:t>power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,Sans-Serif"/>
              <a:buChar char="•"/>
            </a:pPr>
            <a:endParaRPr lang="en-US"/>
          </a:p>
          <a:p>
            <a:pPr marL="17145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,Sans-Serif"/>
              <a:buChar char="•"/>
            </a:pPr>
            <a:r>
              <a:rPr lang="en-US" b="1"/>
              <a:t>Set 3 – Five-Year Lags (R² ≈ 44 %)</a:t>
            </a:r>
            <a:br>
              <a:rPr lang="en-US" b="1">
                <a:cs typeface="+mn-lt"/>
              </a:rPr>
            </a:br>
            <a:r>
              <a:rPr lang="en-US" b="1"/>
              <a:t>• Incorporates raw values t…t–4 → full history</a:t>
            </a:r>
            <a:br>
              <a:rPr lang="en-US" b="1">
                <a:cs typeface="+mn-lt"/>
              </a:rPr>
            </a:br>
            <a:r>
              <a:rPr lang="en-US" b="1"/>
              <a:t>• Very high dimensionality → noise and overfitting dilute gains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EC35B-F49C-7BA6-FEAD-BA28236D22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817C7-206C-4216-9918-6A58C6B778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27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>
                <a:latin typeface="Aptos"/>
                <a:ea typeface="Calibri"/>
                <a:cs typeface="Calibri"/>
              </a:rPr>
              <a:t>Non linear </a:t>
            </a:r>
            <a:r>
              <a:rPr lang="en-US" err="1">
                <a:latin typeface="Aptos"/>
                <a:ea typeface="Calibri"/>
                <a:cs typeface="Calibri"/>
              </a:rPr>
              <a:t>relationshps</a:t>
            </a:r>
            <a:r>
              <a:rPr lang="en-US">
                <a:latin typeface="Aptos"/>
                <a:ea typeface="Calibri"/>
                <a:cs typeface="Calibri"/>
              </a:rPr>
              <a:t> captured better by trees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>
                <a:latin typeface="Aptos"/>
                <a:ea typeface="Calibri"/>
                <a:cs typeface="Calibri"/>
              </a:rPr>
              <a:t>Feature selection – </a:t>
            </a:r>
            <a:r>
              <a:rPr lang="en-US" err="1">
                <a:latin typeface="Aptos"/>
                <a:ea typeface="Calibri"/>
                <a:cs typeface="Calibri"/>
              </a:rPr>
              <a:t>knn</a:t>
            </a:r>
            <a:r>
              <a:rPr lang="en-US">
                <a:latin typeface="Aptos"/>
                <a:ea typeface="Calibri"/>
                <a:cs typeface="Calibri"/>
              </a:rPr>
              <a:t> weights all features equally (problem) and you would need to regularize linear models 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>
                <a:latin typeface="Aptos"/>
                <a:ea typeface="Calibri"/>
                <a:cs typeface="Calibri"/>
              </a:rPr>
              <a:t>Robust to noise because of bagging (selection of data records with replacement) and the usage of only a few features – and boosting (which iteratively corrects residuals)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817C7-206C-4216-9918-6A58C6B778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92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These top 4 features were in among the most importance features for 4 out of 5 of the top performing models.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latin typeface="Calibri"/>
                <a:ea typeface="Calibri"/>
                <a:cs typeface="Calibri"/>
              </a:rPr>
              <a:t>Intentional Homicide had a positive correlation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latin typeface="Calibri"/>
                <a:ea typeface="Calibri"/>
                <a:cs typeface="Calibri"/>
              </a:rPr>
              <a:t>Forest Land had a positive correlation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latin typeface="Calibri"/>
                <a:ea typeface="Calibri"/>
                <a:cs typeface="Calibri"/>
              </a:rPr>
              <a:t>Access to Electricity had a negative correlation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latin typeface="Calibri"/>
                <a:ea typeface="Calibri"/>
                <a:cs typeface="Calibri"/>
              </a:rPr>
              <a:t>Death Rate had a negative correlation</a:t>
            </a:r>
          </a:p>
          <a:p>
            <a:endParaRPr lang="en-US">
              <a:latin typeface="Calibri"/>
              <a:ea typeface="Calibri"/>
              <a:cs typeface="Calibri"/>
            </a:endParaRPr>
          </a:p>
          <a:p>
            <a:r>
              <a:rPr lang="en-US">
                <a:latin typeface="Calibri"/>
                <a:ea typeface="Calibri"/>
                <a:cs typeface="Calibri"/>
              </a:rPr>
              <a:t>Across our best-performing models (Test R2 &gt;= 50%)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latin typeface="Calibri"/>
                <a:ea typeface="Calibri"/>
                <a:cs typeface="Calibri"/>
              </a:rPr>
              <a:t>Linear Regressor, X2, Rolling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latin typeface="Calibri"/>
                <a:ea typeface="Calibri"/>
                <a:cs typeface="Calibri"/>
              </a:rPr>
              <a:t>Linear with Feature Selection, X2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latin typeface="Calibri"/>
                <a:ea typeface="Calibri"/>
                <a:cs typeface="Calibri"/>
              </a:rPr>
              <a:t>Lasso on X2 Rolling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latin typeface="Calibri"/>
                <a:ea typeface="Calibri"/>
                <a:cs typeface="Calibri"/>
              </a:rPr>
              <a:t>Random Forest on X1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latin typeface="Calibri"/>
                <a:ea typeface="Calibri"/>
                <a:cs typeface="Calibri"/>
              </a:rPr>
              <a:t>GBT on X2</a:t>
            </a:r>
          </a:p>
          <a:p>
            <a:pPr marL="171450" indent="-171450">
              <a:buFont typeface="Arial"/>
              <a:buChar char="•"/>
            </a:pPr>
            <a:endParaRPr lang="en-US">
              <a:latin typeface="Calibri"/>
              <a:ea typeface="Calibri"/>
              <a:cs typeface="Calibri"/>
            </a:endParaRPr>
          </a:p>
          <a:p>
            <a:r>
              <a:rPr lang="en-US">
                <a:latin typeface="Calibri"/>
                <a:ea typeface="Calibri"/>
                <a:cs typeface="Calibri"/>
              </a:rPr>
              <a:t>Honorable Mentions (2 models): R&amp;D (negative correlation), population (+), greenhouse (differs between itself and </a:t>
            </a:r>
            <a:r>
              <a:rPr lang="en-US" err="1">
                <a:latin typeface="Calibri"/>
                <a:ea typeface="Calibri"/>
                <a:cs typeface="Calibri"/>
              </a:rPr>
              <a:t>rollmean</a:t>
            </a:r>
            <a:r>
              <a:rPr lang="en-US">
                <a:latin typeface="Calibri"/>
                <a:ea typeface="Calibri"/>
                <a:cs typeface="Calibri"/>
              </a:rPr>
              <a:t> in polarity), birth rate (only in trees), trade in services (only in trees)</a:t>
            </a:r>
          </a:p>
          <a:p>
            <a:endParaRPr lang="en-US">
              <a:latin typeface="Calibri"/>
              <a:ea typeface="Calibri"/>
              <a:cs typeface="Calibri"/>
            </a:endParaRP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b="1"/>
              <a:t>  Intentional Homicides</a:t>
            </a:r>
            <a:endParaRPr lang="en-US"/>
          </a:p>
          <a:p>
            <a:pPr marL="628650" lvl="1" indent="-228600">
              <a:lnSpc>
                <a:spcPct val="9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/>
              <a:t>Strongly linked to social instability </a:t>
            </a:r>
            <a:r>
              <a:rPr lang="en-US" err="1"/>
              <a:t>andinequality</a:t>
            </a:r>
            <a:r>
              <a:rPr lang="en-US"/>
              <a:t>. Countries with higher Gini </a:t>
            </a:r>
            <a:r>
              <a:rPr lang="en-US" err="1"/>
              <a:t>oftenshow</a:t>
            </a:r>
            <a:r>
              <a:rPr lang="en-US"/>
              <a:t> elevated violence due to </a:t>
            </a:r>
            <a:r>
              <a:rPr lang="en-US" err="1"/>
              <a:t>marginalizationand</a:t>
            </a:r>
            <a:r>
              <a:rPr lang="en-US"/>
              <a:t> weak institutions.</a:t>
            </a:r>
          </a:p>
          <a:p>
            <a:pPr marL="628650" lvl="1" indent="-228600">
              <a:lnSpc>
                <a:spcPct val="90000"/>
              </a:lnSpc>
              <a:spcAft>
                <a:spcPts val="600"/>
              </a:spcAft>
              <a:buFont typeface="Arial,Sans-Serif"/>
              <a:buChar char="•"/>
            </a:pPr>
            <a:endParaRPr lang="en-US"/>
          </a:p>
          <a:p>
            <a:pPr marL="628650" lvl="1" indent="-228600">
              <a:lnSpc>
                <a:spcPct val="9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b="1"/>
              <a:t>Access to Electricity (% of population)</a:t>
            </a:r>
            <a:endParaRPr lang="en-US"/>
          </a:p>
          <a:p>
            <a:pPr marL="628650" lvl="1" indent="-228600">
              <a:lnSpc>
                <a:spcPct val="9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/>
              <a:t>Highlights infrastructure inequality. Low </a:t>
            </a:r>
            <a:r>
              <a:rPr lang="en-US" err="1"/>
              <a:t>accesssuggests</a:t>
            </a:r>
            <a:r>
              <a:rPr lang="en-US"/>
              <a:t> limited opportunities, especially </a:t>
            </a:r>
            <a:r>
              <a:rPr lang="en-US" err="1"/>
              <a:t>inrural</a:t>
            </a:r>
            <a:r>
              <a:rPr lang="en-US"/>
              <a:t> or underserved areas.</a:t>
            </a:r>
          </a:p>
          <a:p>
            <a:pPr marL="628650" lvl="1" indent="-228600">
              <a:lnSpc>
                <a:spcPct val="90000"/>
              </a:lnSpc>
              <a:spcAft>
                <a:spcPts val="600"/>
              </a:spcAft>
              <a:buFont typeface="Arial,Sans-Serif"/>
              <a:buChar char="•"/>
            </a:pPr>
            <a:endParaRPr lang="en-US"/>
          </a:p>
          <a:p>
            <a:pPr marL="628650" lvl="1" indent="-228600">
              <a:lnSpc>
                <a:spcPct val="90000"/>
              </a:lnSpc>
              <a:spcAft>
                <a:spcPts val="600"/>
              </a:spcAft>
              <a:buFont typeface="Arial,Sans-Serif"/>
              <a:buChar char="•"/>
            </a:pPr>
            <a:endParaRPr lang="en-US"/>
          </a:p>
          <a:p>
            <a:pPr marL="628650" lvl="1" indent="-228600">
              <a:lnSpc>
                <a:spcPct val="90000"/>
              </a:lnSpc>
              <a:spcAft>
                <a:spcPts val="600"/>
              </a:spcAft>
              <a:buFont typeface="Arial,Sans-Serif"/>
              <a:buChar char="•"/>
            </a:pPr>
            <a:endParaRPr lang="en-US"/>
          </a:p>
          <a:p>
            <a:pPr marL="628650" lvl="1" indent="-228600">
              <a:lnSpc>
                <a:spcPct val="90000"/>
              </a:lnSpc>
              <a:spcAft>
                <a:spcPts val="600"/>
              </a:spcAft>
              <a:buFont typeface="Arial,Sans-Serif"/>
              <a:buChar char="•"/>
            </a:pPr>
            <a:endParaRPr lang="en-US"/>
          </a:p>
          <a:p>
            <a:pPr marL="628650" lvl="1" indent="-228600">
              <a:lnSpc>
                <a:spcPct val="90000"/>
              </a:lnSpc>
              <a:spcAft>
                <a:spcPts val="600"/>
              </a:spcAft>
              <a:buFont typeface="Arial,Sans-Serif"/>
              <a:buChar char="•"/>
            </a:pPr>
            <a:endParaRPr lang="en-US"/>
          </a:p>
          <a:p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817C7-206C-4216-9918-6A58C6B778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235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/>
              <a:t>Li et al. (2022)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Developed a two-stage ensemble to predict state fragility using 100+ World Bank Development Indicators (2000–2020).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Key steps: heavy feature pruning, per-group model training, majority-vote aggregation.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Our takeaway:</a:t>
            </a:r>
            <a:r>
              <a:rPr lang="en-US"/>
              <a:t> we compare Random Forest and Gradient Boosting on WDI and adopt their ensemble‐style validation.</a:t>
            </a:r>
          </a:p>
          <a:p>
            <a:pPr>
              <a:buNone/>
            </a:pPr>
            <a:r>
              <a:rPr lang="en-US" b="1" err="1"/>
              <a:t>Hatimi</a:t>
            </a:r>
            <a:r>
              <a:rPr lang="en-US" b="1"/>
              <a:t> et al. (2024)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Forecasted national education outcomes by dropping &gt;50%-missing indicators, mean-imputing the rest, then tuning via 5-fold CV.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Demonstrated that simple imputation + regularized linear models can achieve R²≈0.48.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Our takeaway:</a:t>
            </a:r>
            <a:r>
              <a:rPr lang="en-US"/>
              <a:t> we apply a stricter missingness threshold, replace plain CV with </a:t>
            </a:r>
            <a:r>
              <a:rPr lang="en-US" err="1"/>
              <a:t>GroupKFold</a:t>
            </a:r>
            <a:r>
              <a:rPr lang="en-US"/>
              <a:t>, and explore richer imputation.</a:t>
            </a:r>
          </a:p>
          <a:p>
            <a:pPr>
              <a:buNone/>
            </a:pPr>
            <a:r>
              <a:rPr lang="en-US" b="1" err="1"/>
              <a:t>Muñetón</a:t>
            </a:r>
            <a:r>
              <a:rPr lang="en-US" b="1"/>
              <a:t>-Santa &amp; Manrique-Ruiz (2023)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Combined WDI with spatial data (e.g. distance to capital) to predict multidimensional poverty, using Random Forests.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Emphasized feature importance to uncover non-linear drivers.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Our takeaway:</a:t>
            </a:r>
            <a:r>
              <a:rPr lang="en-US"/>
              <a:t> we mirror their importance analysis to validate which WDI indicators truly drive Gini shifts.</a:t>
            </a:r>
          </a:p>
          <a:p>
            <a:pPr>
              <a:buNone/>
            </a:pPr>
            <a:r>
              <a:rPr lang="en-US" b="1"/>
              <a:t>Koç &amp; Akın (2021)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Compared linear vs. tree-based methods for next-year Gini forecasting in OECD, using median imputation.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Found Random Forest (R²≈0.71) outperformed linear baselines.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Our takeaway:</a:t>
            </a:r>
            <a:r>
              <a:rPr lang="en-US"/>
              <a:t> we extend their baseline to a global dataset, test both mean and advanced imputers, and shift the target by one year.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We adopted methodology similar to the second paper but they only used OECD countries and 5 features – we improved on this by expanding our predictions to the entire globe and we use 32 features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817C7-206C-4216-9918-6A58C6B778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249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 the future, integrate MICE or </a:t>
            </a:r>
            <a:r>
              <a:rPr lang="en-US" err="1"/>
              <a:t>missForest</a:t>
            </a:r>
            <a:r>
              <a:rPr lang="en-US"/>
              <a:t>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817C7-206C-4216-9918-6A58C6B778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09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AD8DC-9D12-9AD7-C654-61E0AB095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877412-73E1-C76A-878D-33158435C6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8EFCD3-0311-D988-F28A-F068A053F3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/>
              <a:t>Linear Regressors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Shine on smoothed (rolling) inputs—capture main trend with straight-line fits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Break down on raw or purely lagged data—can’t bend around non-linear effects</a:t>
            </a:r>
          </a:p>
          <a:p>
            <a:pPr>
              <a:buNone/>
            </a:pPr>
            <a:r>
              <a:rPr lang="en-US" b="1"/>
              <a:t>Tree Forests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Inherently model non-linearities and feature interactions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Robust to noise and outliers; shallow GBT on smooth data even mimics linear behavior</a:t>
            </a:r>
          </a:p>
          <a:p>
            <a:pPr>
              <a:buNone/>
            </a:pPr>
            <a:r>
              <a:rPr lang="en-US" b="1"/>
              <a:t>K-Nearest Neighbors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Struggles in high-dimensional space—neighbors all “far” away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No learned weighting—plain averaging can’t extract systematic signals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A6891-6D20-B7F7-1408-341FFFD4F2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817C7-206C-4216-9918-6A58C6B778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53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for Any Global Policy, such as providing aid, that involves income distribution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the curve squishes against the sides of the triangle, the </a:t>
            </a:r>
            <a:r>
              <a:rPr kumimoji="0" lang="en-US" altLang="en-US" sz="12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gini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index increases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Meaning that a small percentage has a lot of the wealth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SA_&gt; 2014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Slovakia -&gt; 2023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1200" b="1"/>
              <a:t>Collection:</a:t>
            </a:r>
            <a:r>
              <a:rPr lang="en-US" sz="1200"/>
              <a:t> Official national surveys &amp; administrative sources</a:t>
            </a: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b="1"/>
              <a:t>Applications</a:t>
            </a:r>
            <a:endParaRPr lang="en-US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Compare inequality across countries/years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Monitor policy impact (taxation, welfare)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Identify trends (rising or falling inequality)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817C7-206C-4216-9918-6A58C6B778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42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481E4-F2EA-2653-4233-A38E6C28B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941079-8510-013A-AC20-BC7975903D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6FE407-DD6B-76D9-B9BF-717E0C3EFF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Problem : Inequality:</a:t>
            </a: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Care -&gt; Applications</a:t>
            </a: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Challenging -&gt; Unlike a lot of other “dummy” datasets available on Kaggle, ours includes messy real world data, with high levels of </a:t>
            </a:r>
            <a:r>
              <a:rPr lang="en-US" err="1"/>
              <a:t>missingess</a:t>
            </a:r>
            <a:r>
              <a:rPr lang="en-US"/>
              <a:t>.</a:t>
            </a: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Interesting approach is: Evaluated many cleaning strategies, many data imputation strategies, many time series analysis, and run all of this against a variety of models.</a:t>
            </a: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Needs </a:t>
            </a:r>
            <a:r>
              <a:rPr lang="en-US" err="1"/>
              <a:t>trustthworty</a:t>
            </a:r>
            <a:r>
              <a:rPr lang="en-US"/>
              <a:t>, income surveys which hare expensive and </a:t>
            </a:r>
            <a:r>
              <a:rPr lang="en-US" err="1"/>
              <a:t>unabaivlable</a:t>
            </a:r>
            <a:r>
              <a:rPr lang="en-US"/>
              <a:t> in low income unstable </a:t>
            </a:r>
            <a:r>
              <a:rPr lang="en-US" err="1"/>
              <a:t>regeions</a:t>
            </a:r>
            <a:r>
              <a:rPr lang="en-US"/>
              <a:t>, which is where they are most required.</a:t>
            </a: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D1D7A-1015-0942-D0F2-4B7277202F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817C7-206C-4216-9918-6A58C6B778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56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 categorical values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817C7-206C-4216-9918-6A58C6B778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46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817C7-206C-4216-9918-6A58C6B778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62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See that aside from an outlier, Values are in the 20-35% range</a:t>
            </a:r>
          </a:p>
          <a:p>
            <a:r>
              <a:rPr lang="en-US"/>
              <a:t>Gini Index Not computed Every year, and its not computed at regular intervals either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817C7-206C-4216-9918-6A58C6B778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1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817C7-206C-4216-9918-6A58C6B778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80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1"/>
              <a:t>For each missing cell, fill with that country’s mean (2002–2020) If country mean unavailable, fill with global mean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(We left date/year/Gini untouched to avoid leakage)</a:t>
            </a:r>
            <a:endParaRPr lang="en-US" sz="1200" b="1" i="1"/>
          </a:p>
          <a:p>
            <a:endParaRPr lang="en-US"/>
          </a:p>
          <a:p>
            <a:r>
              <a:rPr lang="en-US"/>
              <a:t>Remind them that this data set has dropped a lot of the years and bad features and bad countries. As well as any country without a </a:t>
            </a:r>
            <a:r>
              <a:rPr lang="en-US" err="1"/>
              <a:t>gini</a:t>
            </a:r>
            <a:r>
              <a:rPr lang="en-US"/>
              <a:t> during that time period.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817C7-206C-4216-9918-6A58C6B778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42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3B5D1-540D-03E0-1BC2-BCDD228FB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7FE559-862D-9B10-6764-451DF7B223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669379-2425-7613-B834-3DAC4DDAB9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A274D-1EE3-79DD-CFA2-FF7B9CE00B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817C7-206C-4216-9918-6A58C6B778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85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B8C0-A2D3-C6E1-A967-BB736C023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449FD-B56E-3FE3-4F07-70F5C3DC4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99690-B78B-970B-631D-CD2F6C342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4A54-3A44-4436-A664-CB932042324E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B9A4C-9DB4-3EF6-2940-D692A9215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4E388-7DAD-636F-4FEE-C11C773F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984C5-B8B2-459D-933A-6001A2649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DE03A-C298-17CB-85B2-BB355A442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03F99-2AC8-AA2B-F69A-DD19A83FF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D7BDF-3BF3-EA92-7529-4E23B2C2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4A54-3A44-4436-A664-CB932042324E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27BAD-13DB-DD0D-FCBB-D074B2EAB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CBA54-117B-7372-CA30-832F4F749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984C5-B8B2-459D-933A-6001A2649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5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2971D4-D76F-4E0D-5401-3B819D8C6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EEE58-2A02-4FD1-E958-AAA35EF9A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72B70-9B2D-23D7-14D3-B0A7BA3E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4A54-3A44-4436-A664-CB932042324E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352A4-F8D5-5A48-A348-2F639857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B345E-6588-A7D7-DF36-80980D858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984C5-B8B2-459D-933A-6001A2649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1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99D6A-E414-FBF2-8CC7-DB01AE2A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BFC24-071A-81C0-A9C1-3A9770E0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9A3E3-8F94-98AC-7D1E-0420A64A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4A54-3A44-4436-A664-CB932042324E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0D617-7BA7-D1E8-A086-E9C794C8A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D9D52-6805-C636-9510-5094DCFF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984C5-B8B2-459D-933A-6001A2649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1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A6258-F395-45F6-8007-7AEFA3564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81981-3765-A0B3-0ECD-2B96B7305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0A24C-D39C-1CCD-8A6C-518DA7CF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4A54-3A44-4436-A664-CB932042324E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96D9C-4472-3C11-32E5-CB8E8AEB6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7DA62-AE59-F179-C79F-55B78AFD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984C5-B8B2-459D-933A-6001A2649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9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9A15C-3244-2242-C5A0-D614CB44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C9989-4FDA-0D20-DA96-06F335D3E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C89BB-6660-8192-D30E-54A30D797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505E8-BB18-1D94-6C5A-81E1E0CE4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4A54-3A44-4436-A664-CB932042324E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5754D-7BEA-9B0E-0063-812C17407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F469E-4A94-152A-17DE-177FB9C4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984C5-B8B2-459D-933A-6001A2649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40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8C73-F2F1-68C0-C9CE-27C77E63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54CF6-B84D-5016-6443-C899F8003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50729-0D2A-2938-F859-78CF51C88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8CEC44-44A3-4B1A-D2F3-2BDC96908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C9C116-CD8E-8917-3720-13D32B5C6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3018EE-3414-E5C5-73E0-87CF5259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4A54-3A44-4436-A664-CB932042324E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984899-449B-74E7-8E01-9953F8F8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03D5D4-8ECD-4BE3-B6DA-B2A9152D6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984C5-B8B2-459D-933A-6001A2649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1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E65CE-4E88-4A59-8AF6-7AAC60E1C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414A21-7C12-7D89-BCFF-D1AB8EDCB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4A54-3A44-4436-A664-CB932042324E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980B2-E1E5-C4D6-DAFD-745BB8C17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40392-221E-9CD4-0A1B-F8CF4F1D6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984C5-B8B2-459D-933A-6001A2649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D1A3B-4EB1-5198-5AAA-2AA327FED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4A54-3A44-4436-A664-CB932042324E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21DD7-4283-A940-FFA9-D2CE4535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0B5A0-C354-C6E6-159C-21F0E3277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984C5-B8B2-459D-933A-6001A2649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1DF7B-97BE-D928-AD8B-CB92C7479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D7FD7-F13E-5EB0-B11F-23FB08BAD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1339A-A4A4-1F98-F644-588CA6224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5D9BB-D6FB-10C7-0317-1339E0995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4A54-3A44-4436-A664-CB932042324E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299E5-EDCD-929F-F5D8-0E932E66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538B2-D03D-448E-2460-8FECB0E26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984C5-B8B2-459D-933A-6001A2649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2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E2A7-0CEA-6EC7-FE67-543F5C19A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953F08-6AF8-BA19-26F3-2CBDC1F33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F0F06-ED61-77DC-6926-D21490C09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A4577-5E86-6B46-1B45-5658864D2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4A54-3A44-4436-A664-CB932042324E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C0D76-ECAD-C2E0-CBA7-809BF1211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7504C-F941-9B4B-B68D-0EF777B5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984C5-B8B2-459D-933A-6001A2649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7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41EF31-2108-6D57-D42F-C17A2CB4B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17C13-F294-DF96-9948-9ACE6C0C8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2004C-5995-7717-55CF-326AD1E6D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404A54-3A44-4436-A664-CB932042324E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8C5E3-869B-A52C-29AB-8A014B608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D69CF-A78B-0DFF-020A-A1E08EE91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8984C5-B8B2-459D-933A-6001A2649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7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89/fphy.2022.830774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hyperlink" Target="https://dergipark.org.tr/en/pub/datasci/issue/90860/1662110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3DAEE-D5E1-8E0D-AB4A-E72A11954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734" y="355273"/>
            <a:ext cx="5585748" cy="4567137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World Bank Indicators -</a:t>
            </a:r>
            <a:br>
              <a:rPr lang="en-US" sz="4800"/>
            </a:br>
            <a:r>
              <a:rPr lang="en-US" sz="4800" b="1"/>
              <a:t>Predicting The Gini 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0B085-74D4-A5D6-4452-B02ACCAF9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" y="5277683"/>
            <a:ext cx="7044267" cy="1436383"/>
          </a:xfrm>
        </p:spPr>
        <p:txBody>
          <a:bodyPr>
            <a:noAutofit/>
          </a:bodyPr>
          <a:lstStyle/>
          <a:p>
            <a:pPr algn="l"/>
            <a:endParaRPr lang="en-US" sz="1700"/>
          </a:p>
          <a:p>
            <a:pPr algn="l"/>
            <a:r>
              <a:rPr lang="en-US" sz="1700"/>
              <a:t>Team 5 - CSSE-415, Spring 2024-2025</a:t>
            </a:r>
          </a:p>
          <a:p>
            <a:pPr algn="l"/>
            <a:r>
              <a:rPr lang="en-US" sz="1700"/>
              <a:t>Abdullah Islam, Agnay Srivastava, Parth Sundaram, Steven Johnson</a:t>
            </a:r>
          </a:p>
        </p:txBody>
      </p:sp>
      <p:pic>
        <p:nvPicPr>
          <p:cNvPr id="5" name="Picture 4" descr="Digital graph of stock market">
            <a:extLst>
              <a:ext uri="{FF2B5EF4-FFF2-40B4-BE49-F238E27FC236}">
                <a16:creationId xmlns:a16="http://schemas.microsoft.com/office/drawing/2014/main" id="{F1D8795B-6DE9-108B-5D7A-2413E01B92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284" r="25506"/>
          <a:stretch>
            <a:fillRect/>
          </a:stretch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4982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AF40DC-3B64-58FB-030A-4DBFE7C48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5EE8F-7791-B643-03BC-F1D74CCBC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Recap – The Big Picture So Far [1/2]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BE39F-F0C2-66B3-C081-8DD00C5FF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8277" y="2144119"/>
            <a:ext cx="11112398" cy="4392173"/>
          </a:xfrm>
        </p:spPr>
        <p:txBody>
          <a:bodyPr vert="horz" lIns="91440" tIns="45720" rIns="91440" bIns="45720" rtlCol="0">
            <a:normAutofit/>
          </a:bodyPr>
          <a:lstStyle/>
          <a:p>
            <a:pPr marL="742950" indent="-457200">
              <a:buFont typeface="+mj-lt"/>
              <a:buAutoNum type="arabicPeriod"/>
            </a:pPr>
            <a:r>
              <a:rPr lang="en-US" sz="2200" b="1"/>
              <a:t>Cleaning: </a:t>
            </a:r>
            <a:r>
              <a:rPr lang="en-US" sz="2200"/>
              <a:t>We removed features and countries with high degrees of missingness. </a:t>
            </a:r>
          </a:p>
          <a:p>
            <a:pPr marL="742950" indent="-457200">
              <a:buFont typeface="+mj-lt"/>
              <a:buAutoNum type="arabicPeriod"/>
            </a:pPr>
            <a:endParaRPr lang="en-US" sz="2200"/>
          </a:p>
          <a:p>
            <a:pPr marL="742950" indent="-457200">
              <a:buFont typeface="+mj-lt"/>
              <a:buAutoNum type="arabicPeriod"/>
            </a:pPr>
            <a:r>
              <a:rPr lang="en-US" sz="2200" b="1"/>
              <a:t>Imputation: </a:t>
            </a:r>
            <a:r>
              <a:rPr lang="en-US" sz="2200"/>
              <a:t>Filled in what was still missing</a:t>
            </a:r>
          </a:p>
          <a:p>
            <a:pPr marL="742950" indent="-457200">
              <a:buFont typeface="+mj-lt"/>
              <a:buAutoNum type="arabicPeriod"/>
            </a:pPr>
            <a:endParaRPr lang="en-US" sz="2200"/>
          </a:p>
          <a:p>
            <a:pPr marL="742950" indent="-457200">
              <a:buFont typeface="+mj-lt"/>
              <a:buAutoNum type="arabicPeriod"/>
            </a:pPr>
            <a:r>
              <a:rPr lang="en-US" sz="2200" b="1"/>
              <a:t>Time-Series: </a:t>
            </a:r>
            <a:r>
              <a:rPr lang="en-US" sz="2200"/>
              <a:t>Used data from past years for new feature columns and generated 3 datasets for each model to use.</a:t>
            </a:r>
          </a:p>
          <a:p>
            <a:pPr marL="514350" indent="-228600">
              <a:buFont typeface="Arial" panose="020B0604020202020204" pitchFamily="34" charset="0"/>
              <a:buChar char="•"/>
            </a:pPr>
            <a:endParaRPr lang="en-US" sz="2200"/>
          </a:p>
          <a:p>
            <a:pPr marL="628650" indent="-342900">
              <a:buFont typeface="Wingdings" panose="05000000000000000000" pitchFamily="2" charset="2"/>
              <a:buChar char="v"/>
            </a:pPr>
            <a:r>
              <a:rPr lang="en-US" sz="2200"/>
              <a:t>Our philosophy was to </a:t>
            </a:r>
            <a:r>
              <a:rPr lang="en-US" sz="2200" b="1"/>
              <a:t>pick interpretability</a:t>
            </a:r>
            <a:r>
              <a:rPr lang="en-US" sz="2200"/>
              <a:t> over complex procedures that promised accuracy.</a:t>
            </a:r>
          </a:p>
          <a:p>
            <a:endParaRPr lang="en-US" sz="2200" b="1"/>
          </a:p>
          <a:p>
            <a:pPr marL="971550" lvl="1" indent="-514350">
              <a:buFont typeface="Aptos" panose="020B0004020202020204" pitchFamily="34" charset="0"/>
              <a:buChar char="⮾"/>
            </a:pPr>
            <a:r>
              <a:rPr lang="en-US" sz="2200" b="1"/>
              <a:t>NO Polynomial Features, PCA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940596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5F4B4C-DF9F-219C-9655-9287917CB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4D5C0-8120-2DEC-9127-9F5550DCC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Recap – Dataset Numbers [2/2]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88769-CAD8-4A84-ABC8-F5CB6AD8B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5707" y="2111008"/>
            <a:ext cx="4780661" cy="34551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228600">
              <a:buFont typeface="Arial" panose="020B0604020202020204" pitchFamily="34" charset="0"/>
              <a:buChar char="•"/>
            </a:pPr>
            <a:r>
              <a:rPr lang="en-US" sz="2400"/>
              <a:t>Using each of the 3 data sets, we create </a:t>
            </a:r>
            <a:r>
              <a:rPr lang="en-US" sz="2400" b="1"/>
              <a:t>3 train/test sets</a:t>
            </a:r>
            <a:r>
              <a:rPr lang="en-US" sz="2400"/>
              <a:t>.</a:t>
            </a:r>
          </a:p>
          <a:p>
            <a:pPr marL="971550" lvl="1" indent="-228600">
              <a:buFont typeface="Arial" panose="020B0604020202020204" pitchFamily="34" charset="0"/>
              <a:buChar char="•"/>
            </a:pPr>
            <a:r>
              <a:rPr lang="en-US" sz="2400" b="1"/>
              <a:t>80/20 Split by country</a:t>
            </a:r>
            <a:r>
              <a:rPr lang="en-US" sz="2400"/>
              <a:t>.</a:t>
            </a:r>
          </a:p>
          <a:p>
            <a:pPr marL="514350" indent="-228600">
              <a:buFont typeface="Arial" panose="020B0604020202020204" pitchFamily="34" charset="0"/>
              <a:buChar char="•"/>
            </a:pPr>
            <a:endParaRPr lang="en-US" sz="2400"/>
          </a:p>
          <a:p>
            <a:pPr marL="514350" indent="-228600">
              <a:buFont typeface="Arial" panose="020B0604020202020204" pitchFamily="34" charset="0"/>
              <a:buChar char="•"/>
            </a:pPr>
            <a:r>
              <a:rPr lang="en-US" sz="2400" b="1"/>
              <a:t>Y Train / Test stay the same</a:t>
            </a:r>
            <a:r>
              <a:rPr lang="en-US" sz="2400"/>
              <a:t>, as only features change. </a:t>
            </a:r>
          </a:p>
          <a:p>
            <a:pPr marL="514350" indent="-228600">
              <a:buFont typeface="Arial" panose="020B0604020202020204" pitchFamily="34" charset="0"/>
              <a:buChar char="•"/>
            </a:pPr>
            <a:endParaRPr lang="en-US" sz="24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BE0E97-6832-3809-31C9-4654FEDEB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52361"/>
              </p:ext>
            </p:extLst>
          </p:nvPr>
        </p:nvGraphicFramePr>
        <p:xfrm>
          <a:off x="5842265" y="1105443"/>
          <a:ext cx="5894027" cy="4646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806">
                  <a:extLst>
                    <a:ext uri="{9D8B030D-6E8A-4147-A177-3AD203B41FA5}">
                      <a16:colId xmlns:a16="http://schemas.microsoft.com/office/drawing/2014/main" val="4155015736"/>
                    </a:ext>
                  </a:extLst>
                </a:gridCol>
                <a:gridCol w="1654385">
                  <a:extLst>
                    <a:ext uri="{9D8B030D-6E8A-4147-A177-3AD203B41FA5}">
                      <a16:colId xmlns:a16="http://schemas.microsoft.com/office/drawing/2014/main" val="987144335"/>
                    </a:ext>
                  </a:extLst>
                </a:gridCol>
                <a:gridCol w="1735932">
                  <a:extLst>
                    <a:ext uri="{9D8B030D-6E8A-4147-A177-3AD203B41FA5}">
                      <a16:colId xmlns:a16="http://schemas.microsoft.com/office/drawing/2014/main" val="1019945403"/>
                    </a:ext>
                  </a:extLst>
                </a:gridCol>
                <a:gridCol w="1777904">
                  <a:extLst>
                    <a:ext uri="{9D8B030D-6E8A-4147-A177-3AD203B41FA5}">
                      <a16:colId xmlns:a16="http://schemas.microsoft.com/office/drawing/2014/main" val="1999207828"/>
                    </a:ext>
                  </a:extLst>
                </a:gridCol>
              </a:tblGrid>
              <a:tr h="146126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Feature Set</a:t>
                      </a:r>
                    </a:p>
                  </a:txBody>
                  <a:tcPr marL="121013" marR="121013" marT="60507" marB="60507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X_train</a:t>
                      </a:r>
                    </a:p>
                    <a:p>
                      <a:pPr algn="ctr"/>
                      <a:r>
                        <a:rPr lang="en-US" sz="2000" b="1"/>
                        <a:t> (rows × cols)</a:t>
                      </a:r>
                    </a:p>
                  </a:txBody>
                  <a:tcPr marL="121013" marR="121013" marT="60507" marB="605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X_test </a:t>
                      </a:r>
                    </a:p>
                    <a:p>
                      <a:pPr algn="ctr"/>
                      <a:r>
                        <a:rPr lang="en-US" sz="2000" b="1"/>
                        <a:t>(rows × cols)</a:t>
                      </a:r>
                    </a:p>
                  </a:txBody>
                  <a:tcPr marL="121013" marR="121013" marT="60507" marB="60507" anchor="ctr"/>
                </a:tc>
                <a:extLst>
                  <a:ext uri="{0D108BD9-81ED-4DB2-BD59-A6C34878D82A}">
                    <a16:rowId xmlns:a16="http://schemas.microsoft.com/office/drawing/2014/main" val="1306288245"/>
                  </a:ext>
                </a:extLst>
              </a:tr>
              <a:tr h="1061739">
                <a:tc>
                  <a:txBody>
                    <a:bodyPr/>
                    <a:lstStyle/>
                    <a:p>
                      <a:pPr algn="r"/>
                      <a:r>
                        <a:rPr lang="en-US" sz="2000" b="1"/>
                        <a:t>1:</a:t>
                      </a:r>
                    </a:p>
                  </a:txBody>
                  <a:tcPr marL="121013" marR="121013" marT="60507" marB="605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1 Year lag </a:t>
                      </a:r>
                      <a:endParaRPr lang="en-US" sz="2000"/>
                    </a:p>
                  </a:txBody>
                  <a:tcPr marL="121013" marR="121013" marT="60507" marB="605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813 × 32</a:t>
                      </a:r>
                    </a:p>
                  </a:txBody>
                  <a:tcPr marL="121013" marR="121013" marT="60507" marB="605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216 × 32</a:t>
                      </a:r>
                    </a:p>
                  </a:txBody>
                  <a:tcPr marL="121013" marR="121013" marT="60507" marB="60507" anchor="ctr"/>
                </a:tc>
                <a:extLst>
                  <a:ext uri="{0D108BD9-81ED-4DB2-BD59-A6C34878D82A}">
                    <a16:rowId xmlns:a16="http://schemas.microsoft.com/office/drawing/2014/main" val="1360128939"/>
                  </a:ext>
                </a:extLst>
              </a:tr>
              <a:tr h="1061739">
                <a:tc>
                  <a:txBody>
                    <a:bodyPr/>
                    <a:lstStyle/>
                    <a:p>
                      <a:pPr algn="r"/>
                      <a:r>
                        <a:rPr lang="en-US" sz="2000" b="1"/>
                        <a:t>2:</a:t>
                      </a:r>
                    </a:p>
                  </a:txBody>
                  <a:tcPr marL="121013" marR="121013" marT="60507" marB="605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Year 1 + Rolling stats</a:t>
                      </a:r>
                      <a:endParaRPr lang="en-US" sz="2000"/>
                    </a:p>
                  </a:txBody>
                  <a:tcPr marL="121013" marR="121013" marT="60507" marB="605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813 × 96</a:t>
                      </a:r>
                    </a:p>
                  </a:txBody>
                  <a:tcPr marL="121013" marR="121013" marT="60507" marB="605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216 × 96</a:t>
                      </a:r>
                    </a:p>
                  </a:txBody>
                  <a:tcPr marL="121013" marR="121013" marT="60507" marB="60507" anchor="ctr"/>
                </a:tc>
                <a:extLst>
                  <a:ext uri="{0D108BD9-81ED-4DB2-BD59-A6C34878D82A}">
                    <a16:rowId xmlns:a16="http://schemas.microsoft.com/office/drawing/2014/main" val="283486088"/>
                  </a:ext>
                </a:extLst>
              </a:tr>
              <a:tr h="1061739">
                <a:tc>
                  <a:txBody>
                    <a:bodyPr/>
                    <a:lstStyle/>
                    <a:p>
                      <a:pPr algn="r"/>
                      <a:r>
                        <a:rPr lang="en-US" sz="2000" b="1"/>
                        <a:t>3:</a:t>
                      </a:r>
                    </a:p>
                  </a:txBody>
                  <a:tcPr marL="121013" marR="121013" marT="60507" marB="6050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 5 Year lags</a:t>
                      </a:r>
                      <a:endParaRPr lang="en-US" sz="2000"/>
                    </a:p>
                  </a:txBody>
                  <a:tcPr marL="121013" marR="121013" marT="60507" marB="605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813 × 160</a:t>
                      </a:r>
                    </a:p>
                  </a:txBody>
                  <a:tcPr marL="121013" marR="121013" marT="60507" marB="605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216 × 160</a:t>
                      </a:r>
                    </a:p>
                  </a:txBody>
                  <a:tcPr marL="121013" marR="121013" marT="60507" marB="60507" anchor="ctr"/>
                </a:tc>
                <a:extLst>
                  <a:ext uri="{0D108BD9-81ED-4DB2-BD59-A6C34878D82A}">
                    <a16:rowId xmlns:a16="http://schemas.microsoft.com/office/drawing/2014/main" val="4131922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73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737CE-CDE1-1419-7151-BE2C6E2EB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902066D-56BC-E7B8-92B8-FB78D1A81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310829"/>
              </p:ext>
            </p:extLst>
          </p:nvPr>
        </p:nvGraphicFramePr>
        <p:xfrm>
          <a:off x="8758" y="-8758"/>
          <a:ext cx="12200127" cy="6900278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2744867">
                  <a:extLst>
                    <a:ext uri="{9D8B030D-6E8A-4147-A177-3AD203B41FA5}">
                      <a16:colId xmlns:a16="http://schemas.microsoft.com/office/drawing/2014/main" val="3133616155"/>
                    </a:ext>
                  </a:extLst>
                </a:gridCol>
                <a:gridCol w="2744867">
                  <a:extLst>
                    <a:ext uri="{9D8B030D-6E8A-4147-A177-3AD203B41FA5}">
                      <a16:colId xmlns:a16="http://schemas.microsoft.com/office/drawing/2014/main" val="3289164833"/>
                    </a:ext>
                  </a:extLst>
                </a:gridCol>
                <a:gridCol w="2744867">
                  <a:extLst>
                    <a:ext uri="{9D8B030D-6E8A-4147-A177-3AD203B41FA5}">
                      <a16:colId xmlns:a16="http://schemas.microsoft.com/office/drawing/2014/main" val="3103827259"/>
                    </a:ext>
                  </a:extLst>
                </a:gridCol>
                <a:gridCol w="2744867">
                  <a:extLst>
                    <a:ext uri="{9D8B030D-6E8A-4147-A177-3AD203B41FA5}">
                      <a16:colId xmlns:a16="http://schemas.microsoft.com/office/drawing/2014/main" val="3772693342"/>
                    </a:ext>
                  </a:extLst>
                </a:gridCol>
                <a:gridCol w="1220659">
                  <a:extLst>
                    <a:ext uri="{9D8B030D-6E8A-4147-A177-3AD203B41FA5}">
                      <a16:colId xmlns:a16="http://schemas.microsoft.com/office/drawing/2014/main" val="1608898287"/>
                    </a:ext>
                  </a:extLst>
                </a:gridCol>
              </a:tblGrid>
              <a:tr h="116404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600" b="1" kern="100">
                          <a:effectLst/>
                        </a:rPr>
                        <a:t>Model</a:t>
                      </a:r>
                      <a:endParaRPr lang="en-US" sz="36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05" marR="59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kern="100">
                          <a:effectLst/>
                        </a:rPr>
                        <a:t>Data Set 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kern="100">
                          <a:effectLst/>
                        </a:rPr>
                        <a:t>(year 1)</a:t>
                      </a:r>
                      <a:endParaRPr lang="en-US" sz="20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05" marR="59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kern="100">
                          <a:effectLst/>
                        </a:rPr>
                        <a:t>Data Set 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kern="100">
                          <a:effectLst/>
                        </a:rPr>
                        <a:t>(year 1 + rolling mean + std)</a:t>
                      </a:r>
                      <a:endParaRPr lang="en-US" sz="20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05" marR="59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kern="100">
                          <a:effectLst/>
                        </a:rPr>
                        <a:t>Data Set 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kern="100">
                          <a:effectLst/>
                        </a:rPr>
                        <a:t>(year 1-5)</a:t>
                      </a:r>
                      <a:endParaRPr lang="en-US" sz="20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05" marR="59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>
                          <a:effectLst/>
                          <a:latin typeface="Aptos"/>
                          <a:ea typeface="Aptos" panose="020B0004020202020204" pitchFamily="34" charset="0"/>
                          <a:cs typeface="Times New Roman"/>
                        </a:rPr>
                        <a:t>Avg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00">
                          <a:solidFill>
                            <a:schemeClr val="bg1"/>
                          </a:solidFill>
                          <a:effectLst/>
                        </a:rPr>
                        <a:t>R² %</a:t>
                      </a:r>
                      <a:endParaRPr lang="en-US" sz="2000" b="1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05" marR="5950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924094"/>
                  </a:ext>
                </a:extLst>
              </a:tr>
              <a:tr h="5400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kern="100">
                          <a:solidFill>
                            <a:schemeClr val="bg1"/>
                          </a:solidFill>
                          <a:effectLst/>
                        </a:rPr>
                        <a:t>R² %</a:t>
                      </a:r>
                    </a:p>
                  </a:txBody>
                  <a:tcPr marL="59505" marR="59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kern="100">
                          <a:solidFill>
                            <a:schemeClr val="bg1"/>
                          </a:solidFill>
                          <a:effectLst/>
                        </a:rPr>
                        <a:t>R² %</a:t>
                      </a:r>
                      <a:endParaRPr lang="en-US" sz="2000" b="1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05" marR="59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kern="100">
                          <a:solidFill>
                            <a:schemeClr val="bg1"/>
                          </a:solidFill>
                          <a:effectLst/>
                        </a:rPr>
                        <a:t>R² %</a:t>
                      </a:r>
                      <a:endParaRPr lang="en-US" sz="2000" b="1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05" marR="59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700" b="1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05" marR="5950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760989"/>
                  </a:ext>
                </a:extLst>
              </a:tr>
              <a:tr h="5400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  <a:latin typeface="Aptos"/>
                          <a:ea typeface="Aptos" panose="020B0004020202020204" pitchFamily="34" charset="0"/>
                          <a:cs typeface="Times New Roman"/>
                        </a:rPr>
                        <a:t>Simple Bias</a:t>
                      </a:r>
                    </a:p>
                  </a:txBody>
                  <a:tcPr marL="59505" marR="59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-2.2</a:t>
                      </a: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-2.2</a:t>
                      </a: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-2.2</a:t>
                      </a: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-2.2</a:t>
                      </a:r>
                    </a:p>
                  </a:txBody>
                  <a:tcPr marL="63500" marR="635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586502"/>
                  </a:ext>
                </a:extLst>
              </a:tr>
              <a:tr h="5400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Linear Regression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05" marR="59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39.9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53.4</a:t>
                      </a:r>
                      <a:endParaRPr lang="en-US" sz="2000">
                        <a:effectLst/>
                        <a:highlight>
                          <a:srgbClr val="00FF00"/>
                        </a:highlight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43.0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45.1</a:t>
                      </a:r>
                    </a:p>
                  </a:txBody>
                  <a:tcPr marL="63500" marR="635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418231"/>
                  </a:ext>
                </a:extLst>
              </a:tr>
              <a:tr h="7080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Linear + Forward    Feature Selection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05" marR="59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40.0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53.1</a:t>
                      </a:r>
                      <a:endParaRPr lang="en-US" sz="2000">
                        <a:effectLst/>
                        <a:highlight>
                          <a:srgbClr val="00FF00"/>
                        </a:highlight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44.2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45.8</a:t>
                      </a:r>
                    </a:p>
                  </a:txBody>
                  <a:tcPr marL="63500" marR="635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2226674"/>
                  </a:ext>
                </a:extLst>
              </a:tr>
              <a:tr h="5400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Ridge Regression</a:t>
                      </a:r>
                    </a:p>
                  </a:txBody>
                  <a:tcPr marL="59505" marR="59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34.7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42.5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38.4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38.5</a:t>
                      </a:r>
                      <a:endParaRPr lang="el-GR" sz="2000">
                        <a:effectLst/>
                      </a:endParaRPr>
                    </a:p>
                  </a:txBody>
                  <a:tcPr marL="63500" marR="635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066238"/>
                  </a:ext>
                </a:extLst>
              </a:tr>
              <a:tr h="5400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Lasso Regression</a:t>
                      </a:r>
                    </a:p>
                  </a:txBody>
                  <a:tcPr marL="59505" marR="59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35.6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51.1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</a:rPr>
                        <a:t>33.3</a:t>
                      </a:r>
                      <a:endParaRPr lang="en-US" sz="2000">
                        <a:effectLst/>
                        <a:highlight>
                          <a:srgbClr val="FF0000"/>
                        </a:highlight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40.0</a:t>
                      </a:r>
                      <a:endParaRPr lang="el-GR" sz="2000">
                        <a:effectLst/>
                      </a:endParaRPr>
                    </a:p>
                  </a:txBody>
                  <a:tcPr marL="63500" marR="635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796229"/>
                  </a:ext>
                </a:extLst>
              </a:tr>
              <a:tr h="5400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Random Forest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05" marR="59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54.3</a:t>
                      </a:r>
                      <a:endParaRPr lang="en-US" sz="2000">
                        <a:effectLst/>
                        <a:highlight>
                          <a:srgbClr val="00FF00"/>
                        </a:highlight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49.3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49.7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51.1</a:t>
                      </a:r>
                    </a:p>
                  </a:txBody>
                  <a:tcPr marL="63500" marR="635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171432"/>
                  </a:ext>
                </a:extLst>
              </a:tr>
              <a:tr h="7080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Gradient Boosted Trees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05" marR="59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50.6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53.6</a:t>
                      </a:r>
                      <a:endParaRPr lang="en-US" sz="2000">
                        <a:effectLst/>
                        <a:highlight>
                          <a:srgbClr val="00FF00"/>
                        </a:highlight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50.4</a:t>
                      </a: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000">
                          <a:effectLst/>
                          <a:highlight>
                            <a:srgbClr val="00FFFF"/>
                          </a:highlight>
                        </a:rPr>
                        <a:t>51.5</a:t>
                      </a:r>
                    </a:p>
                  </a:txBody>
                  <a:tcPr marL="63500" marR="635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8243966"/>
                  </a:ext>
                </a:extLst>
              </a:tr>
              <a:tr h="5400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K-Nearest Neighbors</a:t>
                      </a:r>
                    </a:p>
                  </a:txBody>
                  <a:tcPr marL="59505" marR="59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45.4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43.9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45.4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effectLst/>
                        </a:rPr>
                        <a:t>44.6</a:t>
                      </a:r>
                    </a:p>
                  </a:txBody>
                  <a:tcPr marL="63500" marR="635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613443"/>
                  </a:ext>
                </a:extLst>
              </a:tr>
              <a:tr h="5400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>
                          <a:effectLst/>
                          <a:latin typeface="Aptos"/>
                          <a:ea typeface="Aptos" panose="020B0004020202020204" pitchFamily="34" charset="0"/>
                          <a:cs typeface="Times New Roman"/>
                        </a:rPr>
                        <a:t>Avg </a:t>
                      </a:r>
                      <a:r>
                        <a:rPr lang="en-US" sz="2000" b="1" kern="100">
                          <a:solidFill>
                            <a:schemeClr val="bg1"/>
                          </a:solidFill>
                          <a:effectLst/>
                        </a:rPr>
                        <a:t>R² %</a:t>
                      </a:r>
                      <a:endParaRPr lang="en-US" sz="2000" b="1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05" marR="59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42.9</a:t>
                      </a: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000">
                          <a:effectLst/>
                          <a:highlight>
                            <a:srgbClr val="00FFFF"/>
                          </a:highlight>
                        </a:rPr>
                        <a:t>49.6</a:t>
                      </a: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43.5</a:t>
                      </a: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>
                        <a:effectLst/>
                      </a:endParaRPr>
                    </a:p>
                  </a:txBody>
                  <a:tcPr marL="63500" marR="635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686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08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259E53-B926-879B-D734-D2AE738D3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54959-B866-E350-1608-2E5AD7FC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6552895" cy="1088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Interpretation [1/3]: </a:t>
            </a:r>
          </a:p>
          <a:p>
            <a:r>
              <a:rPr lang="en-US" sz="3400"/>
              <a:t>Best Dataset Type: 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1285843-9135-B3EB-631E-A9C4014DB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514" y="2443095"/>
            <a:ext cx="9439622" cy="35844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/>
              <a:buChar char="Ø"/>
            </a:pPr>
            <a:r>
              <a:rPr kumimoji="0" lang="en-US" altLang="en-US" sz="2400" i="0" u="none" strike="noStrike" cap="none" normalizeH="0" baseline="0">
                <a:ln>
                  <a:noFill/>
                </a:ln>
                <a:effectLst/>
              </a:rPr>
              <a:t>Set 1 –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</a:rPr>
              <a:t>Year-t</a:t>
            </a:r>
            <a:r>
              <a:rPr kumimoji="0" lang="en-US" altLang="en-US" sz="2400" i="0" u="none" strike="noStrike" cap="none" normalizeH="0" baseline="0">
                <a:ln>
                  <a:noFill/>
                </a:ln>
                <a:effectLst/>
              </a:rPr>
              <a:t> only (</a:t>
            </a:r>
            <a:r>
              <a:rPr lang="en-US" altLang="en-US" sz="2400"/>
              <a:t>R²</a:t>
            </a:r>
            <a:r>
              <a:rPr kumimoji="0" lang="en-US" altLang="en-US" sz="2400" i="0" u="none" strike="noStrike" cap="none" normalizeH="0" baseline="0">
                <a:ln>
                  <a:noFill/>
                </a:ln>
                <a:effectLst/>
              </a:rPr>
              <a:t> ≈ 43 %)</a:t>
            </a:r>
            <a:endParaRPr lang="en-US" altLang="en-US" sz="2400"/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Courier New"/>
              <a:buChar char="o"/>
            </a:pPr>
            <a:r>
              <a:rPr lang="en-US" altLang="en-US" sz="2400"/>
              <a:t>Inadequate temporal analysis -&gt; </a:t>
            </a:r>
            <a:r>
              <a:rPr lang="en-US" altLang="en-US" sz="2400" b="1"/>
              <a:t>high bias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/>
              <a:buChar char="Ø"/>
            </a:pPr>
            <a:r>
              <a:rPr lang="en-US" altLang="en-US" sz="2400"/>
              <a:t>Set</a:t>
            </a:r>
            <a:r>
              <a:rPr kumimoji="0" lang="en-US" altLang="en-US" sz="2400" i="0" u="none" strike="noStrike" cap="none" normalizeH="0" baseline="0">
                <a:ln>
                  <a:noFill/>
                </a:ln>
                <a:effectLst/>
              </a:rPr>
              <a:t> 3 –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</a:rPr>
              <a:t>Five-Year</a:t>
            </a:r>
            <a:r>
              <a:rPr kumimoji="0" lang="en-US" altLang="en-US" sz="2400" i="0" u="none" strike="noStrike" cap="none" normalizeH="0" baseline="0">
                <a:ln>
                  <a:noFill/>
                </a:ln>
                <a:effectLst/>
              </a:rPr>
              <a:t> Lags (</a:t>
            </a:r>
            <a:r>
              <a:rPr lang="en-US" altLang="en-US" sz="2400"/>
              <a:t>R²</a:t>
            </a:r>
            <a:r>
              <a:rPr kumimoji="0" lang="en-US" altLang="en-US" sz="2400" i="0" u="none" strike="noStrike" cap="none" normalizeH="0" baseline="0">
                <a:ln>
                  <a:noFill/>
                </a:ln>
                <a:effectLst/>
              </a:rPr>
              <a:t> ≈ 44 %)</a:t>
            </a:r>
            <a:endParaRPr lang="en-US" altLang="en-US" sz="2400" i="0" u="none" strike="noStrike" cap="none" normalizeH="0" baseline="0">
              <a:ln>
                <a:noFill/>
              </a:ln>
              <a:effectLst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Courier New"/>
              <a:buChar char="o"/>
            </a:pPr>
            <a:r>
              <a:rPr lang="en-US" altLang="en-US" sz="2400" b="1"/>
              <a:t>Collinearity </a:t>
            </a:r>
            <a:r>
              <a:rPr lang="en-US" altLang="en-US" sz="2400"/>
              <a:t>and imputation noise -&gt; </a:t>
            </a:r>
            <a:r>
              <a:rPr lang="en-US" altLang="en-US" sz="2400" b="1"/>
              <a:t>high variance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,Sans-Serif"/>
              <a:buChar char="Ø"/>
            </a:pPr>
            <a:r>
              <a:rPr lang="en-US" sz="2200"/>
              <a:t>Set</a:t>
            </a:r>
            <a:r>
              <a:rPr lang="en-US" sz="2400"/>
              <a:t> 2 – Year-t + </a:t>
            </a:r>
            <a:r>
              <a:rPr lang="en-US" sz="2400" b="1"/>
              <a:t>Rolling Stats</a:t>
            </a:r>
            <a:r>
              <a:rPr lang="en-US" sz="2400"/>
              <a:t> (R² ≈ 50 %)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Courier New,monospace"/>
              <a:buChar char="o"/>
            </a:pPr>
            <a:r>
              <a:rPr lang="en-US" sz="2400"/>
              <a:t>Captures temporal trends, avoiding noise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Courier New"/>
              <a:buChar char="o"/>
            </a:pPr>
            <a:endParaRPr lang="en-US" altLang="en-US" sz="2400" b="1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/>
              <a:buChar char="Ø"/>
            </a:pPr>
            <a:endParaRPr lang="en-US" altLang="en-US" sz="240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A52BC15-7BF4-A8E1-C8B5-C7022CB71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242907"/>
              </p:ext>
            </p:extLst>
          </p:nvPr>
        </p:nvGraphicFramePr>
        <p:xfrm>
          <a:off x="8288120" y="1348214"/>
          <a:ext cx="3679028" cy="5089325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843179">
                  <a:extLst>
                    <a:ext uri="{9D8B030D-6E8A-4147-A177-3AD203B41FA5}">
                      <a16:colId xmlns:a16="http://schemas.microsoft.com/office/drawing/2014/main" val="3133616155"/>
                    </a:ext>
                  </a:extLst>
                </a:gridCol>
                <a:gridCol w="742356">
                  <a:extLst>
                    <a:ext uri="{9D8B030D-6E8A-4147-A177-3AD203B41FA5}">
                      <a16:colId xmlns:a16="http://schemas.microsoft.com/office/drawing/2014/main" val="3289164833"/>
                    </a:ext>
                  </a:extLst>
                </a:gridCol>
                <a:gridCol w="742356">
                  <a:extLst>
                    <a:ext uri="{9D8B030D-6E8A-4147-A177-3AD203B41FA5}">
                      <a16:colId xmlns:a16="http://schemas.microsoft.com/office/drawing/2014/main" val="3103827259"/>
                    </a:ext>
                  </a:extLst>
                </a:gridCol>
                <a:gridCol w="742356">
                  <a:extLst>
                    <a:ext uri="{9D8B030D-6E8A-4147-A177-3AD203B41FA5}">
                      <a16:colId xmlns:a16="http://schemas.microsoft.com/office/drawing/2014/main" val="3772693342"/>
                    </a:ext>
                  </a:extLst>
                </a:gridCol>
                <a:gridCol w="608781">
                  <a:extLst>
                    <a:ext uri="{9D8B030D-6E8A-4147-A177-3AD203B41FA5}">
                      <a16:colId xmlns:a16="http://schemas.microsoft.com/office/drawing/2014/main" val="1608898287"/>
                    </a:ext>
                  </a:extLst>
                </a:gridCol>
              </a:tblGrid>
              <a:tr h="26055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>
                          <a:effectLst/>
                        </a:rPr>
                        <a:t>Model</a:t>
                      </a:r>
                      <a:endParaRPr lang="en-US" sz="18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05" marR="59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>
                          <a:effectLst/>
                        </a:rPr>
                        <a:t>Set 1</a:t>
                      </a:r>
                      <a:endParaRPr lang="en-US" sz="18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05" marR="59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>
                          <a:effectLst/>
                        </a:rPr>
                        <a:t>Set 2</a:t>
                      </a:r>
                      <a:endParaRPr lang="en-US" sz="18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05" marR="59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>
                          <a:effectLst/>
                        </a:rPr>
                        <a:t>Set 3</a:t>
                      </a:r>
                      <a:endParaRPr lang="en-US" sz="18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05" marR="59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Avg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>
                          <a:solidFill>
                            <a:schemeClr val="bg1"/>
                          </a:solidFill>
                          <a:effectLst/>
                        </a:rPr>
                        <a:t>R² </a:t>
                      </a:r>
                      <a:endParaRPr lang="en-US" sz="1800" b="1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05" marR="5950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924094"/>
                  </a:ext>
                </a:extLst>
              </a:tr>
              <a:tr h="3112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>
                          <a:solidFill>
                            <a:schemeClr val="bg1"/>
                          </a:solidFill>
                          <a:effectLst/>
                        </a:rPr>
                        <a:t>R² %</a:t>
                      </a:r>
                    </a:p>
                  </a:txBody>
                  <a:tcPr marL="59505" marR="59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>
                          <a:solidFill>
                            <a:schemeClr val="bg1"/>
                          </a:solidFill>
                          <a:effectLst/>
                        </a:rPr>
                        <a:t>R² %</a:t>
                      </a:r>
                      <a:endParaRPr lang="en-US" sz="1800" b="1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05" marR="59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>
                          <a:solidFill>
                            <a:schemeClr val="bg1"/>
                          </a:solidFill>
                          <a:effectLst/>
                        </a:rPr>
                        <a:t>R² %</a:t>
                      </a:r>
                      <a:endParaRPr lang="en-US" sz="1800" b="1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05" marR="59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700" b="1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05" marR="5950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760989"/>
                  </a:ext>
                </a:extLst>
              </a:tr>
              <a:tr h="2916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SBR</a:t>
                      </a:r>
                    </a:p>
                  </a:txBody>
                  <a:tcPr marL="59505" marR="59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-2.2</a:t>
                      </a: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-2.2</a:t>
                      </a: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-2.2</a:t>
                      </a: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-2.2</a:t>
                      </a:r>
                    </a:p>
                  </a:txBody>
                  <a:tcPr marL="63500" marR="635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586502"/>
                  </a:ext>
                </a:extLst>
              </a:tr>
              <a:tr h="5104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LR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05" marR="59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39.9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53.4</a:t>
                      </a:r>
                      <a:endParaRPr lang="en-US" sz="1800">
                        <a:effectLst/>
                        <a:highlight>
                          <a:srgbClr val="00FF00"/>
                        </a:highlight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43.0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45.1</a:t>
                      </a:r>
                    </a:p>
                  </a:txBody>
                  <a:tcPr marL="63500" marR="635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418231"/>
                  </a:ext>
                </a:extLst>
              </a:tr>
              <a:tr h="5104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LRFS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05" marR="59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40.0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53.1</a:t>
                      </a:r>
                      <a:endParaRPr lang="en-US" sz="1800">
                        <a:effectLst/>
                        <a:highlight>
                          <a:srgbClr val="00FF00"/>
                        </a:highlight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44.2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45.8</a:t>
                      </a:r>
                    </a:p>
                  </a:txBody>
                  <a:tcPr marL="63500" marR="635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2226674"/>
                  </a:ext>
                </a:extLst>
              </a:tr>
              <a:tr h="5104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Ridge</a:t>
                      </a:r>
                    </a:p>
                  </a:txBody>
                  <a:tcPr marL="59505" marR="59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34.7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42.5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38.4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38.5</a:t>
                      </a:r>
                      <a:endParaRPr lang="el-GR" sz="1800">
                        <a:effectLst/>
                      </a:endParaRPr>
                    </a:p>
                  </a:txBody>
                  <a:tcPr marL="63500" marR="635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066238"/>
                  </a:ext>
                </a:extLst>
              </a:tr>
              <a:tr h="5104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Lasso</a:t>
                      </a:r>
                    </a:p>
                  </a:txBody>
                  <a:tcPr marL="59505" marR="59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35.6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51.1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</a:rPr>
                        <a:t>33.3</a:t>
                      </a:r>
                      <a:endParaRPr lang="en-US" sz="1800">
                        <a:effectLst/>
                        <a:highlight>
                          <a:srgbClr val="FF0000"/>
                        </a:highlight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40.0</a:t>
                      </a:r>
                      <a:endParaRPr lang="el-GR" sz="1800">
                        <a:effectLst/>
                      </a:endParaRPr>
                    </a:p>
                  </a:txBody>
                  <a:tcPr marL="63500" marR="635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796229"/>
                  </a:ext>
                </a:extLst>
              </a:tr>
              <a:tr h="5104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RF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05" marR="59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54.3</a:t>
                      </a:r>
                      <a:endParaRPr lang="en-US" sz="1800">
                        <a:effectLst/>
                        <a:highlight>
                          <a:srgbClr val="00FF00"/>
                        </a:highlight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49.3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49.7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51.1</a:t>
                      </a:r>
                    </a:p>
                  </a:txBody>
                  <a:tcPr marL="63500" marR="635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171432"/>
                  </a:ext>
                </a:extLst>
              </a:tr>
              <a:tr h="5104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GBT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05" marR="59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50.6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53.6</a:t>
                      </a:r>
                      <a:endParaRPr lang="en-US" sz="1800">
                        <a:effectLst/>
                        <a:highlight>
                          <a:srgbClr val="00FF00"/>
                        </a:highlight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50.4</a:t>
                      </a: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highlight>
                            <a:srgbClr val="00FFFF"/>
                          </a:highlight>
                        </a:rPr>
                        <a:t>51.5</a:t>
                      </a:r>
                    </a:p>
                  </a:txBody>
                  <a:tcPr marL="63500" marR="635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8243966"/>
                  </a:ext>
                </a:extLst>
              </a:tr>
              <a:tr h="5104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KNN</a:t>
                      </a:r>
                    </a:p>
                  </a:txBody>
                  <a:tcPr marL="59505" marR="59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45.4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43.9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45.4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effectLst/>
                        </a:rPr>
                        <a:t>44.6</a:t>
                      </a:r>
                    </a:p>
                  </a:txBody>
                  <a:tcPr marL="63500" marR="635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613443"/>
                  </a:ext>
                </a:extLst>
              </a:tr>
              <a:tr h="4334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Avg </a:t>
                      </a:r>
                      <a:r>
                        <a:rPr lang="en-US" sz="1800" b="1" kern="100">
                          <a:solidFill>
                            <a:schemeClr val="bg1"/>
                          </a:solidFill>
                          <a:effectLst/>
                        </a:rPr>
                        <a:t>R² </a:t>
                      </a:r>
                      <a:endParaRPr lang="en-US" sz="1800" b="1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05" marR="59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42.9</a:t>
                      </a: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highlight>
                            <a:srgbClr val="00FFFF"/>
                          </a:highlight>
                        </a:rPr>
                        <a:t>49.6</a:t>
                      </a: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43.5</a:t>
                      </a: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>
                        <a:effectLst/>
                      </a:endParaRPr>
                    </a:p>
                  </a:txBody>
                  <a:tcPr marL="63500" marR="635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686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835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5BF2-B179-9331-647D-5525856D3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62DCAB9-AF38-21DF-B7D2-680CA1FB2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63F15AF-90CF-1F90-248B-F716BC2A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4F096F-A133-AF14-4EC2-664798345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0CD9D5B-D611-2902-5F83-20F043024E02}"/>
              </a:ext>
            </a:extLst>
          </p:cNvPr>
          <p:cNvSpPr txBox="1">
            <a:spLocks/>
          </p:cNvSpPr>
          <p:nvPr/>
        </p:nvSpPr>
        <p:spPr>
          <a:xfrm>
            <a:off x="1290740" y="758847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/>
              <a:t>Interpretation [2/3]: Best Model Types</a:t>
            </a:r>
          </a:p>
          <a:p>
            <a:endParaRPr lang="en-US" sz="3400" b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2EDC25-F071-9C68-8B64-CAF18B862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E604353-1883-19F0-8E74-60A7825EF040}"/>
              </a:ext>
            </a:extLst>
          </p:cNvPr>
          <p:cNvSpPr txBox="1">
            <a:spLocks/>
          </p:cNvSpPr>
          <p:nvPr/>
        </p:nvSpPr>
        <p:spPr>
          <a:xfrm>
            <a:off x="667470" y="1349621"/>
            <a:ext cx="5226805" cy="5256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>
                <a:ea typeface="+mn-lt"/>
                <a:cs typeface="+mn-lt"/>
              </a:rPr>
              <a:t>Random Forests</a:t>
            </a:r>
          </a:p>
          <a:p>
            <a:endParaRPr lang="en-US" sz="1900" b="1">
              <a:ea typeface="+mn-lt"/>
              <a:cs typeface="+mn-lt"/>
            </a:endParaRPr>
          </a:p>
          <a:p>
            <a:r>
              <a:rPr lang="en-US" sz="1900">
                <a:ea typeface="+mn-lt"/>
                <a:cs typeface="+mn-lt"/>
              </a:rPr>
              <a:t>Best Single R² -&gt;  on Set 1 </a:t>
            </a:r>
            <a:endParaRPr lang="en-US" sz="1900"/>
          </a:p>
          <a:p>
            <a:r>
              <a:rPr lang="en-US" sz="1900"/>
              <a:t>Performance stayed in the high 40% to low 50% range across datasets</a:t>
            </a:r>
          </a:p>
          <a:p>
            <a:pPr marL="0" indent="0">
              <a:buNone/>
            </a:pPr>
            <a:endParaRPr lang="en-US" sz="1900"/>
          </a:p>
          <a:p>
            <a:pPr lvl="1">
              <a:buFont typeface="Courier New" panose="020B0604020202020204" pitchFamily="34" charset="0"/>
              <a:buChar char="o"/>
            </a:pPr>
            <a:endParaRPr lang="en-US" sz="1900"/>
          </a:p>
          <a:p>
            <a:pPr lvl="1">
              <a:buFont typeface="Courier New" panose="020B0604020202020204" pitchFamily="34" charset="0"/>
              <a:buChar char="o"/>
            </a:pPr>
            <a:endParaRPr lang="en-US" sz="1900"/>
          </a:p>
          <a:p>
            <a:endParaRPr lang="en-US" sz="190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A77510F-F216-5867-41CF-92EBBDC16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8746" y="1156173"/>
            <a:ext cx="6219797" cy="46610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900" b="1"/>
              <a:t>Gradient Boosted Trees</a:t>
            </a:r>
            <a:endParaRPr lang="en-US" sz="1900"/>
          </a:p>
          <a:p>
            <a:endParaRPr lang="en-US" sz="1900" b="1"/>
          </a:p>
          <a:p>
            <a:r>
              <a:rPr lang="en-US" sz="1900"/>
              <a:t>Best R² on Set 2 (best performing dataset) </a:t>
            </a:r>
          </a:p>
          <a:p>
            <a:r>
              <a:rPr lang="en-US" sz="1900"/>
              <a:t>Performance stayed at a 50-54% R²range across datasets</a:t>
            </a:r>
          </a:p>
          <a:p>
            <a:endParaRPr lang="en-US" sz="190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172E7CC-01B7-480D-88E7-46DDE9366B6C}"/>
              </a:ext>
            </a:extLst>
          </p:cNvPr>
          <p:cNvSpPr txBox="1">
            <a:spLocks/>
          </p:cNvSpPr>
          <p:nvPr/>
        </p:nvSpPr>
        <p:spPr>
          <a:xfrm>
            <a:off x="626850" y="3560293"/>
            <a:ext cx="9197728" cy="4056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/>
              <a:t>Why did they outperform the other models?</a:t>
            </a:r>
          </a:p>
          <a:p>
            <a:pPr marL="285750" indent="-285750"/>
            <a:r>
              <a:rPr lang="en-US" sz="1800" b="1"/>
              <a:t>Non-linear</a:t>
            </a:r>
            <a:r>
              <a:rPr lang="en-US" sz="1800"/>
              <a:t> relationships </a:t>
            </a:r>
          </a:p>
          <a:p>
            <a:pPr marL="285750" indent="-285750"/>
            <a:r>
              <a:rPr lang="en-US" sz="1800"/>
              <a:t>Built-in </a:t>
            </a:r>
            <a:r>
              <a:rPr lang="en-US" sz="1800" b="1"/>
              <a:t>feature selection</a:t>
            </a:r>
            <a:r>
              <a:rPr lang="en-US" sz="1800"/>
              <a:t> </a:t>
            </a:r>
          </a:p>
          <a:p>
            <a:pPr marL="285750" indent="-285750"/>
            <a:r>
              <a:rPr lang="en-US" sz="1800"/>
              <a:t>Robust to </a:t>
            </a:r>
            <a:r>
              <a:rPr lang="en-US" sz="1800" b="1"/>
              <a:t>noise</a:t>
            </a:r>
          </a:p>
          <a:p>
            <a:pPr marL="285750" indent="-285750"/>
            <a:endParaRPr lang="en-US" sz="1800" b="1"/>
          </a:p>
          <a:p>
            <a:pPr marL="0" indent="0">
              <a:buNone/>
            </a:pPr>
            <a:endParaRPr lang="en-US" sz="18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E89347-8698-93B2-0C64-8D746C6886E6}"/>
              </a:ext>
            </a:extLst>
          </p:cNvPr>
          <p:cNvSpPr txBox="1"/>
          <p:nvPr/>
        </p:nvSpPr>
        <p:spPr>
          <a:xfrm>
            <a:off x="336332" y="6204607"/>
            <a:ext cx="1274554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Segoe UI"/>
              </a:rPr>
              <a:t>Gradient Boosted Trees</a:t>
            </a:r>
            <a:r>
              <a:rPr lang="en-US">
                <a:cs typeface="Segoe UI"/>
              </a:rPr>
              <a:t> -&gt; best model even though Random Forests had the highest R²</a:t>
            </a:r>
            <a:r>
              <a:rPr lang="en-US" sz="2000">
                <a:cs typeface="Segoe UI"/>
              </a:rPr>
              <a:t> </a:t>
            </a:r>
            <a:r>
              <a:rPr lang="en-US">
                <a:cs typeface="Segoe UI"/>
              </a:rPr>
              <a:t>of any model on Set 1!</a:t>
            </a: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FCC503-C17E-55D8-F2AD-1DE599301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641856"/>
              </p:ext>
            </p:extLst>
          </p:nvPr>
        </p:nvGraphicFramePr>
        <p:xfrm>
          <a:off x="7433731" y="4216114"/>
          <a:ext cx="3689084" cy="1734919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845484">
                  <a:extLst>
                    <a:ext uri="{9D8B030D-6E8A-4147-A177-3AD203B41FA5}">
                      <a16:colId xmlns:a16="http://schemas.microsoft.com/office/drawing/2014/main" val="3133616155"/>
                    </a:ext>
                  </a:extLst>
                </a:gridCol>
                <a:gridCol w="744385">
                  <a:extLst>
                    <a:ext uri="{9D8B030D-6E8A-4147-A177-3AD203B41FA5}">
                      <a16:colId xmlns:a16="http://schemas.microsoft.com/office/drawing/2014/main" val="3289164833"/>
                    </a:ext>
                  </a:extLst>
                </a:gridCol>
                <a:gridCol w="744385">
                  <a:extLst>
                    <a:ext uri="{9D8B030D-6E8A-4147-A177-3AD203B41FA5}">
                      <a16:colId xmlns:a16="http://schemas.microsoft.com/office/drawing/2014/main" val="3103827259"/>
                    </a:ext>
                  </a:extLst>
                </a:gridCol>
                <a:gridCol w="744385">
                  <a:extLst>
                    <a:ext uri="{9D8B030D-6E8A-4147-A177-3AD203B41FA5}">
                      <a16:colId xmlns:a16="http://schemas.microsoft.com/office/drawing/2014/main" val="3772693342"/>
                    </a:ext>
                  </a:extLst>
                </a:gridCol>
                <a:gridCol w="610445">
                  <a:extLst>
                    <a:ext uri="{9D8B030D-6E8A-4147-A177-3AD203B41FA5}">
                      <a16:colId xmlns:a16="http://schemas.microsoft.com/office/drawing/2014/main" val="1608898287"/>
                    </a:ext>
                  </a:extLst>
                </a:gridCol>
              </a:tblGrid>
              <a:tr h="29904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>
                          <a:effectLst/>
                        </a:rPr>
                        <a:t>Model</a:t>
                      </a:r>
                      <a:endParaRPr lang="en-US" sz="18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05" marR="59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>
                          <a:effectLst/>
                        </a:rPr>
                        <a:t>Set 1</a:t>
                      </a:r>
                      <a:endParaRPr lang="en-US" sz="18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05" marR="59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>
                          <a:effectLst/>
                        </a:rPr>
                        <a:t>Set 2</a:t>
                      </a:r>
                      <a:endParaRPr lang="en-US" sz="18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05" marR="59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>
                          <a:effectLst/>
                        </a:rPr>
                        <a:t>Set 3</a:t>
                      </a:r>
                      <a:endParaRPr lang="en-US" sz="18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05" marR="59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Avg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>
                          <a:solidFill>
                            <a:schemeClr val="bg1"/>
                          </a:solidFill>
                          <a:effectLst/>
                        </a:rPr>
                        <a:t>R² </a:t>
                      </a:r>
                      <a:endParaRPr lang="en-US" sz="1800" b="1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05" marR="5950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924094"/>
                  </a:ext>
                </a:extLst>
              </a:tr>
              <a:tr h="4158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>
                          <a:solidFill>
                            <a:schemeClr val="bg1"/>
                          </a:solidFill>
                          <a:effectLst/>
                        </a:rPr>
                        <a:t>R² %</a:t>
                      </a:r>
                    </a:p>
                  </a:txBody>
                  <a:tcPr marL="59505" marR="59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>
                          <a:solidFill>
                            <a:schemeClr val="bg1"/>
                          </a:solidFill>
                          <a:effectLst/>
                        </a:rPr>
                        <a:t>R² %</a:t>
                      </a:r>
                      <a:endParaRPr lang="en-US" sz="1800" b="1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05" marR="59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>
                          <a:solidFill>
                            <a:schemeClr val="bg1"/>
                          </a:solidFill>
                          <a:effectLst/>
                        </a:rPr>
                        <a:t>R² %</a:t>
                      </a:r>
                      <a:endParaRPr lang="en-US" sz="1800" b="1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05" marR="59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700" b="1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05" marR="5950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760989"/>
                  </a:ext>
                </a:extLst>
              </a:tr>
              <a:tr h="5089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RF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05" marR="59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54.3</a:t>
                      </a:r>
                      <a:endParaRPr lang="en-US" sz="1800">
                        <a:effectLst/>
                        <a:highlight>
                          <a:srgbClr val="00FF00"/>
                        </a:highlight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49.3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49.7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51.1</a:t>
                      </a:r>
                    </a:p>
                  </a:txBody>
                  <a:tcPr marL="63500" marR="635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171432"/>
                  </a:ext>
                </a:extLst>
              </a:tr>
              <a:tr h="5089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GBT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05" marR="59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50.6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53.6</a:t>
                      </a:r>
                      <a:endParaRPr lang="en-US" sz="1800">
                        <a:effectLst/>
                        <a:highlight>
                          <a:srgbClr val="00FF00"/>
                        </a:highlight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50.4</a:t>
                      </a: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highlight>
                            <a:srgbClr val="00FFFF"/>
                          </a:highlight>
                        </a:rPr>
                        <a:t>51.5</a:t>
                      </a:r>
                    </a:p>
                  </a:txBody>
                  <a:tcPr marL="63500" marR="635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8243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306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265D56-8A37-D0A0-1704-602958FC3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8624F-F1C7-B273-FCA8-C25A80F38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497" y="225580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4600"/>
              <a:t> Interpretation [3/3]:</a:t>
            </a:r>
            <a:br>
              <a:rPr lang="en-US" sz="4600"/>
            </a:br>
            <a:r>
              <a:rPr lang="en-US" sz="4600"/>
              <a:t> Best Features from our Top Models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9F78CC-C0DC-6A84-EA7C-ED5C75CD4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56" y="1885574"/>
            <a:ext cx="6691907" cy="478668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000"/>
              <a:t>Intentional Homicides (per 100,000 people)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b="1"/>
              <a:t>Interpretation:</a:t>
            </a:r>
            <a:r>
              <a:rPr lang="en-US" sz="2000"/>
              <a:t> Higher income inequality -&gt; instability -&gt; violence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2000"/>
          </a:p>
          <a:p>
            <a:r>
              <a:rPr lang="en-US" sz="2000"/>
              <a:t>Forest Land (% of land area)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b="1"/>
              <a:t>Interpretation: </a:t>
            </a:r>
            <a:r>
              <a:rPr lang="en-US" sz="2000"/>
              <a:t>Less urbanization -&gt; more dispersed, rural populations -&gt; less ability to regulate those with power -&gt; higher income inequality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2000"/>
          </a:p>
          <a:p>
            <a:r>
              <a:rPr lang="en-US" sz="2000"/>
              <a:t>Access to Electricity (% of population)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b="1"/>
              <a:t>Interpretation: </a:t>
            </a:r>
            <a:r>
              <a:rPr lang="en-US" sz="2000"/>
              <a:t>electricity -&gt; urbanization and machinery -&gt; wider array of jobs-&gt; lower income inequality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2000"/>
          </a:p>
          <a:p>
            <a:r>
              <a:rPr lang="en-US" sz="2000"/>
              <a:t>Death Rate (per 1,000 people)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b="1"/>
              <a:t>Unexpected Insight: </a:t>
            </a:r>
            <a:r>
              <a:rPr lang="en-US" sz="2000"/>
              <a:t>Negative correlation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E69DDE-6716-496F-1D56-E08F68679D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" r="4421" b="1805"/>
          <a:stretch/>
        </p:blipFill>
        <p:spPr>
          <a:xfrm>
            <a:off x="7284624" y="2322281"/>
            <a:ext cx="4804855" cy="36172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772D1A-EEB6-83C5-135B-67FE71CD2618}"/>
              </a:ext>
            </a:extLst>
          </p:cNvPr>
          <p:cNvSpPr txBox="1"/>
          <p:nvPr/>
        </p:nvSpPr>
        <p:spPr>
          <a:xfrm>
            <a:off x="8591550" y="5939522"/>
            <a:ext cx="274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chemeClr val="accent1"/>
                </a:solidFill>
              </a:rPr>
              <a:t>Best Model – GBT on Set 2</a:t>
            </a:r>
          </a:p>
        </p:txBody>
      </p:sp>
    </p:spTree>
    <p:extLst>
      <p:ext uri="{BB962C8B-B14F-4D97-AF65-F5344CB8AC3E}">
        <p14:creationId xmlns:p14="http://schemas.microsoft.com/office/powerpoint/2010/main" val="1071606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CAF2DD-940A-0AC2-B60E-34AFBBDF8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5DA7-2E69-B4D1-43B2-56C3C2C4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Literature Review: Project Takeaways</a:t>
            </a:r>
          </a:p>
        </p:txBody>
      </p:sp>
      <p:sp>
        <p:nvSpPr>
          <p:cNvPr id="76" name="Arc 7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6ED2D20-5147-3B4F-40D2-2FF921C27601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447308" y="591344"/>
                <a:ext cx="6906491" cy="5585619"/>
              </a:xfrm>
            </p:spPr>
            <p:txBody>
              <a:bodyPr vert="horz" lIns="91440" tIns="45720" rIns="91440" bIns="45720" rtlCol="0" anchor="ctr">
                <a:normAutofit fontScale="92500" lnSpcReduction="10000"/>
              </a:bodyPr>
              <a:lstStyle/>
              <a:p>
                <a:pPr marL="342900" indent="-285750">
                  <a:buFont typeface="Wingdings" panose="05000000000000000000" pitchFamily="2" charset="2"/>
                  <a:buChar char="v"/>
                </a:pPr>
                <a:r>
                  <a:rPr lang="en-US" sz="2400" b="1"/>
                  <a:t>From Li et al.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b="1"/>
                          <m:t>(2022)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sz="2400"/>
              </a:p>
              <a:p>
                <a:pPr marL="742950" lvl="1" indent="-228600">
                  <a:buFont typeface="Arial" panose="020B0604020202020204" pitchFamily="34" charset="0"/>
                  <a:buChar char="•"/>
                </a:pPr>
                <a:r>
                  <a:rPr lang="en-US" sz="2000"/>
                  <a:t>They developed a two-stage ensemble (picking the best of many models) to predict state fragility using 100+ World Bank Development Indicators (WDI).</a:t>
                </a:r>
              </a:p>
              <a:p>
                <a:pPr marL="742950" lvl="1" indent="-228600">
                  <a:buFont typeface="Arial" panose="020B0604020202020204" pitchFamily="34" charset="0"/>
                  <a:buChar char="•"/>
                </a:pPr>
                <a:r>
                  <a:rPr lang="en-US" sz="2000"/>
                  <a:t>We loosely adopt their concept, comparing several models. </a:t>
                </a:r>
              </a:p>
              <a:p>
                <a:pPr marL="742950" lvl="1" indent="-228600">
                  <a:buFont typeface="Arial" panose="020B0604020202020204" pitchFamily="34" charset="0"/>
                  <a:buChar char="•"/>
                </a:pPr>
                <a:r>
                  <a:rPr lang="en-US" sz="2000"/>
                  <a:t>We also found that RFs and GBTs work the best.</a:t>
                </a:r>
              </a:p>
              <a:p>
                <a:pPr marL="342900" indent="-285750">
                  <a:buFont typeface="Wingdings" panose="05000000000000000000" pitchFamily="2" charset="2"/>
                  <a:buChar char="v"/>
                </a:pPr>
                <a:r>
                  <a:rPr lang="en-US" sz="2400" b="1"/>
                  <a:t>From Koç &amp; Akın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b="1"/>
                          <m:t>(2021)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400"/>
              </a:p>
              <a:p>
                <a:pPr marL="742950" lvl="1" indent="-228600">
                  <a:buFont typeface="Arial" panose="020B0604020202020204" pitchFamily="34" charset="0"/>
                  <a:buChar char="•"/>
                </a:pPr>
                <a:r>
                  <a:rPr lang="en-US" sz="2000"/>
                  <a:t>They compared linear vs. tree-based methods for next-year Gini forecasting on OECD nations, using median imputation.</a:t>
                </a:r>
              </a:p>
              <a:p>
                <a:pPr marL="742950" lvl="1" indent="-228600">
                  <a:buFont typeface="Arial" panose="020B0604020202020204" pitchFamily="34" charset="0"/>
                  <a:buChar char="•"/>
                </a:pPr>
                <a:r>
                  <a:rPr lang="en-US" sz="2000"/>
                  <a:t>Building on their analysis, we add more features, test more countries and imputers, and adopt their focus on next-year Gini forecasting.</a:t>
                </a:r>
              </a:p>
              <a:p>
                <a:pPr marL="742950" lvl="1" indent="-228600">
                  <a:buFont typeface="Arial" panose="020B0604020202020204" pitchFamily="34" charset="0"/>
                  <a:buChar char="•"/>
                </a:pPr>
                <a:r>
                  <a:rPr lang="en-US" sz="2000"/>
                  <a:t>Similarly, we found that RF outperformed linear baselines.</a:t>
                </a:r>
              </a:p>
              <a:p>
                <a:endParaRPr lang="en-US" sz="150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000" b="0" i="0" u="none" strike="noStrike">
                    <a:effectLst/>
                  </a:rPr>
                  <a:t>X. Li, A. </a:t>
                </a:r>
                <a:r>
                  <a:rPr lang="en-US" sz="1000" b="0" i="0" u="none" strike="noStrike" err="1">
                    <a:effectLst/>
                  </a:rPr>
                  <a:t>Vidmer</a:t>
                </a:r>
                <a:r>
                  <a:rPr lang="en-US" sz="1000" b="0" i="0" u="none" strike="noStrike">
                    <a:effectLst/>
                  </a:rPr>
                  <a:t>, H. Liao, and K. Lu, "Data-Driven State Fragility Index Measurement Through Classification Methods," </a:t>
                </a:r>
                <a:r>
                  <a:rPr lang="en-US" sz="1000" b="0" i="1" u="none" strike="noStrike">
                    <a:effectLst/>
                  </a:rPr>
                  <a:t>Frontiers in Physics</a:t>
                </a:r>
                <a:r>
                  <a:rPr lang="en-US" sz="1000" b="0" i="0" u="none" strike="noStrike">
                    <a:effectLst/>
                  </a:rPr>
                  <a:t>, vol. 10, Art. no. 830774, Feb. 2022, </a:t>
                </a:r>
                <a:r>
                  <a:rPr lang="en-US" sz="1000" b="0" i="0" u="none" strike="noStrike">
                    <a:effectLst/>
                    <a:hlinkClick r:id="rId3"/>
                  </a:rPr>
                  <a:t>https://doi.org/10.3389/fphy.2022.830774</a:t>
                </a:r>
                <a:endParaRPr lang="en-US" sz="1000" b="0" i="0" u="none" strike="noStrike">
                  <a:effectLst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000" b="0" i="0" u="none" strike="noStrike">
                    <a:effectLst/>
                  </a:rPr>
                  <a:t>T. Koç and P. Akın, “Comparison of Machine Learning Methods in Prediction of the Gini Coefficient for OECD Countries,” </a:t>
                </a:r>
                <a:r>
                  <a:rPr lang="en-US" sz="1000" b="0" i="1" u="none" strike="noStrike">
                    <a:effectLst/>
                  </a:rPr>
                  <a:t>Data Science and Applications</a:t>
                </a:r>
                <a:r>
                  <a:rPr lang="en-US" sz="1000" b="0" i="0" u="none" strike="noStrike">
                    <a:effectLst/>
                  </a:rPr>
                  <a:t>, vol. 4, no. 1, pp. 16–20, 2021. [Online]. Available:</a:t>
                </a:r>
                <a:r>
                  <a:rPr lang="en-US" sz="1000" b="0" i="0" u="none" strike="noStrike">
                    <a:effectLst/>
                    <a:hlinkClick r:id="rId4"/>
                  </a:rPr>
                  <a:t> </a:t>
                </a:r>
                <a:r>
                  <a:rPr lang="en-US" sz="1000" b="0" i="0" u="sng" strike="noStrike">
                    <a:effectLst/>
                    <a:hlinkClick r:id="rId4"/>
                  </a:rPr>
                  <a:t>https://dergipark.org.tr/en/pub/datasci/issue/90860/1662110</a:t>
                </a:r>
                <a:r>
                  <a:rPr lang="en-US" sz="1000" b="0" i="0" u="none" strike="noStrike">
                    <a:effectLst/>
                  </a:rPr>
                  <a:t>.</a:t>
                </a:r>
                <a:endParaRPr lang="en-US" sz="100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6ED2D20-5147-3B4F-40D2-2FF921C276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447308" y="591344"/>
                <a:ext cx="6906491" cy="5585619"/>
              </a:xfrm>
              <a:blipFill>
                <a:blip r:embed="rId5"/>
                <a:stretch>
                  <a:fillRect l="-177" r="-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25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856442-E163-A949-076F-E32054AB8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44D6A-954E-3A8B-64D2-F21ECB99F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Obstacles We Faced Throughout</a:t>
            </a:r>
          </a:p>
        </p:txBody>
      </p:sp>
      <p:sp>
        <p:nvSpPr>
          <p:cNvPr id="94" name="Arc 9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 Placeholder 3">
            <a:extLst>
              <a:ext uri="{FF2B5EF4-FFF2-40B4-BE49-F238E27FC236}">
                <a16:creationId xmlns:a16="http://schemas.microsoft.com/office/drawing/2014/main" id="{EA3C719F-81B5-C369-2A95-23D923945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66358" y="410369"/>
            <a:ext cx="7038807" cy="5947568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b="1"/>
              <a:t>Data Leakage in Cross-Validation:</a:t>
            </a:r>
          </a:p>
          <a:p>
            <a:pPr marL="800100" lvl="1" indent="-342900">
              <a:buFont typeface="Aptos" panose="020B0004020202020204" pitchFamily="34" charset="0"/>
              <a:buChar char="⮾"/>
            </a:pPr>
            <a:r>
              <a:rPr lang="en-US" sz="2400"/>
              <a:t>Standard K-Fold mixes country–year rows.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/>
              <a:t>Switched to </a:t>
            </a:r>
            <a:r>
              <a:rPr lang="en-US" sz="2400" err="1"/>
              <a:t>GroupKFold</a:t>
            </a:r>
            <a:r>
              <a:rPr lang="en-US" sz="2400"/>
              <a:t> by country - preventing inflated R².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b="1"/>
              <a:t>Time-Series Feature Engineering</a:t>
            </a:r>
          </a:p>
          <a:p>
            <a:pPr marL="800100" lvl="1" indent="-342900">
              <a:buFont typeface="Aptos" panose="020B0004020202020204" pitchFamily="34" charset="0"/>
              <a:buChar char="⮾"/>
            </a:pPr>
            <a:r>
              <a:rPr lang="en-US" sz="2400"/>
              <a:t>Few easy, accurate and interpretable methods.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/>
              <a:t>Compared 2 strategies against our n-1 year baseline.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b="1"/>
              <a:t>Excessive Missingness </a:t>
            </a:r>
          </a:p>
          <a:p>
            <a:pPr marL="800100" lvl="1" indent="-342900">
              <a:buFont typeface="Aptos" panose="020B0004020202020204" pitchFamily="34" charset="0"/>
              <a:buChar char="⮾"/>
            </a:pPr>
            <a:r>
              <a:rPr lang="en-US" sz="2400"/>
              <a:t>Several empty series, risking biased imputations.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/>
              <a:t>Dropped features and countries with large gaps.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/>
              <a:t>Applied interpretable</a:t>
            </a:r>
            <a:endParaRPr lang="en-US"/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788905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2A66C6-3B3B-F390-80C1-58B28A5B3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D45EE4-C4F0-4F72-B1C6-39F596D13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C459BAD-4279-4A9D-B0C5-662C5F5E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203463" y="-2060461"/>
            <a:ext cx="5649003" cy="10651671"/>
          </a:xfrm>
          <a:custGeom>
            <a:avLst/>
            <a:gdLst>
              <a:gd name="connsiteX0" fmla="*/ 0 w 5649003"/>
              <a:gd name="connsiteY0" fmla="*/ 5325836 h 10651671"/>
              <a:gd name="connsiteX1" fmla="*/ 2824502 w 5649003"/>
              <a:gd name="connsiteY1" fmla="*/ 0 h 10651671"/>
              <a:gd name="connsiteX2" fmla="*/ 5649004 w 5649003"/>
              <a:gd name="connsiteY2" fmla="*/ 5325836 h 10651671"/>
              <a:gd name="connsiteX3" fmla="*/ 2824502 w 5649003"/>
              <a:gd name="connsiteY3" fmla="*/ 10651672 h 10651671"/>
              <a:gd name="connsiteX4" fmla="*/ 0 w 5649003"/>
              <a:gd name="connsiteY4" fmla="*/ 5325836 h 1065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003" h="10651671" fill="none" extrusionOk="0">
                <a:moveTo>
                  <a:pt x="0" y="5325836"/>
                </a:moveTo>
                <a:cubicBezTo>
                  <a:pt x="186946" y="2320485"/>
                  <a:pt x="1438121" y="-52385"/>
                  <a:pt x="2824502" y="0"/>
                </a:cubicBezTo>
                <a:cubicBezTo>
                  <a:pt x="4703838" y="-43168"/>
                  <a:pt x="5583840" y="2369660"/>
                  <a:pt x="5649004" y="5325836"/>
                </a:cubicBezTo>
                <a:cubicBezTo>
                  <a:pt x="5518761" y="8289338"/>
                  <a:pt x="4285196" y="10894014"/>
                  <a:pt x="2824502" y="10651672"/>
                </a:cubicBezTo>
                <a:cubicBezTo>
                  <a:pt x="1536945" y="11016699"/>
                  <a:pt x="142947" y="8418643"/>
                  <a:pt x="0" y="5325836"/>
                </a:cubicBezTo>
                <a:close/>
              </a:path>
              <a:path w="5649003" h="10651671" stroke="0" extrusionOk="0">
                <a:moveTo>
                  <a:pt x="0" y="5325836"/>
                </a:moveTo>
                <a:cubicBezTo>
                  <a:pt x="-54350" y="2332108"/>
                  <a:pt x="1351726" y="167869"/>
                  <a:pt x="2824502" y="0"/>
                </a:cubicBezTo>
                <a:cubicBezTo>
                  <a:pt x="4182679" y="-143942"/>
                  <a:pt x="5672665" y="2549517"/>
                  <a:pt x="5649004" y="5325836"/>
                </a:cubicBezTo>
                <a:cubicBezTo>
                  <a:pt x="5518596" y="8280244"/>
                  <a:pt x="4081190" y="10622204"/>
                  <a:pt x="2824502" y="10651672"/>
                </a:cubicBezTo>
                <a:cubicBezTo>
                  <a:pt x="1216708" y="10537144"/>
                  <a:pt x="-100850" y="8264979"/>
                  <a:pt x="0" y="5325836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374319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1216E-4E3E-D068-7D8B-3F5E3C731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544" y="1911096"/>
            <a:ext cx="8055864" cy="207665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Demo!</a:t>
            </a:r>
            <a:b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Pick a Country, Any Country.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0953BC39-9D68-40BE-BF3C-5C4EB782A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92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688622-1B82-E616-DA08-10DEE632D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0ECDA-E37B-E6D7-DED7-0F7C9A4C2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810" y="312912"/>
            <a:ext cx="8628379" cy="807257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Strengths &amp; Weaknesses of Best Model</a:t>
            </a:r>
            <a:b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GBT + Data Set 2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8C9153-EA46-6B3C-EF1B-8C1DEA9D7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15832"/>
              </p:ext>
            </p:extLst>
          </p:nvPr>
        </p:nvGraphicFramePr>
        <p:xfrm>
          <a:off x="385572" y="2152727"/>
          <a:ext cx="11420856" cy="4070029"/>
        </p:xfrm>
        <a:graphic>
          <a:graphicData uri="http://schemas.openxmlformats.org/drawingml/2006/table">
            <a:tbl>
              <a:tblPr firstRow="1" bandRow="1"/>
              <a:tblGrid>
                <a:gridCol w="5689402">
                  <a:extLst>
                    <a:ext uri="{9D8B030D-6E8A-4147-A177-3AD203B41FA5}">
                      <a16:colId xmlns:a16="http://schemas.microsoft.com/office/drawing/2014/main" val="4064389208"/>
                    </a:ext>
                  </a:extLst>
                </a:gridCol>
                <a:gridCol w="5731454">
                  <a:extLst>
                    <a:ext uri="{9D8B030D-6E8A-4147-A177-3AD203B41FA5}">
                      <a16:colId xmlns:a16="http://schemas.microsoft.com/office/drawing/2014/main" val="1264180775"/>
                    </a:ext>
                  </a:extLst>
                </a:gridCol>
              </a:tblGrid>
              <a:tr h="481283">
                <a:tc>
                  <a:txBody>
                    <a:bodyPr/>
                    <a:lstStyle/>
                    <a:p>
                      <a:pPr algn="ctr"/>
                      <a:r>
                        <a:rPr lang="en-US" sz="2200" b="1" u="sng"/>
                        <a:t>Strengths</a:t>
                      </a:r>
                      <a:endParaRPr lang="en-US" sz="2200" u="sng"/>
                    </a:p>
                  </a:txBody>
                  <a:tcPr marL="110535" marR="110535" marT="55268" marB="552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u="sng"/>
                        <a:t>Weaknesses</a:t>
                      </a:r>
                      <a:endParaRPr lang="en-US" sz="2200" u="sng"/>
                    </a:p>
                  </a:txBody>
                  <a:tcPr marL="110535" marR="110535" marT="55268" marB="552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62223"/>
                  </a:ext>
                </a:extLst>
              </a:tr>
              <a:tr h="814006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200" b="1"/>
                        <a:t>Top accuracy</a:t>
                      </a:r>
                      <a:r>
                        <a:rPr lang="en-US" sz="2200"/>
                        <a:t> of all models </a:t>
                      </a:r>
                    </a:p>
                  </a:txBody>
                  <a:tcPr marL="110535" marR="110535" marT="55268" marB="552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200"/>
                        <a:t>Less interpretable – feature importance shows </a:t>
                      </a:r>
                      <a:r>
                        <a:rPr lang="en-US" sz="2200" i="1"/>
                        <a:t>weight</a:t>
                      </a:r>
                      <a:r>
                        <a:rPr lang="en-US" sz="2200"/>
                        <a:t>, not direction.</a:t>
                      </a:r>
                    </a:p>
                  </a:txBody>
                  <a:tcPr marL="110535" marR="110535" marT="55268" marB="552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5194872"/>
                  </a:ext>
                </a:extLst>
              </a:tr>
              <a:tr h="814006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200"/>
                        <a:t>Captures </a:t>
                      </a:r>
                      <a:r>
                        <a:rPr lang="en-US" sz="2200" b="1"/>
                        <a:t>non-linear + interaction</a:t>
                      </a:r>
                      <a:r>
                        <a:rPr lang="en-US" sz="2200"/>
                        <a:t> effects automatically.</a:t>
                      </a:r>
                    </a:p>
                  </a:txBody>
                  <a:tcPr marL="110535" marR="110535" marT="55268" marB="552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200"/>
                        <a:t>2nd-ranked variable </a:t>
                      </a:r>
                      <a:r>
                        <a:rPr lang="en-US" sz="2200" i="1"/>
                        <a:t>intentional homicides (35 % gaps)</a:t>
                      </a:r>
                      <a:endParaRPr lang="en-US" sz="2200"/>
                    </a:p>
                  </a:txBody>
                  <a:tcPr marL="110535" marR="110535" marT="55268" marB="552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026899"/>
                  </a:ext>
                </a:extLst>
              </a:tr>
              <a:tr h="1146728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200"/>
                        <a:t>Relies on </a:t>
                      </a:r>
                      <a:r>
                        <a:rPr lang="en-US" sz="2200" b="1"/>
                        <a:t>widely reported</a:t>
                      </a:r>
                      <a:r>
                        <a:rPr lang="en-US" sz="2200"/>
                        <a:t> metrics (electricity access, forest %, pop density, etc.) → no new surveys needed.</a:t>
                      </a:r>
                    </a:p>
                  </a:txBody>
                  <a:tcPr marL="110535" marR="110535" marT="55268" marB="552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200"/>
                        <a:t>Key policy levers (tax, education spend) absent from top-10 → model may lean on proxies.</a:t>
                      </a:r>
                    </a:p>
                  </a:txBody>
                  <a:tcPr marL="110535" marR="110535" marT="55268" marB="552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24728"/>
                  </a:ext>
                </a:extLst>
              </a:tr>
              <a:tr h="814006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200"/>
                        <a:t>Trained with </a:t>
                      </a:r>
                      <a:r>
                        <a:rPr lang="en-US" sz="2200" b="1"/>
                        <a:t>grouped CV</a:t>
                      </a:r>
                      <a:r>
                        <a:rPr lang="en-US" sz="2200"/>
                        <a:t> → proven to </a:t>
                      </a:r>
                      <a:r>
                        <a:rPr lang="en-US" sz="2200" err="1"/>
                        <a:t>generalise</a:t>
                      </a:r>
                      <a:r>
                        <a:rPr lang="en-US" sz="2200"/>
                        <a:t> to unseen countries.</a:t>
                      </a:r>
                    </a:p>
                  </a:txBody>
                  <a:tcPr marL="110535" marR="110535" marT="55268" marB="552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200"/>
                        <a:t>Only small gain over simpler linear + rolling (≈ 3 pp R²) for higher complexity.</a:t>
                      </a:r>
                    </a:p>
                  </a:txBody>
                  <a:tcPr marL="110535" marR="110535" marT="55268" marB="552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392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38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22" name="Rectangle 2121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460BF-7225-54F2-2F66-F14C6CB77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410" y="522830"/>
            <a:ext cx="4419586" cy="8992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the Gini Index?</a:t>
            </a:r>
          </a:p>
        </p:txBody>
      </p:sp>
      <p:sp>
        <p:nvSpPr>
          <p:cNvPr id="2123" name="Rectangle 212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4" name="Rectangle 212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6" name="Rectangle 212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A7024A-FE10-D086-C487-14F61F73F77C}"/>
              </a:ext>
            </a:extLst>
          </p:cNvPr>
          <p:cNvSpPr txBox="1"/>
          <p:nvPr/>
        </p:nvSpPr>
        <p:spPr>
          <a:xfrm>
            <a:off x="7239012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It is a measure of income inequality: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0 = perfect equality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100 = perfect inequality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Ratio of area between the Lorenz Curve</a:t>
            </a:r>
            <a:r>
              <a:rPr lang="en-US" sz="2400" b="1"/>
              <a:t> </a:t>
            </a:r>
            <a:r>
              <a:rPr lang="en-US" sz="2400"/>
              <a:t>&amp; equality 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Highest &amp; Lowest </a:t>
            </a:r>
          </a:p>
          <a:p>
            <a:pPr lvl="1"/>
            <a:r>
              <a:rPr lang="en-US" sz="2400"/>
              <a:t> South Africa at 63</a:t>
            </a:r>
          </a:p>
          <a:p>
            <a:pPr lvl="1"/>
            <a:r>
              <a:rPr lang="en-US" sz="2400"/>
              <a:t> Slovakia at 23.2</a:t>
            </a:r>
          </a:p>
        </p:txBody>
      </p:sp>
      <p:sp>
        <p:nvSpPr>
          <p:cNvPr id="2128" name="Rectangle 212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31CF2B-D900-EAC3-FB91-EC3CF75F5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45" y="78921"/>
            <a:ext cx="6200775" cy="6191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3DD533-B541-57DC-F522-71CF701C33CD}"/>
                  </a:ext>
                </a:extLst>
              </p:cNvPr>
              <p:cNvSpPr txBox="1"/>
              <p:nvPr/>
            </p:nvSpPr>
            <p:spPr>
              <a:xfrm>
                <a:off x="1139427" y="1607344"/>
                <a:ext cx="1417055" cy="5239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den>
                      </m:f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3DD533-B541-57DC-F522-71CF701C3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427" y="1607344"/>
                <a:ext cx="1417055" cy="5239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041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50615A-5888-F28A-3316-F22ACE0CC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5A4455-F76B-642D-477D-37A6163D3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8F0EEAC-64CB-F4E6-E57D-C2BD52C0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896B19-CA81-CFA9-7C05-E2773714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  <a:b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&amp; Next Steps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3186C20A-C4F0-AE35-7C70-C9B861BB2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A042FEB-6AF5-0B9B-53FF-3BA39B3BA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47308" y="435128"/>
            <a:ext cx="6906491" cy="574183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800" b="1"/>
              <a:t>Overall </a:t>
            </a:r>
            <a:r>
              <a:rPr lang="en-US" sz="2800"/>
              <a:t>found that trees shine on lagged data.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800" b="1"/>
              <a:t>Surprisingly, </a:t>
            </a:r>
            <a:r>
              <a:rPr lang="en-US" sz="2800"/>
              <a:t>engineered simplicity is a close second (linear regressors)</a:t>
            </a:r>
            <a:endParaRPr lang="en-US" sz="2800" b="1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800" b="1"/>
              <a:t>Core Drivers of Inequality: </a:t>
            </a:r>
            <a:r>
              <a:rPr lang="en-US" sz="2800"/>
              <a:t>Homicide Rates, Forest Land, Death Rates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800" b="1"/>
              <a:t>Next Steps:</a:t>
            </a:r>
          </a:p>
          <a:p>
            <a:pPr marL="800100" lvl="1" indent="-228600">
              <a:buFont typeface="Arial" panose="020B0604020202020204" pitchFamily="34" charset="0"/>
              <a:buChar char="•"/>
            </a:pPr>
            <a:r>
              <a:rPr lang="en-US" sz="2400"/>
              <a:t>Implement Advanced Imputation.</a:t>
            </a:r>
          </a:p>
          <a:p>
            <a:pPr marL="800100" lvl="1" indent="-228600">
              <a:buFont typeface="Arial" panose="020B0604020202020204" pitchFamily="34" charset="0"/>
              <a:buChar char="•"/>
            </a:pPr>
            <a:r>
              <a:rPr lang="en-US" sz="2400"/>
              <a:t>Engineer Domain Driven Ratios (like GDP / pop)</a:t>
            </a:r>
          </a:p>
          <a:p>
            <a:pPr marL="800100" lvl="1" indent="-228600">
              <a:buFont typeface="Arial" panose="020B0604020202020204" pitchFamily="34" charset="0"/>
              <a:buChar char="•"/>
            </a:pPr>
            <a:r>
              <a:rPr lang="en-US" sz="2400"/>
              <a:t>Explore Dimensionality Reduction to reduce noise.</a:t>
            </a:r>
          </a:p>
          <a:p>
            <a:pPr marL="800100" lvl="1" indent="-228600">
              <a:buFont typeface="Arial" panose="020B0604020202020204" pitchFamily="34" charset="0"/>
              <a:buChar char="•"/>
            </a:pPr>
            <a:r>
              <a:rPr lang="en-US" sz="2400"/>
              <a:t>Check Model Fairness across income tiers and countries</a:t>
            </a:r>
          </a:p>
          <a:p>
            <a:pPr marL="800100" lvl="1" indent="-228600">
              <a:buFont typeface="Arial" panose="020B0604020202020204" pitchFamily="34" charset="0"/>
              <a:buChar char="•"/>
            </a:pPr>
            <a:r>
              <a:rPr lang="en-US" sz="2400"/>
              <a:t>Explore Bayesian Modelling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62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6883FA-FB3A-5E7B-263A-FAAA16E04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0308382-6151-FD62-1380-96679F9AF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28AE6BC-8D7C-8717-ABE9-7304C8490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203463" y="-2060461"/>
            <a:ext cx="5649003" cy="10651671"/>
          </a:xfrm>
          <a:custGeom>
            <a:avLst/>
            <a:gdLst>
              <a:gd name="connsiteX0" fmla="*/ 0 w 5649003"/>
              <a:gd name="connsiteY0" fmla="*/ 5325836 h 10651671"/>
              <a:gd name="connsiteX1" fmla="*/ 2824502 w 5649003"/>
              <a:gd name="connsiteY1" fmla="*/ 0 h 10651671"/>
              <a:gd name="connsiteX2" fmla="*/ 5649004 w 5649003"/>
              <a:gd name="connsiteY2" fmla="*/ 5325836 h 10651671"/>
              <a:gd name="connsiteX3" fmla="*/ 2824502 w 5649003"/>
              <a:gd name="connsiteY3" fmla="*/ 10651672 h 10651671"/>
              <a:gd name="connsiteX4" fmla="*/ 0 w 5649003"/>
              <a:gd name="connsiteY4" fmla="*/ 5325836 h 1065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003" h="10651671" fill="none" extrusionOk="0">
                <a:moveTo>
                  <a:pt x="0" y="5325836"/>
                </a:moveTo>
                <a:cubicBezTo>
                  <a:pt x="186946" y="2320485"/>
                  <a:pt x="1438121" y="-52385"/>
                  <a:pt x="2824502" y="0"/>
                </a:cubicBezTo>
                <a:cubicBezTo>
                  <a:pt x="4703838" y="-43168"/>
                  <a:pt x="5583840" y="2369660"/>
                  <a:pt x="5649004" y="5325836"/>
                </a:cubicBezTo>
                <a:cubicBezTo>
                  <a:pt x="5518761" y="8289338"/>
                  <a:pt x="4285196" y="10894014"/>
                  <a:pt x="2824502" y="10651672"/>
                </a:cubicBezTo>
                <a:cubicBezTo>
                  <a:pt x="1536945" y="11016699"/>
                  <a:pt x="142947" y="8418643"/>
                  <a:pt x="0" y="5325836"/>
                </a:cubicBezTo>
                <a:close/>
              </a:path>
              <a:path w="5649003" h="10651671" stroke="0" extrusionOk="0">
                <a:moveTo>
                  <a:pt x="0" y="5325836"/>
                </a:moveTo>
                <a:cubicBezTo>
                  <a:pt x="-54350" y="2332108"/>
                  <a:pt x="1351726" y="167869"/>
                  <a:pt x="2824502" y="0"/>
                </a:cubicBezTo>
                <a:cubicBezTo>
                  <a:pt x="4182679" y="-143942"/>
                  <a:pt x="5672665" y="2549517"/>
                  <a:pt x="5649004" y="5325836"/>
                </a:cubicBezTo>
                <a:cubicBezTo>
                  <a:pt x="5518596" y="8280244"/>
                  <a:pt x="4081190" y="10622204"/>
                  <a:pt x="2824502" y="10651672"/>
                </a:cubicBezTo>
                <a:cubicBezTo>
                  <a:pt x="1216708" y="10537144"/>
                  <a:pt x="-100850" y="8264979"/>
                  <a:pt x="0" y="5325836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374319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5A582-3A94-5EB7-362E-B64EE293F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032" y="1400293"/>
            <a:ext cx="8055864" cy="207665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158EED2E-8B25-C905-F2C6-C13F474EB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35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5DACF-EA0D-E982-734F-DF1DD4DFF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896E310-69A2-91CB-CC6A-B7B720037756}"/>
              </a:ext>
            </a:extLst>
          </p:cNvPr>
          <p:cNvGraphicFramePr>
            <a:graphicFrameLocks noGrp="1"/>
          </p:cNvGraphicFramePr>
          <p:nvPr/>
        </p:nvGraphicFramePr>
        <p:xfrm>
          <a:off x="125931" y="66520"/>
          <a:ext cx="11972936" cy="6668489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2707780">
                  <a:extLst>
                    <a:ext uri="{9D8B030D-6E8A-4147-A177-3AD203B41FA5}">
                      <a16:colId xmlns:a16="http://schemas.microsoft.com/office/drawing/2014/main" val="3133616155"/>
                    </a:ext>
                  </a:extLst>
                </a:gridCol>
                <a:gridCol w="735885">
                  <a:extLst>
                    <a:ext uri="{9D8B030D-6E8A-4147-A177-3AD203B41FA5}">
                      <a16:colId xmlns:a16="http://schemas.microsoft.com/office/drawing/2014/main" val="3289164833"/>
                    </a:ext>
                  </a:extLst>
                </a:gridCol>
                <a:gridCol w="2007261">
                  <a:extLst>
                    <a:ext uri="{9D8B030D-6E8A-4147-A177-3AD203B41FA5}">
                      <a16:colId xmlns:a16="http://schemas.microsoft.com/office/drawing/2014/main" val="3537615938"/>
                    </a:ext>
                  </a:extLst>
                </a:gridCol>
                <a:gridCol w="686594">
                  <a:extLst>
                    <a:ext uri="{9D8B030D-6E8A-4147-A177-3AD203B41FA5}">
                      <a16:colId xmlns:a16="http://schemas.microsoft.com/office/drawing/2014/main" val="3103827259"/>
                    </a:ext>
                  </a:extLst>
                </a:gridCol>
                <a:gridCol w="2056551">
                  <a:extLst>
                    <a:ext uri="{9D8B030D-6E8A-4147-A177-3AD203B41FA5}">
                      <a16:colId xmlns:a16="http://schemas.microsoft.com/office/drawing/2014/main" val="1569634725"/>
                    </a:ext>
                  </a:extLst>
                </a:gridCol>
                <a:gridCol w="718200">
                  <a:extLst>
                    <a:ext uri="{9D8B030D-6E8A-4147-A177-3AD203B41FA5}">
                      <a16:colId xmlns:a16="http://schemas.microsoft.com/office/drawing/2014/main" val="3772693342"/>
                    </a:ext>
                  </a:extLst>
                </a:gridCol>
                <a:gridCol w="2095465">
                  <a:extLst>
                    <a:ext uri="{9D8B030D-6E8A-4147-A177-3AD203B41FA5}">
                      <a16:colId xmlns:a16="http://schemas.microsoft.com/office/drawing/2014/main" val="4133603565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608898287"/>
                    </a:ext>
                  </a:extLst>
                </a:gridCol>
              </a:tblGrid>
              <a:tr h="1052792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b="1" kern="100">
                          <a:effectLst/>
                        </a:rPr>
                        <a:t>Model</a:t>
                      </a:r>
                      <a:endParaRPr lang="en-US" sz="28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05" marR="59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b="1" kern="100">
                          <a:effectLst/>
                        </a:rPr>
                        <a:t>Data Set 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b="1" kern="100">
                          <a:effectLst/>
                        </a:rPr>
                        <a:t>(year 1)</a:t>
                      </a:r>
                      <a:endParaRPr lang="en-US" sz="17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05" marR="59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b="1" kern="100">
                          <a:effectLst/>
                        </a:rPr>
                        <a:t>Data Set 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b="1" kern="100">
                          <a:effectLst/>
                        </a:rPr>
                        <a:t>(year 1 + rolling mean + std)</a:t>
                      </a:r>
                      <a:endParaRPr lang="en-US" sz="17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05" marR="59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b="1" kern="100">
                          <a:effectLst/>
                        </a:rPr>
                        <a:t>Data Set 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b="1" kern="100">
                          <a:effectLst/>
                        </a:rPr>
                        <a:t>(year 1-5)</a:t>
                      </a:r>
                      <a:endParaRPr lang="en-US" sz="17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05" marR="59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Avg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kern="100">
                          <a:solidFill>
                            <a:schemeClr val="bg1"/>
                          </a:solidFill>
                          <a:effectLst/>
                        </a:rPr>
                        <a:t>R² %</a:t>
                      </a:r>
                      <a:endParaRPr lang="en-US" sz="1700" b="1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05" marR="5950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924094"/>
                  </a:ext>
                </a:extLst>
              </a:tr>
              <a:tr h="4589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b="1" kern="100">
                          <a:solidFill>
                            <a:schemeClr val="bg1"/>
                          </a:solidFill>
                          <a:effectLst/>
                        </a:rPr>
                        <a:t>R² %</a:t>
                      </a:r>
                      <a:endParaRPr lang="en-US" sz="1700" b="1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05" marR="59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b="1" kern="100">
                          <a:solidFill>
                            <a:schemeClr val="bg1"/>
                          </a:solidFill>
                          <a:effectLst/>
                        </a:rPr>
                        <a:t>Hyper parameters</a:t>
                      </a:r>
                      <a:endParaRPr lang="en-US" sz="1700" b="1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05" marR="59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b="1" kern="100">
                          <a:solidFill>
                            <a:schemeClr val="bg1"/>
                          </a:solidFill>
                          <a:effectLst/>
                        </a:rPr>
                        <a:t>R² %</a:t>
                      </a:r>
                      <a:endParaRPr lang="en-US" sz="1700" b="1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05" marR="59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b="1" kern="100">
                          <a:solidFill>
                            <a:schemeClr val="bg1"/>
                          </a:solidFill>
                          <a:effectLst/>
                        </a:rPr>
                        <a:t>Hyper parameters</a:t>
                      </a:r>
                      <a:endParaRPr lang="en-US" sz="1700" b="1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05" marR="59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b="1" kern="100">
                          <a:solidFill>
                            <a:schemeClr val="bg1"/>
                          </a:solidFill>
                          <a:effectLst/>
                        </a:rPr>
                        <a:t>R² %</a:t>
                      </a:r>
                      <a:endParaRPr lang="en-US" sz="1700" b="1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05" marR="59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b="1" kern="100">
                          <a:solidFill>
                            <a:schemeClr val="bg1"/>
                          </a:solidFill>
                          <a:effectLst/>
                        </a:rPr>
                        <a:t>Hyper parameters</a:t>
                      </a:r>
                      <a:endParaRPr lang="en-US" sz="1700" b="1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05" marR="59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700" b="1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05" marR="5950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760989"/>
                  </a:ext>
                </a:extLst>
              </a:tr>
              <a:tr h="3261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Simple </a:t>
                      </a:r>
                    </a:p>
                  </a:txBody>
                  <a:tcPr marL="59505" marR="59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-2.2</a:t>
                      </a: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endParaRPr lang="en-US" sz="16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-2.2</a:t>
                      </a: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endParaRPr lang="en-US" sz="16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-2.2</a:t>
                      </a: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endParaRPr lang="en-US" sz="16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-2.2</a:t>
                      </a:r>
                    </a:p>
                  </a:txBody>
                  <a:tcPr marL="63500" marR="635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586502"/>
                  </a:ext>
                </a:extLst>
              </a:tr>
              <a:tr h="3261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kern="100">
                          <a:effectLst/>
                        </a:rPr>
                        <a:t>Linear Regression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05" marR="59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39.9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N/A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53.4</a:t>
                      </a:r>
                      <a:endParaRPr lang="en-US" sz="1600">
                        <a:effectLst/>
                        <a:highlight>
                          <a:srgbClr val="00FF00"/>
                        </a:highlight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N/A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43.0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N/A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45.1</a:t>
                      </a:r>
                    </a:p>
                  </a:txBody>
                  <a:tcPr marL="63500" marR="635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418231"/>
                  </a:ext>
                </a:extLst>
              </a:tr>
              <a:tr h="4589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kern="100">
                          <a:effectLst/>
                        </a:rPr>
                        <a:t>Linear + Feature Selection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05" marR="59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40.0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N/A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53.1</a:t>
                      </a:r>
                      <a:endParaRPr lang="en-US" sz="1600">
                        <a:effectLst/>
                        <a:highlight>
                          <a:srgbClr val="00FF00"/>
                        </a:highlight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N/A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44.2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N/A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45.8</a:t>
                      </a:r>
                    </a:p>
                  </a:txBody>
                  <a:tcPr marL="63500" marR="635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2226674"/>
                  </a:ext>
                </a:extLst>
              </a:tr>
              <a:tr h="5719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kern="100">
                          <a:effectLst/>
                        </a:rPr>
                        <a:t>Ridge Regression</a:t>
                      </a:r>
                    </a:p>
                  </a:txBody>
                  <a:tcPr marL="59505" marR="59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34.7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l-G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α = 100</a:t>
                      </a:r>
                      <a:endParaRPr lang="el-GR" sz="16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42.5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l-G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α = 1000</a:t>
                      </a:r>
                      <a:endParaRPr lang="el-GR" sz="16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38.4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l-G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α = 1000</a:t>
                      </a:r>
                      <a:endParaRPr lang="el-GR" sz="16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38.5</a:t>
                      </a:r>
                      <a:endParaRPr lang="el-GR" sz="1600">
                        <a:effectLst/>
                      </a:endParaRPr>
                    </a:p>
                  </a:txBody>
                  <a:tcPr marL="63500" marR="635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066238"/>
                  </a:ext>
                </a:extLst>
              </a:tr>
              <a:tr h="5719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kern="100">
                          <a:effectLst/>
                        </a:rPr>
                        <a:t>Lasso Regression</a:t>
                      </a:r>
                    </a:p>
                  </a:txBody>
                  <a:tcPr marL="59505" marR="59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35.6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l-G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α = 0.01</a:t>
                      </a:r>
                      <a:endParaRPr lang="el-GR" sz="16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51.1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l-G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α = 0.1</a:t>
                      </a:r>
                      <a:endParaRPr lang="el-GR" sz="16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</a:rPr>
                        <a:t>33.3</a:t>
                      </a:r>
                      <a:endParaRPr lang="en-US" sz="1600">
                        <a:effectLst/>
                        <a:highlight>
                          <a:srgbClr val="FF0000"/>
                        </a:highlight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l-G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α = 1</a:t>
                      </a:r>
                      <a:endParaRPr lang="el-GR" sz="16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40.0</a:t>
                      </a:r>
                      <a:endParaRPr lang="el-GR" sz="1600">
                        <a:effectLst/>
                      </a:endParaRPr>
                    </a:p>
                  </a:txBody>
                  <a:tcPr marL="63500" marR="635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796229"/>
                  </a:ext>
                </a:extLst>
              </a:tr>
              <a:tr h="8004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kern="100">
                          <a:effectLst/>
                        </a:rPr>
                        <a:t>Random Forest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05" marR="59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54.3</a:t>
                      </a:r>
                      <a:endParaRPr lang="en-US" sz="1600">
                        <a:effectLst/>
                        <a:highlight>
                          <a:srgbClr val="00FF00"/>
                        </a:highlight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n_estimators = 50, max_depth = 14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49.3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n_estimators =120 max_depth = 15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49.7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n_estimators =260 max_depth = 14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51.1</a:t>
                      </a:r>
                    </a:p>
                  </a:txBody>
                  <a:tcPr marL="63500" marR="635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171432"/>
                  </a:ext>
                </a:extLst>
              </a:tr>
              <a:tr h="8004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kern="100">
                          <a:effectLst/>
                        </a:rPr>
                        <a:t>Gradient Boosted Trees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05" marR="59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50.6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n_estimators = 20        lr = 0.16            max_depth = 3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53.6</a:t>
                      </a:r>
                      <a:endParaRPr lang="en-US" sz="1600">
                        <a:effectLst/>
                        <a:highlight>
                          <a:srgbClr val="00FF00"/>
                        </a:highlight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n_estimators = 50         lr = 0.06          max_depth = 3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50.4</a:t>
                      </a: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  n_estimators = 90         lr = 0.16           max_depth = 3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  <a:highlight>
                            <a:srgbClr val="00FFFF"/>
                          </a:highlight>
                        </a:rPr>
                        <a:t>51.5</a:t>
                      </a:r>
                    </a:p>
                  </a:txBody>
                  <a:tcPr marL="63500" marR="635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8243966"/>
                  </a:ext>
                </a:extLst>
              </a:tr>
              <a:tr h="8004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kern="100">
                          <a:effectLst/>
                        </a:rPr>
                        <a:t>K-Nearest Neighbors</a:t>
                      </a:r>
                    </a:p>
                  </a:txBody>
                  <a:tcPr marL="59505" marR="59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45.4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k = 42                                  P = 1                      ‘distance’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43.9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k = 42                                  P = 1                      ‘distance’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45.4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k = 39                                  P = 1                      ‘distance’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</a:rPr>
                        <a:t>44.6</a:t>
                      </a:r>
                    </a:p>
                  </a:txBody>
                  <a:tcPr marL="63500" marR="635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613443"/>
                  </a:ext>
                </a:extLst>
              </a:tr>
              <a:tr h="4370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Avg </a:t>
                      </a:r>
                      <a:r>
                        <a:rPr lang="en-US" sz="1700" b="1" kern="100">
                          <a:solidFill>
                            <a:schemeClr val="bg1"/>
                          </a:solidFill>
                          <a:effectLst/>
                        </a:rPr>
                        <a:t>R² %</a:t>
                      </a:r>
                      <a:endParaRPr lang="en-US" sz="1700" b="1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05" marR="595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42.9</a:t>
                      </a: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  <a:highlight>
                            <a:srgbClr val="00FFFF"/>
                          </a:highlight>
                        </a:rPr>
                        <a:t>49.6</a:t>
                      </a: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endParaRPr lang="en-US" sz="16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43.5</a:t>
                      </a: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>
                        <a:effectLst/>
                      </a:endParaRPr>
                    </a:p>
                  </a:txBody>
                  <a:tcPr marL="63500" marR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686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283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BBEBDC-B88C-FF53-287D-BBF2A1114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22" name="Rectangle 2121">
            <a:extLst>
              <a:ext uri="{FF2B5EF4-FFF2-40B4-BE49-F238E27FC236}">
                <a16:creationId xmlns:a16="http://schemas.microsoft.com/office/drawing/2014/main" id="{E2BD45B7-8A71-1B43-0723-820B2FFA0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5675C-E55A-2FAE-45F9-4106C672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5441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 Kaggle Dataset:</a:t>
            </a:r>
            <a:b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Summary</a:t>
            </a:r>
          </a:p>
        </p:txBody>
      </p:sp>
      <p:sp>
        <p:nvSpPr>
          <p:cNvPr id="2123" name="Rectangle 2122">
            <a:extLst>
              <a:ext uri="{FF2B5EF4-FFF2-40B4-BE49-F238E27FC236}">
                <a16:creationId xmlns:a16="http://schemas.microsoft.com/office/drawing/2014/main" id="{27537097-AE7C-BF0E-05ED-4D3821E47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4" name="Rectangle 2123">
            <a:extLst>
              <a:ext uri="{FF2B5EF4-FFF2-40B4-BE49-F238E27FC236}">
                <a16:creationId xmlns:a16="http://schemas.microsoft.com/office/drawing/2014/main" id="{B9A0ADCD-3752-ECA7-2683-6D4FB63ED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1" name="Picture 13" descr="Introducing the online guide to the World Development Indicators | by ...">
            <a:extLst>
              <a:ext uri="{FF2B5EF4-FFF2-40B4-BE49-F238E27FC236}">
                <a16:creationId xmlns:a16="http://schemas.microsoft.com/office/drawing/2014/main" id="{1F0D7577-7D70-AFB5-EEF2-A2684F15DC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" t="7134" r="22086" b="14980"/>
          <a:stretch/>
        </p:blipFill>
        <p:spPr bwMode="auto">
          <a:xfrm>
            <a:off x="576244" y="1187956"/>
            <a:ext cx="5628018" cy="424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26" name="Rectangle 2125">
            <a:extLst>
              <a:ext uri="{FF2B5EF4-FFF2-40B4-BE49-F238E27FC236}">
                <a16:creationId xmlns:a16="http://schemas.microsoft.com/office/drawing/2014/main" id="{BB6BC295-8D77-C1C3-6259-60955D80A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2A6530-7277-1037-5502-D42F7919BDA7}"/>
              </a:ext>
            </a:extLst>
          </p:cNvPr>
          <p:cNvSpPr txBox="1"/>
          <p:nvPr/>
        </p:nvSpPr>
        <p:spPr>
          <a:xfrm>
            <a:off x="6805441" y="2087451"/>
            <a:ext cx="5076325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Annual WB data since 1960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274 economies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50+ socio-economic, environmental, and institutional metrics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Size: ~ 17,000 x 50.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The main operations we perform are</a:t>
            </a:r>
          </a:p>
          <a:p>
            <a:pPr marL="1028700" lvl="1" indent="-457200">
              <a:lnSpc>
                <a:spcPct val="90000"/>
              </a:lnSpc>
              <a:buFont typeface="+mj-lt"/>
              <a:buAutoNum type="alphaUcPeriod"/>
            </a:pPr>
            <a:r>
              <a:rPr lang="en-US" sz="2400" b="1"/>
              <a:t>Cleaning </a:t>
            </a:r>
          </a:p>
          <a:p>
            <a:pPr marL="1028700" lvl="1" indent="-457200">
              <a:lnSpc>
                <a:spcPct val="90000"/>
              </a:lnSpc>
              <a:buFont typeface="+mj-lt"/>
              <a:buAutoNum type="alphaUcPeriod"/>
            </a:pPr>
            <a:r>
              <a:rPr lang="en-US" sz="2400" b="1"/>
              <a:t>Imputation</a:t>
            </a:r>
          </a:p>
          <a:p>
            <a:pPr marL="1028700" lvl="1" indent="-457200">
              <a:lnSpc>
                <a:spcPct val="90000"/>
              </a:lnSpc>
              <a:buFont typeface="+mj-lt"/>
              <a:buAutoNum type="alphaUcPeriod"/>
            </a:pPr>
            <a:r>
              <a:rPr lang="en-US" sz="2400" b="1"/>
              <a:t>Time-Series Analysis</a:t>
            </a:r>
          </a:p>
        </p:txBody>
      </p:sp>
      <p:sp>
        <p:nvSpPr>
          <p:cNvPr id="2128" name="Rectangle 2127">
            <a:extLst>
              <a:ext uri="{FF2B5EF4-FFF2-40B4-BE49-F238E27FC236}">
                <a16:creationId xmlns:a16="http://schemas.microsoft.com/office/drawing/2014/main" id="{9BE9A15B-57F0-D3E9-7030-6862CBAE7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63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09D99-743D-ED70-85D8-9BEE9A00D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 Core Data Cleaning Steps</a:t>
            </a: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3999BEFA-3E02-53C9-D9AC-6F84DAA6D6AB}"/>
                  </a:ext>
                </a:extLst>
              </p:cNvPr>
              <p:cNvSpPr>
                <a:spLocks noGrp="1" noChangeArrowheads="1"/>
              </p:cNvSpPr>
              <p:nvPr>
                <p:ph type="body" sz="half" idx="2"/>
              </p:nvPr>
            </p:nvSpPr>
            <p:spPr bwMode="auto">
              <a:xfrm>
                <a:off x="4447308" y="591344"/>
                <a:ext cx="6906491" cy="5585619"/>
              </a:xfrm>
              <a:prstGeom prst="rect">
                <a:avLst/>
              </a:prstGeom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lIns="91440" tIns="45720" rIns="91440" bIns="45720" numCol="1" rtlCol="0" anchor="ctr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800100" marR="0" lvl="0" indent="-514350" fontAlgn="base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 typeface="+mj-lt"/>
                  <a:buAutoNum type="arabicPeriod"/>
                  <a:tabLst/>
                </a:pPr>
                <a:r>
                  <a:rPr kumimoji="0" lang="en-US" altLang="en-US" sz="3000" b="0" i="0" u="none" strike="noStrike" cap="none" normalizeH="0" baseline="0">
                    <a:ln>
                      <a:noFill/>
                    </a:ln>
                    <a:effectLst/>
                  </a:rPr>
                  <a:t>We filter years </a:t>
                </a:r>
                <a:r>
                  <a:rPr kumimoji="0" lang="en-US" altLang="en-US" sz="3000" b="1" i="0" u="none" strike="noStrike" cap="none" normalizeH="0" baseline="0">
                    <a:ln>
                      <a:noFill/>
                    </a:ln>
                    <a:effectLst/>
                  </a:rPr>
                  <a:t>2002 – 2020</a:t>
                </a:r>
              </a:p>
              <a:p>
                <a:pPr marL="800100" marR="0" lvl="0" indent="-514350" fontAlgn="base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 typeface="+mj-lt"/>
                  <a:buAutoNum type="arabicPeriod"/>
                  <a:tabLst/>
                </a:pPr>
                <a:endParaRPr kumimoji="0" lang="en-US" altLang="en-US" sz="3000" b="0" i="0" u="none" strike="noStrike" cap="none" normalizeH="0" baseline="0">
                  <a:ln>
                    <a:noFill/>
                  </a:ln>
                  <a:effectLst/>
                </a:endParaRPr>
              </a:p>
              <a:p>
                <a:pPr marL="800100" marR="0" lvl="0" indent="-514350" fontAlgn="base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 typeface="+mj-lt"/>
                  <a:buAutoNum type="arabicPeriod"/>
                  <a:tabLst/>
                </a:pPr>
                <a:r>
                  <a:rPr lang="en-US" altLang="en-US" sz="3000"/>
                  <a:t> </a:t>
                </a:r>
                <a:r>
                  <a:rPr lang="en-US" altLang="en-US" sz="3000" b="1"/>
                  <a:t>Drop 15</a:t>
                </a:r>
                <a:r>
                  <a:rPr lang="en-US" altLang="en-US" sz="3000"/>
                  <a:t> Sparse, Irrelevant &amp; Discontinued </a:t>
                </a:r>
                <a:r>
                  <a:rPr lang="en-US" altLang="en-US" sz="3000" b="1"/>
                  <a:t>Features</a:t>
                </a:r>
              </a:p>
              <a:p>
                <a:pPr marL="800100" marR="0" lvl="0" indent="-514350" fontAlgn="base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 typeface="+mj-lt"/>
                  <a:buAutoNum type="arabicPeriod"/>
                  <a:tabLst/>
                </a:pPr>
                <a:endParaRPr kumimoji="0" lang="en-US" altLang="en-US" sz="3000" b="0" i="0" u="none" strike="noStrike" cap="none" normalizeH="0" baseline="0">
                  <a:ln>
                    <a:noFill/>
                  </a:ln>
                  <a:effectLst/>
                </a:endParaRPr>
              </a:p>
              <a:p>
                <a:pPr marL="800100" marR="0" lvl="0" indent="-514350" fontAlgn="base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 typeface="+mj-lt"/>
                  <a:buAutoNum type="arabicPeriod"/>
                  <a:tabLst/>
                </a:pPr>
                <a:r>
                  <a:rPr lang="en-US" altLang="en-US" sz="3000"/>
                  <a:t>Drop </a:t>
                </a:r>
                <a:r>
                  <a:rPr lang="en-US" altLang="en-US" sz="3000" b="1"/>
                  <a:t>countries</a:t>
                </a:r>
                <a:r>
                  <a:rPr kumimoji="0" lang="en-US" altLang="en-US" sz="3000" b="1" i="0" u="none" strike="noStrike" cap="none" normalizeH="0" baseline="0">
                    <a:ln>
                      <a:noFill/>
                    </a:ln>
                    <a:effectLst/>
                  </a:rPr>
                  <a:t> ≥ 90 % empty </a:t>
                </a:r>
                <a:r>
                  <a:rPr kumimoji="0" lang="en-US" altLang="en-US" sz="3000" b="0" i="0" u="none" strike="noStrike" cap="none" normalizeH="0" baseline="0">
                    <a:ln>
                      <a:noFill/>
                    </a:ln>
                    <a:effectLst/>
                  </a:rPr>
                  <a:t>values</a:t>
                </a:r>
              </a:p>
              <a:p>
                <a:pPr marL="800100" marR="0" lvl="0" indent="-514350" fontAlgn="base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 typeface="+mj-lt"/>
                  <a:buAutoNum type="arabicPeriod"/>
                  <a:tabLst/>
                </a:pPr>
                <a:endParaRPr kumimoji="0" lang="en-US" altLang="en-US" sz="3000" b="0" i="0" u="none" strike="noStrike" cap="none" normalizeH="0" baseline="0">
                  <a:ln>
                    <a:noFill/>
                  </a:ln>
                  <a:effectLst/>
                </a:endParaRPr>
              </a:p>
              <a:p>
                <a:pPr marL="800100" marR="0" lvl="0" indent="-514350" fontAlgn="base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 typeface="+mj-lt"/>
                  <a:buAutoNum type="arabicPeriod"/>
                  <a:tabLst/>
                </a:pPr>
                <a:r>
                  <a:rPr lang="en-US" altLang="en-US" sz="3000"/>
                  <a:t>Finally, drop countries with </a:t>
                </a:r>
                <a:r>
                  <a:rPr lang="en-US" altLang="en-US" sz="3000" b="1"/>
                  <a:t>no Gini-Index</a:t>
                </a:r>
                <a:endParaRPr kumimoji="0" lang="en-US" altLang="en-US" sz="3000" b="1" i="0" u="none" strike="noStrike" cap="none" normalizeH="0" baseline="0">
                  <a:ln>
                    <a:noFill/>
                  </a:ln>
                  <a:effectLst/>
                </a:endParaRPr>
              </a:p>
              <a:p>
                <a:pPr marL="0" marR="0" lvl="0" indent="-228600" fontAlgn="base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US" altLang="en-US" sz="3000" b="0" i="0" u="none" strike="noStrike" cap="none" normalizeH="0" baseline="0">
                  <a:ln>
                    <a:noFill/>
                  </a:ln>
                  <a:effectLst/>
                </a:endParaRPr>
              </a:p>
              <a:p>
                <a:pPr marL="0" marR="0" lvl="0" indent="-228600" fontAlgn="base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en-US" altLang="en-US" sz="3000" b="1"/>
                  <a:t>Before: 274 Economies </a:t>
                </a:r>
                <a14:m>
                  <m:oMath xmlns:m="http://schemas.openxmlformats.org/officeDocument/2006/math">
                    <m:r>
                      <a:rPr lang="en-US" altLang="en-US" sz="3000" b="1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3000"/>
                  <a:t>  </a:t>
                </a:r>
                <a:r>
                  <a:rPr lang="en-US" altLang="en-US" sz="3000" b="1"/>
                  <a:t>After : 163</a:t>
                </a:r>
                <a:endParaRPr kumimoji="0" lang="en-US" altLang="en-US" sz="3000" b="1" i="0" u="none" strike="noStrike" cap="none" normalizeH="0" baseline="0">
                  <a:ln>
                    <a:noFill/>
                  </a:ln>
                  <a:effectLst/>
                </a:endParaRPr>
              </a:p>
              <a:p>
                <a:pPr marL="0" marR="0" lvl="0" indent="-228600" fontAlgn="base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endParaRPr lang="en-US" altLang="en-US"/>
              </a:p>
            </p:txBody>
          </p:sp>
        </mc:Choice>
        <mc:Fallback xmlns=""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3999BEFA-3E02-53C9-D9AC-6F84DAA6D6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 bwMode="auto">
              <a:xfrm>
                <a:off x="4447308" y="591344"/>
                <a:ext cx="6906491" cy="5585619"/>
              </a:xfrm>
              <a:prstGeom prst="rect">
                <a:avLst/>
              </a:prstGeom>
              <a:blipFill>
                <a:blip r:embed="rId3"/>
                <a:stretch>
                  <a:fillRect l="-1855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72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771856-3A4C-BE6E-9E5D-57F9464FE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BBDEC54-5E00-F81A-63F0-6965D629C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138861"/>
            <a:ext cx="10909640" cy="48524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000"/>
              <a:t>Before vs After Cleaning [1/3]:</a:t>
            </a:r>
            <a:endParaRPr lang="en-US" sz="4000" kern="1200">
              <a:solidFill>
                <a:schemeClr val="tx1"/>
              </a:solidFill>
            </a:endParaRP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FD4C16-B836-7106-C314-FC7AE2497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55" y="762966"/>
            <a:ext cx="8411387" cy="30050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65E185-9778-3637-1863-150EC0634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687" y="3828177"/>
            <a:ext cx="8524997" cy="3005061"/>
          </a:xfrm>
          <a:prstGeom prst="rect">
            <a:avLst/>
          </a:prstGeom>
        </p:spPr>
      </p:pic>
      <p:sp>
        <p:nvSpPr>
          <p:cNvPr id="5" name="Arrow: Bent-Up 4">
            <a:extLst>
              <a:ext uri="{FF2B5EF4-FFF2-40B4-BE49-F238E27FC236}">
                <a16:creationId xmlns:a16="http://schemas.microsoft.com/office/drawing/2014/main" id="{6A4DF22C-ECD9-7B70-5258-B9191D85A89F}"/>
              </a:ext>
            </a:extLst>
          </p:cNvPr>
          <p:cNvSpPr/>
          <p:nvPr/>
        </p:nvSpPr>
        <p:spPr>
          <a:xfrm rot="10800000" flipH="1">
            <a:off x="8992651" y="2149363"/>
            <a:ext cx="870257" cy="1376330"/>
          </a:xfrm>
          <a:prstGeom prst="bent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ACC458-399F-C97C-EDB9-1CCEFE9F6EEF}"/>
              </a:ext>
            </a:extLst>
          </p:cNvPr>
          <p:cNvCxnSpPr/>
          <p:nvPr/>
        </p:nvCxnSpPr>
        <p:spPr>
          <a:xfrm>
            <a:off x="2927350" y="673100"/>
            <a:ext cx="6337300" cy="0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D484E8E-0317-53D8-B191-FF49E7BD6B11}"/>
              </a:ext>
            </a:extLst>
          </p:cNvPr>
          <p:cNvSpPr txBox="1"/>
          <p:nvPr/>
        </p:nvSpPr>
        <p:spPr>
          <a:xfrm>
            <a:off x="9963150" y="2374900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Keep 2002-2020</a:t>
            </a:r>
          </a:p>
        </p:txBody>
      </p:sp>
    </p:spTree>
    <p:extLst>
      <p:ext uri="{BB962C8B-B14F-4D97-AF65-F5344CB8AC3E}">
        <p14:creationId xmlns:p14="http://schemas.microsoft.com/office/powerpoint/2010/main" val="1766819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B342CC-D386-7A8D-EA5B-F35DA19A7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981ADF-8362-C2FA-089E-993F7EDC83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05" r="4135"/>
          <a:stretch/>
        </p:blipFill>
        <p:spPr>
          <a:xfrm>
            <a:off x="59168" y="132429"/>
            <a:ext cx="8489167" cy="32466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4CBABB-B59D-6DB4-2543-8235FD0FB0C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679"/>
          <a:stretch/>
        </p:blipFill>
        <p:spPr>
          <a:xfrm>
            <a:off x="5824158" y="2494048"/>
            <a:ext cx="6208406" cy="4276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FBB2DB-61F3-205A-C8C5-F565F2BB61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69" y="5246364"/>
            <a:ext cx="4989158" cy="8092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489BF9-F8DC-AB5D-CC7E-E2E876F6FECC}"/>
              </a:ext>
            </a:extLst>
          </p:cNvPr>
          <p:cNvSpPr txBox="1"/>
          <p:nvPr/>
        </p:nvSpPr>
        <p:spPr>
          <a:xfrm>
            <a:off x="559746" y="4245170"/>
            <a:ext cx="362469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/>
              <a:t>Before vs After Cleaning [2/3]:</a:t>
            </a:r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DCE4B56D-4BD5-18FE-3F48-C9C31C13548D}"/>
              </a:ext>
            </a:extLst>
          </p:cNvPr>
          <p:cNvSpPr/>
          <p:nvPr/>
        </p:nvSpPr>
        <p:spPr>
          <a:xfrm rot="10800000" flipH="1">
            <a:off x="8985064" y="888122"/>
            <a:ext cx="870257" cy="1376330"/>
          </a:xfrm>
          <a:prstGeom prst="bent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1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BF9819-C279-3A3C-E2D1-BC9965568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021D1DB-DB40-6C88-BFEB-187FC7D18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656" y="15127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/>
              <a:t>Before vs After Cleaning [3/3]:</a:t>
            </a:r>
            <a:br>
              <a:rPr lang="en-US" sz="4600"/>
            </a:br>
            <a:r>
              <a:rPr lang="en-US" sz="4600"/>
              <a:t>Top 20 Countries With the Most Missing Data </a:t>
            </a:r>
          </a:p>
        </p:txBody>
      </p:sp>
      <p:sp>
        <p:nvSpPr>
          <p:cNvPr id="49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E2BF8B98-208E-F50B-EF0D-D595464DC8FF}"/>
              </a:ext>
            </a:extLst>
          </p:cNvPr>
          <p:cNvSpPr/>
          <p:nvPr/>
        </p:nvSpPr>
        <p:spPr>
          <a:xfrm rot="10800000" flipH="1">
            <a:off x="6826250" y="2595746"/>
            <a:ext cx="1609700" cy="557664"/>
          </a:xfrm>
          <a:prstGeom prst="bentUpArrow">
            <a:avLst>
              <a:gd name="adj1" fmla="val 25000"/>
              <a:gd name="adj2" fmla="val 20797"/>
              <a:gd name="adj3" fmla="val 25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graph showing the number of the same color&#10;&#10;AI-generated content may be incorrect.">
            <a:extLst>
              <a:ext uri="{FF2B5EF4-FFF2-40B4-BE49-F238E27FC236}">
                <a16:creationId xmlns:a16="http://schemas.microsoft.com/office/drawing/2014/main" id="{0355C6B5-DFAB-CD02-B1BC-A8D7B93B7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7" y="2097357"/>
            <a:ext cx="5966701" cy="3057934"/>
          </a:xfrm>
          <a:prstGeom prst="rect">
            <a:avLst/>
          </a:prstGeom>
        </p:spPr>
      </p:pic>
      <p:pic>
        <p:nvPicPr>
          <p:cNvPr id="11" name="Content Placeholder 5" descr="A red and white gradient&#10;&#10;AI-generated content may be incorrect.">
            <a:extLst>
              <a:ext uri="{FF2B5EF4-FFF2-40B4-BE49-F238E27FC236}">
                <a16:creationId xmlns:a16="http://schemas.microsoft.com/office/drawing/2014/main" id="{B7E69096-8BC0-BCE2-7261-3AF783E89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990079" y="3520339"/>
            <a:ext cx="6198873" cy="326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93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8D0CE-FF6C-EA0D-800A-5FFBAD544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189" y="1360170"/>
            <a:ext cx="3534852" cy="41376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 Imputation Results</a:t>
            </a:r>
            <a:b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1352B4-6645-5518-C973-0C598C66A5B8}"/>
              </a:ext>
            </a:extLst>
          </p:cNvPr>
          <p:cNvSpPr txBox="1"/>
          <p:nvPr/>
        </p:nvSpPr>
        <p:spPr>
          <a:xfrm>
            <a:off x="5144705" y="713232"/>
            <a:ext cx="6299583" cy="5866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• </a:t>
            </a:r>
            <a:r>
              <a:rPr lang="en-US" sz="2000" b="1"/>
              <a:t>Dataset Size: </a:t>
            </a:r>
            <a:r>
              <a:rPr lang="en-US" sz="2000"/>
              <a:t> 3,097 rows × 36 columns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KNN:</a:t>
            </a:r>
          </a:p>
          <a:p>
            <a:pPr marL="800100" lvl="1" indent="-342900">
              <a:buFont typeface="Aptos" panose="020B0004020202020204" pitchFamily="34" charset="0"/>
              <a:buChar char="⮾"/>
            </a:pPr>
            <a:r>
              <a:rPr lang="en-US" sz="2000"/>
              <a:t>K optimization</a:t>
            </a:r>
          </a:p>
          <a:p>
            <a:pPr marL="800100" lvl="1" indent="-342900">
              <a:buFont typeface="Aptos" panose="020B0004020202020204" pitchFamily="34" charset="0"/>
              <a:buChar char="⮾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MICE:</a:t>
            </a:r>
          </a:p>
          <a:p>
            <a:pPr marL="800100" lvl="1" indent="-342900">
              <a:buFont typeface="Aptos" panose="020B0004020202020204" pitchFamily="34" charset="0"/>
              <a:buChar char="⮾"/>
            </a:pPr>
            <a:r>
              <a:rPr lang="en-US" sz="2000"/>
              <a:t>Complex</a:t>
            </a:r>
          </a:p>
          <a:p>
            <a:pPr marL="800100" lvl="1" indent="-342900">
              <a:buFont typeface="Aptos" panose="020B0004020202020204" pitchFamily="34" charset="0"/>
              <a:buChar char="⮾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Miss-Forest:</a:t>
            </a:r>
          </a:p>
          <a:p>
            <a:pPr marL="800100" lvl="1" indent="-342900">
              <a:buFont typeface="Aptos" panose="020B0004020202020204" pitchFamily="34" charset="0"/>
              <a:buChar char="⮾"/>
            </a:pPr>
            <a:r>
              <a:rPr lang="en-US" sz="2000"/>
              <a:t>Slow, Poor Interpretability</a:t>
            </a:r>
          </a:p>
          <a:p>
            <a:pPr marL="800100" lvl="1" indent="-342900">
              <a:buFont typeface="Aptos" panose="020B0004020202020204" pitchFamily="34" charset="0"/>
              <a:buChar char="⮾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/>
              <a:t>Per-Country Mean: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/>
              <a:t>Simple &amp; Interpretable</a:t>
            </a:r>
          </a:p>
          <a:p>
            <a:pPr marL="800100" lvl="1" indent="-342900">
              <a:buFont typeface="Aptos" panose="020B0004020202020204" pitchFamily="34" charset="0"/>
              <a:buChar char="⮾"/>
            </a:pPr>
            <a:r>
              <a:rPr lang="en-US" sz="2000" b="1"/>
              <a:t>Doesn’t use other features</a:t>
            </a:r>
          </a:p>
          <a:p>
            <a:pPr marL="800100" lvl="1" indent="-342900">
              <a:buFont typeface="Aptos" panose="020B0004020202020204" pitchFamily="34" charset="0"/>
              <a:buChar char="⮾"/>
            </a:pPr>
            <a:endParaRPr lang="en-US" sz="2000" b="1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b="1"/>
              <a:t>Two-Stage Strategy</a:t>
            </a:r>
            <a:endParaRPr lang="en-US" sz="200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Country-Mean Fill</a:t>
            </a:r>
            <a:endParaRPr lang="en-US" sz="200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Global Fallback</a:t>
            </a:r>
            <a:endParaRPr lang="en-US" sz="2000"/>
          </a:p>
          <a:p>
            <a:pPr marL="800100" lvl="1" indent="-342900">
              <a:buFont typeface="Aptos" panose="020B0004020202020204" pitchFamily="34" charset="0"/>
              <a:buChar char="⮾"/>
            </a:pPr>
            <a:endParaRPr lang="en-US" sz="2000" b="1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88342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9BAB62-4EC5-172F-9ADA-89F801140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D1C421-7529-2A45-DC35-90969A2AE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Time Series Feature Engineering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5EA7B2-D7D4-5303-6E4C-86AECA351099}"/>
              </a:ext>
            </a:extLst>
          </p:cNvPr>
          <p:cNvSpPr txBox="1"/>
          <p:nvPr/>
        </p:nvSpPr>
        <p:spPr>
          <a:xfrm>
            <a:off x="823569" y="2387700"/>
            <a:ext cx="10544861" cy="42260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/>
              <a:t>Set 1:       Year t</a:t>
            </a:r>
          </a:p>
          <a:p>
            <a:pPr marL="2171700" lvl="4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i="0" u="none" strike="noStrike" cap="none" normalizeH="0" baseline="0">
                <a:ln>
                  <a:noFill/>
                </a:ln>
                <a:effectLst/>
              </a:rPr>
              <a:t>All features from the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</a:rPr>
              <a:t>year before the Gini value</a:t>
            </a:r>
          </a:p>
          <a:p>
            <a:pPr marL="2171700" lvl="4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Total of </a:t>
            </a:r>
            <a:r>
              <a:rPr lang="en-US" sz="2400" b="1"/>
              <a:t>32</a:t>
            </a:r>
            <a:r>
              <a:rPr lang="en-US" sz="2400"/>
              <a:t> features</a:t>
            </a:r>
            <a:endParaRPr kumimoji="0" lang="en-US" altLang="en-US" sz="2400" i="0" u="none" strike="noStrike" cap="none" normalizeH="0" baseline="0">
              <a:ln>
                <a:noFill/>
              </a:ln>
              <a:effectLst/>
            </a:endParaRPr>
          </a:p>
          <a:p>
            <a:pPr marL="34290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i="0" u="none" strike="noStrike" cap="none" normalizeH="0" baseline="0">
              <a:ln>
                <a:noFill/>
              </a:ln>
              <a:effectLst/>
            </a:endParaRP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/>
              <a:t>Set 2:        Year-t + Rolling Stats</a:t>
            </a:r>
          </a:p>
          <a:p>
            <a:pPr marL="2171700" lvl="4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i="0" u="none" strike="noStrike" cap="none" normalizeH="0" baseline="0">
                <a:ln>
                  <a:noFill/>
                </a:ln>
                <a:effectLst/>
              </a:rPr>
              <a:t>All features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</a:rPr>
              <a:t> </a:t>
            </a:r>
            <a:r>
              <a:rPr kumimoji="0" lang="en-US" altLang="en-US" sz="2400" i="0" u="none" strike="noStrike" cap="none" normalizeH="0" baseline="0">
                <a:ln>
                  <a:noFill/>
                </a:ln>
                <a:effectLst/>
              </a:rPr>
              <a:t>plus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</a:rPr>
              <a:t>5-year rolling mean </a:t>
            </a:r>
            <a:r>
              <a:rPr kumimoji="0" lang="en-US" altLang="en-US" sz="2400" i="0" u="none" strike="noStrike" cap="none" normalizeH="0" baseline="0">
                <a:ln>
                  <a:noFill/>
                </a:ln>
                <a:effectLst/>
              </a:rPr>
              <a:t>&amp;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</a:rPr>
              <a:t> rolling STD</a:t>
            </a:r>
          </a:p>
          <a:p>
            <a:pPr marL="2171700" lvl="4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Total of 32*3 = </a:t>
            </a:r>
            <a:r>
              <a:rPr lang="en-US" sz="2400" b="1"/>
              <a:t>96</a:t>
            </a:r>
            <a:r>
              <a:rPr lang="en-US" sz="2400"/>
              <a:t> features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/>
              <a:t>Set 3:       Five-Year Lags</a:t>
            </a:r>
          </a:p>
          <a:p>
            <a:pPr marL="2171700" lvl="4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Which keeps all the raw indicators for </a:t>
            </a:r>
            <a:r>
              <a:rPr lang="en-US" sz="2400" b="1"/>
              <a:t>t – 1, t – 2, t – 3, t – 4.</a:t>
            </a:r>
          </a:p>
          <a:p>
            <a:pPr marL="2171700" lvl="4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Total of 32*5 = </a:t>
            </a:r>
            <a:r>
              <a:rPr lang="en-US" sz="2400" b="1"/>
              <a:t>160</a:t>
            </a:r>
            <a:r>
              <a:rPr lang="en-US" sz="2400"/>
              <a:t> features</a:t>
            </a:r>
          </a:p>
        </p:txBody>
      </p:sp>
    </p:spTree>
    <p:extLst>
      <p:ext uri="{BB962C8B-B14F-4D97-AF65-F5344CB8AC3E}">
        <p14:creationId xmlns:p14="http://schemas.microsoft.com/office/powerpoint/2010/main" val="3828449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EC7098FDA70442B80AA51134E41A13" ma:contentTypeVersion="15" ma:contentTypeDescription="Create a new document." ma:contentTypeScope="" ma:versionID="bfe9ddf03d9a2838e8e55f87c652b5a7">
  <xsd:schema xmlns:xsd="http://www.w3.org/2001/XMLSchema" xmlns:xs="http://www.w3.org/2001/XMLSchema" xmlns:p="http://schemas.microsoft.com/office/2006/metadata/properties" xmlns:ns3="36bfd55b-2b2e-4d0e-ba40-e8c3fd1f8eac" xmlns:ns4="9dba8ef8-bd16-4dcf-a5e0-2722e99ff568" targetNamespace="http://schemas.microsoft.com/office/2006/metadata/properties" ma:root="true" ma:fieldsID="fd4ed59c0844bf48c3d0badcdf7e8db6" ns3:_="" ns4:_="">
    <xsd:import namespace="36bfd55b-2b2e-4d0e-ba40-e8c3fd1f8eac"/>
    <xsd:import namespace="9dba8ef8-bd16-4dcf-a5e0-2722e99ff56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bfd55b-2b2e-4d0e-ba40-e8c3fd1f8e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ba8ef8-bd16-4dcf-a5e0-2722e99ff56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6bfd55b-2b2e-4d0e-ba40-e8c3fd1f8eac" xsi:nil="true"/>
  </documentManagement>
</p:properties>
</file>

<file path=customXml/itemProps1.xml><?xml version="1.0" encoding="utf-8"?>
<ds:datastoreItem xmlns:ds="http://schemas.openxmlformats.org/officeDocument/2006/customXml" ds:itemID="{43D83029-6439-453E-9201-2515D5C03F21}">
  <ds:schemaRefs>
    <ds:schemaRef ds:uri="36bfd55b-2b2e-4d0e-ba40-e8c3fd1f8eac"/>
    <ds:schemaRef ds:uri="9dba8ef8-bd16-4dcf-a5e0-2722e99ff56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76B6ED1-47F6-46E9-8067-3C93562575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75DD87-974C-4321-B907-225C9B354878}">
  <ds:schemaRefs>
    <ds:schemaRef ds:uri="36bfd55b-2b2e-4d0e-ba40-e8c3fd1f8eac"/>
    <ds:schemaRef ds:uri="9dba8ef8-bd16-4dcf-a5e0-2722e99ff56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Application>Microsoft Office PowerPoint</Application>
  <PresentationFormat>Widescreen</PresentationFormat>
  <Slides>22</Slides>
  <Notes>18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World Bank Indicators - Predicting The Gini Index</vt:lpstr>
      <vt:lpstr>What is the Gini Index?</vt:lpstr>
      <vt:lpstr>Our Kaggle Dataset: A Summary</vt:lpstr>
      <vt:lpstr>4 Core Data Cleaning Steps</vt:lpstr>
      <vt:lpstr>Before vs After Cleaning [1/3]:</vt:lpstr>
      <vt:lpstr>PowerPoint Presentation</vt:lpstr>
      <vt:lpstr>Before vs After Cleaning [3/3]: Top 20 Countries With the Most Missing Data </vt:lpstr>
      <vt:lpstr>Mean Imputation Results </vt:lpstr>
      <vt:lpstr>Time Series Feature Engineering</vt:lpstr>
      <vt:lpstr>Recap – The Big Picture So Far [1/2]</vt:lpstr>
      <vt:lpstr>Recap – Dataset Numbers [2/2]</vt:lpstr>
      <vt:lpstr>PowerPoint Presentation</vt:lpstr>
      <vt:lpstr>Interpretation [1/3]:  Best Dataset Type: </vt:lpstr>
      <vt:lpstr>PowerPoint Presentation</vt:lpstr>
      <vt:lpstr> Interpretation [3/3]:  Best Features from our Top Models</vt:lpstr>
      <vt:lpstr>Literature Review: Project Takeaways</vt:lpstr>
      <vt:lpstr>Obstacles We Faced Throughout</vt:lpstr>
      <vt:lpstr>Model Demo! Pick a Country, Any Country.</vt:lpstr>
      <vt:lpstr>Strengths &amp; Weaknesses of Best Model GBT + Data Set 2</vt:lpstr>
      <vt:lpstr>Conclusion &amp; Next Steps</vt:lpstr>
      <vt:lpstr>Thank You!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Srivastava, Agnay</dc:creator>
  <cp:revision>2</cp:revision>
  <dcterms:created xsi:type="dcterms:W3CDTF">2025-05-17T16:08:38Z</dcterms:created>
  <dcterms:modified xsi:type="dcterms:W3CDTF">2025-05-20T11:57:38Z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0x0101000AEC7098FDA70442B80AA51134E41A13</vt:lpwstr>
  </property>
</Properties>
</file>