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8" r:id="rId3"/>
    <p:sldId id="271" r:id="rId4"/>
    <p:sldId id="269" r:id="rId5"/>
    <p:sldId id="264" r:id="rId6"/>
    <p:sldId id="270" r:id="rId7"/>
    <p:sldId id="259" r:id="rId8"/>
    <p:sldId id="266" r:id="rId9"/>
    <p:sldId id="262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368"/>
    <a:srgbClr val="37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7DE9C-2CEB-D738-4365-2A25D924005E}" v="211" dt="2024-04-08T17:42:38.560"/>
    <p1510:client id="{B621B3A2-1FC6-6406-70B0-87084D2915F8}" v="65" dt="2024-04-06T17:55:53.435"/>
    <p1510:client id="{B770C87E-D857-F7D0-A587-EB02C92D6B2F}" v="1369" dt="2024-04-07T20:22:24.661"/>
    <p1510:client id="{F0C4F058-C821-3453-5928-C5A61BDADFF3}" v="981" dt="2024-04-07T13:37:4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F3876-7BB5-4C2F-9277-5029908B29C6}" type="datetimeFigureOut"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6B7A-787B-49B0-9F9D-B82142D65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Offline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Offline </a:t>
            </a:r>
            <a:r>
              <a:rPr lang="en-US"/>
              <a:t>they cost </a:t>
            </a:r>
            <a:r>
              <a:rPr lang="en-US" b="1"/>
              <a:t>–2.4 M</a:t>
            </a:r>
            <a:r>
              <a:rPr lang="en-US"/>
              <a:t> of profit. 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Online </a:t>
            </a:r>
            <a:r>
              <a:rPr lang="en-US"/>
              <a:t>these bikes types brought </a:t>
            </a:r>
            <a:r>
              <a:rPr lang="en-US" b="1"/>
              <a:t>6.8 M</a:t>
            </a:r>
            <a:r>
              <a:rPr lang="en-US"/>
              <a:t> of profit.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9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8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548" y="702870"/>
            <a:ext cx="5578123" cy="3919909"/>
          </a:xfrm>
        </p:spPr>
        <p:txBody>
          <a:bodyPr anchor="b">
            <a:normAutofit/>
          </a:bodyPr>
          <a:lstStyle/>
          <a:p>
            <a:r>
              <a:rPr lang="en-US"/>
              <a:t>Sales strategy needs to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001" y="4822881"/>
            <a:ext cx="5573805" cy="1408283"/>
          </a:xfrm>
        </p:spPr>
        <p:txBody>
          <a:bodyPr anchor="t">
            <a:normAutofit/>
          </a:bodyPr>
          <a:lstStyle/>
          <a:p>
            <a:r>
              <a:rPr lang="en-US"/>
              <a:t>Online vs Offline sales 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A9E14539-BE57-47B1-7931-E9E7CF0F3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770" t="14044" r="15254" b="9564"/>
          <a:stretch/>
        </p:blipFill>
        <p:spPr>
          <a:xfrm>
            <a:off x="1030955" y="981238"/>
            <a:ext cx="4626247" cy="5081734"/>
          </a:xfrm>
          <a:prstGeom prst="round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136281" cy="12375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Review sales strategy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084" y="2062217"/>
            <a:ext cx="11447478" cy="4238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Pause </a:t>
            </a:r>
            <a:r>
              <a:rPr lang="en-US" dirty="0">
                <a:ea typeface="+mn-lt"/>
                <a:cs typeface="+mn-lt"/>
              </a:rPr>
              <a:t>selling </a:t>
            </a:r>
            <a:r>
              <a:rPr lang="en-US" b="1" dirty="0">
                <a:ea typeface="+mn-lt"/>
                <a:cs typeface="+mn-lt"/>
              </a:rPr>
              <a:t>road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touring </a:t>
            </a:r>
            <a:r>
              <a:rPr lang="en-US" dirty="0">
                <a:ea typeface="+mn-lt"/>
                <a:cs typeface="+mn-lt"/>
              </a:rPr>
              <a:t>bikes offline.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Reevaluating selling bikes via resellers. </a:t>
            </a:r>
          </a:p>
          <a:p>
            <a:pPr marL="342900" indent="-342900">
              <a:buChar char="•"/>
            </a:pPr>
            <a:r>
              <a:rPr lang="en-US" dirty="0"/>
              <a:t>Expanding </a:t>
            </a:r>
            <a:r>
              <a:rPr lang="en-US" b="1" dirty="0"/>
              <a:t>new product</a:t>
            </a:r>
            <a:r>
              <a:rPr lang="en-US" dirty="0"/>
              <a:t> categories, </a:t>
            </a:r>
            <a:r>
              <a:rPr lang="en-US" dirty="0">
                <a:ea typeface="+mn-lt"/>
                <a:cs typeface="+mn-lt"/>
              </a:rPr>
              <a:t>like components. 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Shifting focus to</a:t>
            </a:r>
            <a:r>
              <a:rPr lang="en-US" b="1" dirty="0">
                <a:ea typeface="+mn-lt"/>
                <a:cs typeface="+mn-lt"/>
              </a:rPr>
              <a:t> online </a:t>
            </a:r>
            <a:r>
              <a:rPr lang="en-US" dirty="0">
                <a:ea typeface="+mn-lt"/>
                <a:cs typeface="+mn-lt"/>
              </a:rPr>
              <a:t>market as it's growing and is way </a:t>
            </a:r>
            <a:r>
              <a:rPr lang="en-US" b="1" dirty="0">
                <a:ea typeface="+mn-lt"/>
                <a:cs typeface="+mn-lt"/>
              </a:rPr>
              <a:t>more profitable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Q&amp;A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593" y="1227789"/>
            <a:ext cx="9808077" cy="1339584"/>
          </a:xfrm>
        </p:spPr>
        <p:txBody>
          <a:bodyPr/>
          <a:lstStyle/>
          <a:p>
            <a:r>
              <a:rPr lang="en-US" dirty="0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1349" y="2770907"/>
            <a:ext cx="4965469" cy="270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>
                <a:ea typeface="+mn-lt"/>
                <a:cs typeface="+mn-lt"/>
              </a:rPr>
              <a:t>3 year overview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Offline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Online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Recommendations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Q&amp;A</a:t>
            </a: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978407"/>
            <a:ext cx="10417676" cy="1339584"/>
          </a:xfrm>
        </p:spPr>
        <p:txBody>
          <a:bodyPr/>
          <a:lstStyle/>
          <a:p>
            <a:r>
              <a:rPr lang="en-US" dirty="0"/>
              <a:t>During 3 years period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B840DE-DFCC-AA7F-0399-F324DBD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96" y="2604830"/>
            <a:ext cx="5346222" cy="823912"/>
          </a:xfrm>
        </p:spPr>
        <p:txBody>
          <a:bodyPr/>
          <a:lstStyle/>
          <a:p>
            <a:r>
              <a:rPr lang="en-US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5603" y="3532908"/>
            <a:ext cx="5332615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/>
              <a:t>Revenue  </a:t>
            </a:r>
            <a:r>
              <a:rPr lang="en-US">
                <a:solidFill>
                  <a:srgbClr val="000000"/>
                </a:solidFill>
              </a:rPr>
              <a:t>108.3 M</a:t>
            </a:r>
          </a:p>
          <a:p>
            <a:pPr marL="342900" indent="-342900"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7553E-ACDD-0EFC-D653-5915AD1E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7338" y="2584048"/>
            <a:ext cx="5372551" cy="823912"/>
          </a:xfrm>
        </p:spPr>
        <p:txBody>
          <a:bodyPr/>
          <a:lstStyle/>
          <a:p>
            <a:r>
              <a:rPr lang="en-US"/>
              <a:t>Online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7338" y="3512126"/>
            <a:ext cx="5379354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Seaford"/>
                <a:cs typeface="Arial"/>
              </a:rPr>
              <a:t>Revenue  32.4 M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BC35C-274F-6A38-6815-877A3AB1FDB1}"/>
              </a:ext>
            </a:extLst>
          </p:cNvPr>
          <p:cNvSpPr txBox="1"/>
          <p:nvPr/>
        </p:nvSpPr>
        <p:spPr>
          <a:xfrm>
            <a:off x="1226746" y="3971059"/>
            <a:ext cx="5172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AOV 28.4 K​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516C4-64EB-B5E6-B6EF-E9E809846A02}"/>
              </a:ext>
            </a:extLst>
          </p:cNvPr>
          <p:cNvSpPr txBox="1"/>
          <p:nvPr/>
        </p:nvSpPr>
        <p:spPr>
          <a:xfrm>
            <a:off x="1226746" y="4433701"/>
            <a:ext cx="2865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</a:t>
            </a:r>
            <a:r>
              <a:rPr lang="en-US" sz="2400" dirty="0">
                <a:cs typeface="Arial"/>
              </a:rPr>
              <a:t>3.8 K​​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5593D-80AD-E9FE-AB3C-6BB8DB345766}"/>
              </a:ext>
            </a:extLst>
          </p:cNvPr>
          <p:cNvSpPr txBox="1"/>
          <p:nvPr/>
        </p:nvSpPr>
        <p:spPr>
          <a:xfrm>
            <a:off x="1226747" y="4896345"/>
            <a:ext cx="2994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Profit </a:t>
            </a:r>
            <a:r>
              <a:rPr lang="en-US" sz="2400">
                <a:solidFill>
                  <a:srgbClr val="D63B01"/>
                </a:solidFill>
              </a:rPr>
              <a:t>-2.3 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0195C-9DD8-E222-A4D3-D7CBACD196E1}"/>
              </a:ext>
            </a:extLst>
          </p:cNvPr>
          <p:cNvSpPr txBox="1"/>
          <p:nvPr/>
        </p:nvSpPr>
        <p:spPr>
          <a:xfrm>
            <a:off x="6615421" y="3950277"/>
            <a:ext cx="3722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AOV 1.2 K​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FD36-B454-E306-14B1-2528A12F5196}"/>
              </a:ext>
            </a:extLst>
          </p:cNvPr>
          <p:cNvSpPr txBox="1"/>
          <p:nvPr/>
        </p:nvSpPr>
        <p:spPr>
          <a:xfrm>
            <a:off x="6615422" y="44129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26.7 K​​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D808D-98FE-9207-A0C7-144248AAD115}"/>
              </a:ext>
            </a:extLst>
          </p:cNvPr>
          <p:cNvSpPr txBox="1"/>
          <p:nvPr/>
        </p:nvSpPr>
        <p:spPr>
          <a:xfrm>
            <a:off x="6615422" y="487556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Seaford"/>
              </a:rPr>
              <a:t>Profit </a:t>
            </a:r>
            <a:r>
              <a:rPr lang="en-US" sz="2400" dirty="0">
                <a:solidFill>
                  <a:srgbClr val="37C782"/>
                </a:solidFill>
                <a:latin typeface="Seaford"/>
              </a:rPr>
              <a:t>11.7 M</a:t>
            </a:r>
            <a:endParaRPr lang="en-US" sz="24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451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Offline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288681" cy="1186746"/>
          </a:xfrm>
        </p:spPr>
        <p:txBody>
          <a:bodyPr/>
          <a:lstStyle/>
          <a:p>
            <a:r>
              <a:rPr lang="en-US" sz="6200"/>
              <a:t>Bikes – reason of negative profit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184" y="2497450"/>
            <a:ext cx="3725878" cy="3790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/>
              <a:t>Not profitable</a:t>
            </a:r>
            <a:r>
              <a:rPr lang="en-US"/>
              <a:t> since 2002 Q2.</a:t>
            </a:r>
          </a:p>
          <a:p>
            <a:pPr marL="342900" indent="-342900">
              <a:buChar char="•"/>
            </a:pPr>
            <a:r>
              <a:rPr lang="en-US"/>
              <a:t>Bikes caused </a:t>
            </a:r>
            <a:r>
              <a:rPr lang="en-US" b="1"/>
              <a:t>–3 M in profits.</a:t>
            </a:r>
          </a:p>
          <a:p>
            <a:pPr marL="342900" indent="-342900">
              <a:buChar char="•"/>
            </a:pPr>
            <a:r>
              <a:rPr lang="en-US" sz="2200" b="1">
                <a:ea typeface="+mn-lt"/>
                <a:cs typeface="+mn-lt"/>
              </a:rPr>
              <a:t>Mountain </a:t>
            </a:r>
            <a:r>
              <a:rPr lang="en-US" sz="2200">
                <a:ea typeface="+mn-lt"/>
                <a:cs typeface="+mn-lt"/>
              </a:rPr>
              <a:t>bike were </a:t>
            </a:r>
            <a:r>
              <a:rPr lang="en-US" sz="2200" b="1">
                <a:ea typeface="+mn-lt"/>
                <a:cs typeface="+mn-lt"/>
              </a:rPr>
              <a:t>only profitable</a:t>
            </a:r>
            <a:r>
              <a:rPr lang="en-US" sz="2200">
                <a:ea typeface="+mn-lt"/>
                <a:cs typeface="+mn-lt"/>
              </a:rPr>
              <a:t> bike line offline.</a:t>
            </a:r>
            <a:endParaRPr lang="en-US" b="1"/>
          </a:p>
          <a:p>
            <a:pPr marL="342900" indent="-342900">
              <a:buChar char="•"/>
            </a:pPr>
            <a:r>
              <a:rPr lang="en-US" b="1"/>
              <a:t>Road bikes</a:t>
            </a:r>
            <a:r>
              <a:rPr lang="en-US"/>
              <a:t> make</a:t>
            </a:r>
            <a:r>
              <a:rPr lang="en-US">
                <a:ea typeface="+mn-lt"/>
                <a:cs typeface="+mn-lt"/>
              </a:rPr>
              <a:t> most of profit losses. </a:t>
            </a:r>
          </a:p>
          <a:p>
            <a:pPr marL="342900" indent="-342900"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B7D46DB2-8205-2E18-7576-70FD41F30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4" y="2015095"/>
            <a:ext cx="7400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Online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80360" y="2499639"/>
            <a:ext cx="3349311" cy="3690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/>
              <a:t>In 2003 July </a:t>
            </a:r>
            <a:r>
              <a:rPr lang="en-US" b="1"/>
              <a:t>new </a:t>
            </a:r>
            <a:r>
              <a:rPr lang="en-US"/>
              <a:t> </a:t>
            </a:r>
            <a:r>
              <a:rPr lang="en-US" b="1"/>
              <a:t>products </a:t>
            </a:r>
            <a:r>
              <a:rPr lang="en-US"/>
              <a:t>were introduced.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Most orders were made purchasing </a:t>
            </a:r>
            <a:r>
              <a:rPr lang="en-US" b="1"/>
              <a:t>accessories</a:t>
            </a:r>
            <a:r>
              <a:rPr lang="en-US"/>
              <a:t>. </a:t>
            </a:r>
          </a:p>
          <a:p>
            <a:pPr marL="457200" indent="-457200">
              <a:buFont typeface="Arial"/>
              <a:buChar char="•"/>
            </a:pPr>
            <a:r>
              <a:rPr lang="en-US"/>
              <a:t>It </a:t>
            </a:r>
            <a:r>
              <a:rPr lang="en-US" b="1"/>
              <a:t>bike </a:t>
            </a:r>
            <a:r>
              <a:rPr lang="en-US"/>
              <a:t>orders increased well.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470423" cy="1068067"/>
          </a:xfrm>
        </p:spPr>
        <p:txBody>
          <a:bodyPr/>
          <a:lstStyle/>
          <a:p>
            <a:r>
              <a:rPr lang="en-US"/>
              <a:t>What caused order increase? </a:t>
            </a:r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984D6475-7244-3F60-C359-EEB00343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0" y="1716989"/>
            <a:ext cx="76771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60" y="2874485"/>
            <a:ext cx="11020111" cy="331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Price </a:t>
            </a:r>
            <a:r>
              <a:rPr lang="en-US" dirty="0"/>
              <a:t>was main reason in all 3 categories.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95%</a:t>
            </a:r>
            <a:r>
              <a:rPr lang="en-US" dirty="0"/>
              <a:t> of </a:t>
            </a:r>
            <a:r>
              <a:rPr lang="en-US" b="1" dirty="0"/>
              <a:t>profit </a:t>
            </a:r>
            <a:r>
              <a:rPr lang="en-US" dirty="0"/>
              <a:t>was made from </a:t>
            </a:r>
            <a:r>
              <a:rPr lang="en-US" b="1" dirty="0"/>
              <a:t>bike </a:t>
            </a:r>
            <a:r>
              <a:rPr lang="en-US" dirty="0"/>
              <a:t>orders.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Road bikes </a:t>
            </a:r>
            <a:r>
              <a:rPr lang="en-US" dirty="0"/>
              <a:t>made </a:t>
            </a:r>
            <a:r>
              <a:rPr lang="en-US" b="1" dirty="0">
                <a:ea typeface="+mn-lt"/>
                <a:cs typeface="+mn-lt"/>
              </a:rPr>
              <a:t>45%</a:t>
            </a:r>
            <a:r>
              <a:rPr lang="en-US" dirty="0">
                <a:ea typeface="+mn-lt"/>
                <a:cs typeface="+mn-lt"/>
              </a:rPr>
              <a:t> of profit. 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0" y="820751"/>
            <a:ext cx="11476320" cy="2060028"/>
          </a:xfrm>
        </p:spPr>
        <p:txBody>
          <a:bodyPr/>
          <a:lstStyle/>
          <a:p>
            <a:r>
              <a:rPr lang="en-US"/>
              <a:t>What makes online sales profitable?</a:t>
            </a:r>
          </a:p>
        </p:txBody>
      </p:sp>
    </p:spTree>
    <p:extLst>
      <p:ext uri="{BB962C8B-B14F-4D97-AF65-F5344CB8AC3E}">
        <p14:creationId xmlns:p14="http://schemas.microsoft.com/office/powerpoint/2010/main" val="33509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 needs to change?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221</Words>
  <Application>Microsoft Office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Arial,Sans-Serif</vt:lpstr>
      <vt:lpstr>Calibri</vt:lpstr>
      <vt:lpstr>Seaford</vt:lpstr>
      <vt:lpstr>LevelVTI</vt:lpstr>
      <vt:lpstr>Sales strategy needs to change</vt:lpstr>
      <vt:lpstr>Agenda</vt:lpstr>
      <vt:lpstr>During 3 years period</vt:lpstr>
      <vt:lpstr>PowerPoint Presentation</vt:lpstr>
      <vt:lpstr>Bikes – reason of negative profit</vt:lpstr>
      <vt:lpstr>PowerPoint Presentation</vt:lpstr>
      <vt:lpstr>What caused order increase? </vt:lpstr>
      <vt:lpstr>What makes online sales profitable?</vt:lpstr>
      <vt:lpstr>PowerPoint Presentation</vt:lpstr>
      <vt:lpstr>Review sales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Agne</cp:lastModifiedBy>
  <cp:revision>82</cp:revision>
  <dcterms:created xsi:type="dcterms:W3CDTF">2024-04-06T17:50:47Z</dcterms:created>
  <dcterms:modified xsi:type="dcterms:W3CDTF">2024-11-06T21:33:49Z</dcterms:modified>
</cp:coreProperties>
</file>