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5"/>
  </p:notesMasterIdLst>
  <p:sldIdLst>
    <p:sldId id="256" r:id="rId2"/>
    <p:sldId id="258" r:id="rId3"/>
    <p:sldId id="272" r:id="rId4"/>
    <p:sldId id="269" r:id="rId5"/>
    <p:sldId id="261" r:id="rId6"/>
    <p:sldId id="263" r:id="rId7"/>
    <p:sldId id="264" r:id="rId8"/>
    <p:sldId id="270" r:id="rId9"/>
    <p:sldId id="259" r:id="rId10"/>
    <p:sldId id="266" r:id="rId11"/>
    <p:sldId id="262" r:id="rId12"/>
    <p:sldId id="267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4368"/>
    <a:srgbClr val="37C7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1621C3-B5A7-5505-C37D-9826391CC19E}" v="59" dt="2024-04-08T17:42:52.248"/>
    <p1510:client id="{7000C95B-1BFF-F27B-03D3-A9914AD07E48}" v="285" dt="2024-04-07T19:41:15.571"/>
    <p1510:client id="{B621B3A2-1FC6-6406-70B0-87084D2915F8}" v="65" dt="2024-04-06T17:55:53.435"/>
    <p1510:client id="{B770C87E-D857-F7D0-A587-EB02C92D6B2F}" v="1322" dt="2024-04-07T17:43:42.393"/>
    <p1510:client id="{F0C4F058-C821-3453-5928-C5A61BDADFF3}" v="981" dt="2024-04-07T13:37:42.4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F3876-7BB5-4C2F-9277-5029908B29C6}" type="datetimeFigureOut">
              <a:t>11/6/2024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96B7A-787B-49B0-9F9D-B82142D65D8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43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96B7A-787B-49B0-9F9D-B82142D65D87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66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96B7A-787B-49B0-9F9D-B82142D65D87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37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96B7A-787B-49B0-9F9D-B82142D65D87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50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spcBef>
                <a:spcPts val="1000"/>
              </a:spcBef>
              <a:buFont typeface="Arial,Sans-Serif"/>
              <a:buChar char="•"/>
            </a:pPr>
            <a:r>
              <a:rPr lang="en-US" b="1" dirty="0"/>
              <a:t>Offline </a:t>
            </a:r>
            <a:r>
              <a:rPr lang="en-US" dirty="0"/>
              <a:t>they cost </a:t>
            </a:r>
            <a:r>
              <a:rPr lang="en-US" b="1" dirty="0"/>
              <a:t>–2.4 M</a:t>
            </a:r>
            <a:r>
              <a:rPr lang="en-US" dirty="0"/>
              <a:t> of profit. </a:t>
            </a:r>
          </a:p>
          <a:p>
            <a:pPr marL="342900" indent="-342900">
              <a:spcBef>
                <a:spcPts val="1000"/>
              </a:spcBef>
              <a:buFont typeface="Arial,Sans-Serif"/>
              <a:buChar char="•"/>
            </a:pPr>
            <a:r>
              <a:rPr lang="en-US" b="1" dirty="0"/>
              <a:t>Online </a:t>
            </a:r>
            <a:r>
              <a:rPr lang="en-US" dirty="0"/>
              <a:t>these bikes types brought </a:t>
            </a:r>
            <a:r>
              <a:rPr lang="en-US" b="1" dirty="0"/>
              <a:t>6.8 M</a:t>
            </a:r>
            <a:r>
              <a:rPr lang="en-US" dirty="0"/>
              <a:t> of profit.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96B7A-787B-49B0-9F9D-B82142D65D87}" type="slidenum"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79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78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597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27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94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281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465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77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379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49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76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05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11/6/2024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1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54" r:id="rId6"/>
    <p:sldLayoutId id="2147483750" r:id="rId7"/>
    <p:sldLayoutId id="2147483751" r:id="rId8"/>
    <p:sldLayoutId id="2147483752" r:id="rId9"/>
    <p:sldLayoutId id="2147483753" r:id="rId10"/>
    <p:sldLayoutId id="2147483755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51548" y="702870"/>
            <a:ext cx="5578123" cy="3919909"/>
          </a:xfrm>
        </p:spPr>
        <p:txBody>
          <a:bodyPr anchor="b">
            <a:normAutofit/>
          </a:bodyPr>
          <a:lstStyle/>
          <a:p>
            <a:r>
              <a:rPr lang="en-US" dirty="0"/>
              <a:t>Sales strategy needs to change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49001" y="4822881"/>
            <a:ext cx="5573805" cy="1408283"/>
          </a:xfrm>
        </p:spPr>
        <p:txBody>
          <a:bodyPr anchor="t">
            <a:normAutofit/>
          </a:bodyPr>
          <a:lstStyle/>
          <a:p>
            <a:r>
              <a:rPr lang="en-US" dirty="0"/>
              <a:t>Online vs Offline sales </a:t>
            </a:r>
          </a:p>
        </p:txBody>
      </p:sp>
      <p:pic>
        <p:nvPicPr>
          <p:cNvPr id="5" name="Picture 4" descr="A logo for a company&#10;&#10;Description automatically generated">
            <a:extLst>
              <a:ext uri="{FF2B5EF4-FFF2-40B4-BE49-F238E27FC236}">
                <a16:creationId xmlns:a16="http://schemas.microsoft.com/office/drawing/2014/main" id="{A9E14539-BE57-47B1-7931-E9E7CF0F37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4770" t="14044" r="15254" b="9564"/>
          <a:stretch/>
        </p:blipFill>
        <p:spPr>
          <a:xfrm>
            <a:off x="1030955" y="981238"/>
            <a:ext cx="4626247" cy="5081734"/>
          </a:xfrm>
          <a:prstGeom prst="round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430F693-CD1C-4A41-9E80-FBEF9D128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7970E3C-BEF9-4097-A8D1-F45368699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29FB00-BF17-41D8-DB89-91AA356769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560" y="2874485"/>
            <a:ext cx="11020111" cy="33151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b="1" dirty="0"/>
              <a:t>Price </a:t>
            </a:r>
            <a:r>
              <a:rPr lang="en-US" dirty="0"/>
              <a:t>was main reason in all 3 categories. 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Most orders made </a:t>
            </a:r>
            <a:r>
              <a:rPr lang="en-US" b="1" dirty="0"/>
              <a:t>without</a:t>
            </a:r>
            <a:r>
              <a:rPr lang="en-US" dirty="0"/>
              <a:t> using </a:t>
            </a:r>
            <a:r>
              <a:rPr lang="en-US" b="1" dirty="0"/>
              <a:t>discounts</a:t>
            </a:r>
            <a:r>
              <a:rPr lang="en-US" dirty="0"/>
              <a:t>.</a:t>
            </a:r>
          </a:p>
          <a:p>
            <a:pPr marL="457200" indent="-457200">
              <a:buFont typeface="Arial"/>
              <a:buChar char="•"/>
            </a:pPr>
            <a:r>
              <a:rPr lang="en-US" b="1" dirty="0"/>
              <a:t>95%</a:t>
            </a:r>
            <a:r>
              <a:rPr lang="en-US" dirty="0"/>
              <a:t> of </a:t>
            </a:r>
            <a:r>
              <a:rPr lang="en-US" b="1" dirty="0"/>
              <a:t>profit </a:t>
            </a:r>
            <a:r>
              <a:rPr lang="en-US" dirty="0"/>
              <a:t>was made from </a:t>
            </a:r>
            <a:r>
              <a:rPr lang="en-US" b="1" dirty="0"/>
              <a:t>bike </a:t>
            </a:r>
            <a:r>
              <a:rPr lang="en-US" dirty="0"/>
              <a:t>orders. </a:t>
            </a:r>
          </a:p>
          <a:p>
            <a:pPr marL="457200" indent="-457200">
              <a:buFont typeface="Arial"/>
              <a:buChar char="•"/>
            </a:pPr>
            <a:r>
              <a:rPr lang="en-US" b="1" dirty="0"/>
              <a:t>Road bikes </a:t>
            </a:r>
            <a:r>
              <a:rPr lang="en-US" dirty="0"/>
              <a:t>made </a:t>
            </a:r>
            <a:r>
              <a:rPr lang="en-US" b="1" dirty="0">
                <a:ea typeface="+mn-lt"/>
                <a:cs typeface="+mn-lt"/>
              </a:rPr>
              <a:t>45%</a:t>
            </a:r>
            <a:r>
              <a:rPr lang="en-US" dirty="0">
                <a:ea typeface="+mn-lt"/>
                <a:cs typeface="+mn-lt"/>
              </a:rPr>
              <a:t> of profit. </a:t>
            </a: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b="1" dirty="0"/>
              <a:t>Mountain bikes</a:t>
            </a:r>
            <a:r>
              <a:rPr lang="en-US" dirty="0"/>
              <a:t> being close 2nd (</a:t>
            </a:r>
            <a:r>
              <a:rPr lang="en-US" b="1" dirty="0">
                <a:ea typeface="+mn-lt"/>
                <a:cs typeface="+mn-lt"/>
              </a:rPr>
              <a:t>37</a:t>
            </a:r>
            <a:r>
              <a:rPr lang="en-US" b="1" dirty="0"/>
              <a:t>%</a:t>
            </a:r>
            <a:r>
              <a:rPr lang="en-US" dirty="0"/>
              <a:t>).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  <p:pic>
        <p:nvPicPr>
          <p:cNvPr id="5" name="Picture 4" descr="A logo for a company&#10;&#10;Description automatically generated">
            <a:extLst>
              <a:ext uri="{FF2B5EF4-FFF2-40B4-BE49-F238E27FC236}">
                <a16:creationId xmlns:a16="http://schemas.microsoft.com/office/drawing/2014/main" id="{67867A5E-B8A9-6DE8-ED0D-E7A1C2BF26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4094" t="13423" r="5369" b="10067"/>
          <a:stretch/>
        </p:blipFill>
        <p:spPr>
          <a:xfrm>
            <a:off x="69553" y="76808"/>
            <a:ext cx="857476" cy="817222"/>
          </a:xfrm>
          <a:prstGeom prst="round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982479-36C7-24FC-B853-A97409468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250" y="820751"/>
            <a:ext cx="11476320" cy="2060028"/>
          </a:xfrm>
        </p:spPr>
        <p:txBody>
          <a:bodyPr/>
          <a:lstStyle/>
          <a:p>
            <a:r>
              <a:rPr lang="en-US" dirty="0"/>
              <a:t>What makes online sales profitable?</a:t>
            </a:r>
          </a:p>
        </p:txBody>
      </p:sp>
    </p:spTree>
    <p:extLst>
      <p:ext uri="{BB962C8B-B14F-4D97-AF65-F5344CB8AC3E}">
        <p14:creationId xmlns:p14="http://schemas.microsoft.com/office/powerpoint/2010/main" val="335094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56F42AE-088D-2742-D16E-7C2788585561}"/>
              </a:ext>
            </a:extLst>
          </p:cNvPr>
          <p:cNvSpPr txBox="1">
            <a:spLocks/>
          </p:cNvSpPr>
          <p:nvPr/>
        </p:nvSpPr>
        <p:spPr>
          <a:xfrm>
            <a:off x="467112" y="2896544"/>
            <a:ext cx="11127523" cy="1068067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What needs to change?</a:t>
            </a:r>
          </a:p>
        </p:txBody>
      </p:sp>
      <p:pic>
        <p:nvPicPr>
          <p:cNvPr id="4" name="Picture 3" descr="A logo for a company&#10;&#10;Description automatically generated">
            <a:extLst>
              <a:ext uri="{FF2B5EF4-FFF2-40B4-BE49-F238E27FC236}">
                <a16:creationId xmlns:a16="http://schemas.microsoft.com/office/drawing/2014/main" id="{3FF42F35-0536-EBFF-A43C-EB995A2767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4094" t="13423" r="5369" b="10067"/>
          <a:stretch/>
        </p:blipFill>
        <p:spPr>
          <a:xfrm>
            <a:off x="69553" y="76808"/>
            <a:ext cx="857476" cy="81722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7851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82479-36C7-24FC-B853-A97409468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089" y="689373"/>
            <a:ext cx="11136281" cy="1237546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Review sales strategy</a:t>
            </a:r>
          </a:p>
        </p:txBody>
      </p:sp>
      <p:pic>
        <p:nvPicPr>
          <p:cNvPr id="5" name="Picture 4" descr="A logo for a company&#10;&#10;Description automatically generated">
            <a:extLst>
              <a:ext uri="{FF2B5EF4-FFF2-40B4-BE49-F238E27FC236}">
                <a16:creationId xmlns:a16="http://schemas.microsoft.com/office/drawing/2014/main" id="{67867A5E-B8A9-6DE8-ED0D-E7A1C2BF26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14094" t="13423" r="5369" b="10067"/>
          <a:stretch/>
        </p:blipFill>
        <p:spPr>
          <a:xfrm>
            <a:off x="69553" y="76808"/>
            <a:ext cx="857476" cy="817222"/>
          </a:xfrm>
          <a:prstGeom prst="roundRect">
            <a:avLst/>
          </a:prstGeom>
        </p:spPr>
      </p:pic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309A7811-2BE6-CFD8-2726-8BE1E37BC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6011" y="2062217"/>
            <a:ext cx="11440551" cy="43282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>
                <a:ea typeface="+mn-lt"/>
                <a:cs typeface="+mn-lt"/>
              </a:rPr>
              <a:t>Pause </a:t>
            </a:r>
            <a:r>
              <a:rPr lang="en-US" dirty="0">
                <a:ea typeface="+mn-lt"/>
                <a:cs typeface="+mn-lt"/>
              </a:rPr>
              <a:t>selling </a:t>
            </a:r>
            <a:r>
              <a:rPr lang="en-US" b="1" dirty="0">
                <a:ea typeface="+mn-lt"/>
                <a:cs typeface="+mn-lt"/>
              </a:rPr>
              <a:t>road </a:t>
            </a:r>
            <a:r>
              <a:rPr lang="en-US" dirty="0">
                <a:ea typeface="+mn-lt"/>
                <a:cs typeface="+mn-lt"/>
              </a:rPr>
              <a:t>and </a:t>
            </a:r>
            <a:r>
              <a:rPr lang="en-US" b="1" dirty="0">
                <a:ea typeface="+mn-lt"/>
                <a:cs typeface="+mn-lt"/>
              </a:rPr>
              <a:t>touring </a:t>
            </a:r>
            <a:r>
              <a:rPr lang="en-US" dirty="0">
                <a:ea typeface="+mn-lt"/>
                <a:cs typeface="+mn-lt"/>
              </a:rPr>
              <a:t>bikes offline.</a:t>
            </a:r>
            <a:endParaRPr lang="en-US" b="1" dirty="0">
              <a:ea typeface="+mn-lt"/>
              <a:cs typeface="+mn-lt"/>
            </a:endParaRPr>
          </a:p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Reevaluating selling bikes via resellers. </a:t>
            </a:r>
          </a:p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Expanding </a:t>
            </a:r>
            <a:r>
              <a:rPr lang="en-US" b="1" dirty="0">
                <a:ea typeface="+mn-lt"/>
                <a:cs typeface="+mn-lt"/>
              </a:rPr>
              <a:t>new product</a:t>
            </a:r>
            <a:r>
              <a:rPr lang="en-US" dirty="0">
                <a:ea typeface="+mn-lt"/>
                <a:cs typeface="+mn-lt"/>
              </a:rPr>
              <a:t> categories, like components. </a:t>
            </a:r>
          </a:p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Shifting focus to</a:t>
            </a:r>
            <a:r>
              <a:rPr lang="en-US" b="1" dirty="0">
                <a:ea typeface="+mn-lt"/>
                <a:cs typeface="+mn-lt"/>
              </a:rPr>
              <a:t> online </a:t>
            </a:r>
            <a:r>
              <a:rPr lang="en-US" dirty="0">
                <a:ea typeface="+mn-lt"/>
                <a:cs typeface="+mn-lt"/>
              </a:rPr>
              <a:t>market as it's growing and is way </a:t>
            </a:r>
            <a:r>
              <a:rPr lang="en-US" b="1" dirty="0">
                <a:ea typeface="+mn-lt"/>
                <a:cs typeface="+mn-lt"/>
              </a:rPr>
              <a:t>more profitable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342900" indent="-342900">
              <a:buChar char="•"/>
            </a:pPr>
            <a:r>
              <a:rPr lang="en-US" dirty="0"/>
              <a:t>Review and invest in </a:t>
            </a:r>
            <a:r>
              <a:rPr lang="en-US" b="1" dirty="0"/>
              <a:t>online </a:t>
            </a:r>
            <a:r>
              <a:rPr lang="en-US" dirty="0"/>
              <a:t>sales </a:t>
            </a:r>
            <a:r>
              <a:rPr lang="en-US" b="1" dirty="0"/>
              <a:t>marketing</a:t>
            </a:r>
            <a:r>
              <a:rPr lang="en-US" dirty="0"/>
              <a:t>. </a:t>
            </a:r>
          </a:p>
          <a:p>
            <a:pPr marL="342900" indent="-342900">
              <a:buChar char="•"/>
            </a:pPr>
            <a:r>
              <a:rPr lang="en-US" dirty="0"/>
              <a:t>Updating our biggest resellers about these changes. </a:t>
            </a:r>
          </a:p>
          <a:p>
            <a:pPr marL="342900" indent="-342900">
              <a:buFont typeface="Arial,Sans-Serif" panose="020B0604020202020204" pitchFamily="34" charset="0"/>
              <a:buChar char="•"/>
            </a:pPr>
            <a:r>
              <a:rPr lang="en-US" b="1" dirty="0">
                <a:latin typeface="Arial"/>
                <a:cs typeface="Arial"/>
              </a:rPr>
              <a:t>Quota </a:t>
            </a:r>
            <a:r>
              <a:rPr lang="en-US" dirty="0">
                <a:latin typeface="Arial"/>
                <a:cs typeface="Arial"/>
              </a:rPr>
              <a:t>needs to be </a:t>
            </a:r>
            <a:r>
              <a:rPr lang="en-US" b="1" dirty="0">
                <a:latin typeface="Arial"/>
                <a:cs typeface="Arial"/>
              </a:rPr>
              <a:t>updated.</a:t>
            </a:r>
            <a:endParaRPr lang="en-US" dirty="0">
              <a:latin typeface="Arial"/>
              <a:cs typeface="Arial"/>
            </a:endParaRPr>
          </a:p>
          <a:p>
            <a:pPr marL="342900" indent="-342900">
              <a:buFont typeface="Arial,Sans-Serif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Understanding reasons for </a:t>
            </a:r>
            <a:r>
              <a:rPr lang="en-US" b="1" dirty="0">
                <a:latin typeface="Arial"/>
                <a:cs typeface="Arial"/>
              </a:rPr>
              <a:t>not meeting quota</a:t>
            </a:r>
            <a:r>
              <a:rPr lang="en-US" dirty="0">
                <a:latin typeface="Arial"/>
                <a:cs typeface="Arial"/>
              </a:rPr>
              <a:t>.</a:t>
            </a:r>
            <a:endParaRPr lang="en-US" dirty="0"/>
          </a:p>
          <a:p>
            <a:pPr marL="342900" indent="-342900"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89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56F42AE-088D-2742-D16E-7C2788585561}"/>
              </a:ext>
            </a:extLst>
          </p:cNvPr>
          <p:cNvSpPr txBox="1">
            <a:spLocks/>
          </p:cNvSpPr>
          <p:nvPr/>
        </p:nvSpPr>
        <p:spPr>
          <a:xfrm>
            <a:off x="467112" y="2896544"/>
            <a:ext cx="11127523" cy="1068067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ea typeface="+mj-lt"/>
                <a:cs typeface="+mj-lt"/>
              </a:rPr>
              <a:t>Q&amp;A</a:t>
            </a:r>
          </a:p>
        </p:txBody>
      </p:sp>
      <p:pic>
        <p:nvPicPr>
          <p:cNvPr id="4" name="Picture 3" descr="A logo for a company&#10;&#10;Description automatically generated">
            <a:extLst>
              <a:ext uri="{FF2B5EF4-FFF2-40B4-BE49-F238E27FC236}">
                <a16:creationId xmlns:a16="http://schemas.microsoft.com/office/drawing/2014/main" id="{3FF42F35-0536-EBFF-A43C-EB995A2767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4094" t="13423" r="5369" b="10067"/>
          <a:stretch/>
        </p:blipFill>
        <p:spPr>
          <a:xfrm>
            <a:off x="69553" y="76808"/>
            <a:ext cx="857476" cy="81722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82479-36C7-24FC-B853-A97409468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1593" y="1227789"/>
            <a:ext cx="9808077" cy="1339584"/>
          </a:xfrm>
        </p:spPr>
        <p:txBody>
          <a:bodyPr/>
          <a:lstStyle/>
          <a:p>
            <a:r>
              <a:rPr lang="en-US" dirty="0"/>
              <a:t>Agenda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ACD94-3C64-5EE4-E6C1-9460ECADE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21349" y="2770907"/>
            <a:ext cx="4965469" cy="270598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>
              <a:lnSpc>
                <a:spcPct val="150000"/>
              </a:lnSpc>
              <a:buChar char="•"/>
            </a:pPr>
            <a:r>
              <a:rPr lang="en-US" dirty="0">
                <a:ea typeface="+mn-lt"/>
                <a:cs typeface="+mn-lt"/>
              </a:rPr>
              <a:t>3 year overview</a:t>
            </a:r>
            <a:endParaRPr lang="en-US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,Sans-Serif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aford"/>
                <a:cs typeface="Arial"/>
              </a:rPr>
              <a:t>Offline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,Sans-Serif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aford"/>
                <a:cs typeface="Arial"/>
              </a:rPr>
              <a:t>Online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,Sans-Serif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aford"/>
                <a:cs typeface="Arial"/>
              </a:rPr>
              <a:t>Recommendations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,Sans-Serif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aford"/>
                <a:cs typeface="Arial"/>
              </a:rPr>
              <a:t>Q&amp;A</a:t>
            </a:r>
          </a:p>
          <a:p>
            <a:pPr marL="342900" indent="-342900"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 descr="A logo for a company&#10;&#10;Description automatically generated">
            <a:extLst>
              <a:ext uri="{FF2B5EF4-FFF2-40B4-BE49-F238E27FC236}">
                <a16:creationId xmlns:a16="http://schemas.microsoft.com/office/drawing/2014/main" id="{67867A5E-B8A9-6DE8-ED0D-E7A1C2BF26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4094" t="13423" r="5369" b="10067"/>
          <a:stretch/>
        </p:blipFill>
        <p:spPr>
          <a:xfrm>
            <a:off x="69553" y="76808"/>
            <a:ext cx="857476" cy="81722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42026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82479-36C7-24FC-B853-A97409468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994" y="978407"/>
            <a:ext cx="10417676" cy="1339584"/>
          </a:xfrm>
        </p:spPr>
        <p:txBody>
          <a:bodyPr/>
          <a:lstStyle/>
          <a:p>
            <a:r>
              <a:rPr lang="en-US" dirty="0"/>
              <a:t>During 3 years period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8B840DE-DFCC-AA7F-0399-F324DBD56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1996" y="2604830"/>
            <a:ext cx="5346222" cy="823912"/>
          </a:xfrm>
        </p:spPr>
        <p:txBody>
          <a:bodyPr/>
          <a:lstStyle/>
          <a:p>
            <a:r>
              <a:rPr lang="en-US"/>
              <a:t>Offline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ACD94-3C64-5EE4-E6C1-9460ECADE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25603" y="3532908"/>
            <a:ext cx="5332615" cy="43384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>
              <a:buChar char="•"/>
            </a:pPr>
            <a:r>
              <a:rPr lang="en-US"/>
              <a:t>Revenue  </a:t>
            </a:r>
            <a:r>
              <a:rPr lang="en-US">
                <a:solidFill>
                  <a:srgbClr val="000000"/>
                </a:solidFill>
              </a:rPr>
              <a:t>108.3 M</a:t>
            </a:r>
          </a:p>
          <a:p>
            <a:pPr marL="342900" indent="-342900">
              <a:buChar char="•"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867553E-ACDD-0EFC-D653-5915AD1E3E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7338" y="2584048"/>
            <a:ext cx="5372551" cy="823912"/>
          </a:xfrm>
        </p:spPr>
        <p:txBody>
          <a:bodyPr/>
          <a:lstStyle/>
          <a:p>
            <a:r>
              <a:rPr lang="en-US"/>
              <a:t>Online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29FB00-BF17-41D8-DB89-91AA356769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7338" y="3512126"/>
            <a:ext cx="5379354" cy="43384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>
              <a:buFont typeface="Arial,Sans-Serif"/>
              <a:buChar char="•"/>
            </a:pPr>
            <a:r>
              <a:rPr lang="en-US" dirty="0">
                <a:latin typeface="Seaford"/>
                <a:cs typeface="Arial"/>
              </a:rPr>
              <a:t>Revenue  32.4 M</a:t>
            </a:r>
          </a:p>
          <a:p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5" name="Picture 4" descr="A logo for a company&#10;&#10;Description automatically generated">
            <a:extLst>
              <a:ext uri="{FF2B5EF4-FFF2-40B4-BE49-F238E27FC236}">
                <a16:creationId xmlns:a16="http://schemas.microsoft.com/office/drawing/2014/main" id="{67867A5E-B8A9-6DE8-ED0D-E7A1C2BF26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4094" t="13423" r="5369" b="10067"/>
          <a:stretch/>
        </p:blipFill>
        <p:spPr>
          <a:xfrm>
            <a:off x="69553" y="76808"/>
            <a:ext cx="857476" cy="817222"/>
          </a:xfrm>
          <a:prstGeom prst="round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4BC35C-274F-6A38-6815-877A3AB1FDB1}"/>
              </a:ext>
            </a:extLst>
          </p:cNvPr>
          <p:cNvSpPr txBox="1"/>
          <p:nvPr/>
        </p:nvSpPr>
        <p:spPr>
          <a:xfrm>
            <a:off x="1226746" y="3971059"/>
            <a:ext cx="517207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,Sans-Serif"/>
              <a:buChar char="•"/>
            </a:pPr>
            <a:r>
              <a:rPr lang="en-US" sz="2400">
                <a:cs typeface="Arial"/>
              </a:rPr>
              <a:t>AOV 28.4 K​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F516C4-64EB-B5E6-B6EF-E9E809846A02}"/>
              </a:ext>
            </a:extLst>
          </p:cNvPr>
          <p:cNvSpPr txBox="1"/>
          <p:nvPr/>
        </p:nvSpPr>
        <p:spPr>
          <a:xfrm>
            <a:off x="1226746" y="4433701"/>
            <a:ext cx="286566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,Sans-Serif"/>
              <a:buChar char="•"/>
            </a:pPr>
            <a:r>
              <a:rPr lang="en-US" sz="2400" dirty="0">
                <a:latin typeface="Seaford"/>
                <a:cs typeface="Arial"/>
              </a:rPr>
              <a:t>Orders </a:t>
            </a:r>
            <a:r>
              <a:rPr lang="en-US" sz="2400" dirty="0">
                <a:cs typeface="Arial"/>
              </a:rPr>
              <a:t>3.8 K​​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85593D-80AD-E9FE-AB3C-6BB8DB345766}"/>
              </a:ext>
            </a:extLst>
          </p:cNvPr>
          <p:cNvSpPr txBox="1"/>
          <p:nvPr/>
        </p:nvSpPr>
        <p:spPr>
          <a:xfrm>
            <a:off x="1226747" y="4896345"/>
            <a:ext cx="299493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/>
              <a:t>Profit </a:t>
            </a:r>
            <a:r>
              <a:rPr lang="en-US" sz="2400">
                <a:solidFill>
                  <a:srgbClr val="D63B01"/>
                </a:solidFill>
              </a:rPr>
              <a:t>-2.3 M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30195C-9DD8-E222-A4D3-D7CBACD196E1}"/>
              </a:ext>
            </a:extLst>
          </p:cNvPr>
          <p:cNvSpPr txBox="1"/>
          <p:nvPr/>
        </p:nvSpPr>
        <p:spPr>
          <a:xfrm>
            <a:off x="6615421" y="3950277"/>
            <a:ext cx="37229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,Sans-Serif"/>
              <a:buChar char="•"/>
            </a:pPr>
            <a:r>
              <a:rPr lang="en-US" sz="2400" dirty="0">
                <a:latin typeface="Seaford"/>
                <a:cs typeface="Arial"/>
              </a:rPr>
              <a:t>AOV 1.2 K​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ACFD36-B454-E306-14B1-2528A12F5196}"/>
              </a:ext>
            </a:extLst>
          </p:cNvPr>
          <p:cNvSpPr txBox="1"/>
          <p:nvPr/>
        </p:nvSpPr>
        <p:spPr>
          <a:xfrm>
            <a:off x="6615422" y="4412920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,Sans-Serif"/>
              <a:buChar char="•"/>
            </a:pPr>
            <a:r>
              <a:rPr lang="en-US" sz="2400" dirty="0">
                <a:latin typeface="Seaford"/>
                <a:cs typeface="Arial"/>
              </a:rPr>
              <a:t>Orders 26.7 K​​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2D808D-98FE-9207-A0C7-144248AAD115}"/>
              </a:ext>
            </a:extLst>
          </p:cNvPr>
          <p:cNvSpPr txBox="1"/>
          <p:nvPr/>
        </p:nvSpPr>
        <p:spPr>
          <a:xfrm>
            <a:off x="6615422" y="4875563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Seaford"/>
              </a:rPr>
              <a:t>Profit </a:t>
            </a:r>
            <a:r>
              <a:rPr lang="en-US" sz="2400" dirty="0">
                <a:solidFill>
                  <a:srgbClr val="37C782"/>
                </a:solidFill>
                <a:latin typeface="Seaford"/>
              </a:rPr>
              <a:t>11.7 M</a:t>
            </a:r>
            <a:endParaRPr lang="en-US" sz="2400">
              <a:latin typeface="Seaford"/>
            </a:endParaRPr>
          </a:p>
        </p:txBody>
      </p:sp>
    </p:spTree>
    <p:extLst>
      <p:ext uri="{BB962C8B-B14F-4D97-AF65-F5344CB8AC3E}">
        <p14:creationId xmlns:p14="http://schemas.microsoft.com/office/powerpoint/2010/main" val="45143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4" grpId="0"/>
      <p:bldP spid="9" grpId="0"/>
      <p:bldP spid="10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56F42AE-088D-2742-D16E-7C2788585561}"/>
              </a:ext>
            </a:extLst>
          </p:cNvPr>
          <p:cNvSpPr txBox="1">
            <a:spLocks/>
          </p:cNvSpPr>
          <p:nvPr/>
        </p:nvSpPr>
        <p:spPr>
          <a:xfrm>
            <a:off x="467112" y="2896544"/>
            <a:ext cx="11127523" cy="1068067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Offline</a:t>
            </a:r>
          </a:p>
        </p:txBody>
      </p:sp>
      <p:pic>
        <p:nvPicPr>
          <p:cNvPr id="4" name="Picture 3" descr="A logo for a company&#10;&#10;Description automatically generated">
            <a:extLst>
              <a:ext uri="{FF2B5EF4-FFF2-40B4-BE49-F238E27FC236}">
                <a16:creationId xmlns:a16="http://schemas.microsoft.com/office/drawing/2014/main" id="{3FF42F35-0536-EBFF-A43C-EB995A2767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4094" t="13423" r="5369" b="10067"/>
          <a:stretch/>
        </p:blipFill>
        <p:spPr>
          <a:xfrm>
            <a:off x="69553" y="76808"/>
            <a:ext cx="857476" cy="81722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6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29FB00-BF17-41D8-DB89-91AA356769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68688" y="2343806"/>
            <a:ext cx="3460983" cy="36865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It was </a:t>
            </a:r>
            <a:r>
              <a:rPr lang="en-US" b="1" dirty="0">
                <a:ea typeface="+mn-lt"/>
                <a:cs typeface="+mn-lt"/>
              </a:rPr>
              <a:t>always met</a:t>
            </a:r>
            <a:r>
              <a:rPr lang="en-US" dirty="0">
                <a:ea typeface="+mn-lt"/>
                <a:cs typeface="+mn-lt"/>
              </a:rPr>
              <a:t> by most. </a:t>
            </a: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Biggest </a:t>
            </a:r>
            <a:r>
              <a:rPr lang="en-US" b="1" dirty="0"/>
              <a:t>increases </a:t>
            </a:r>
            <a:r>
              <a:rPr lang="en-US" dirty="0"/>
              <a:t>in quota were in Q3 of 2002 and 2003. 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During those quarters company was </a:t>
            </a:r>
            <a:r>
              <a:rPr lang="en-US" b="1" dirty="0"/>
              <a:t>not profitable</a:t>
            </a:r>
            <a:r>
              <a:rPr lang="en-US" dirty="0"/>
              <a:t>. </a:t>
            </a:r>
          </a:p>
        </p:txBody>
      </p:sp>
      <p:pic>
        <p:nvPicPr>
          <p:cNvPr id="5" name="Picture 4" descr="A logo for a company&#10;&#10;Description automatically generated">
            <a:extLst>
              <a:ext uri="{FF2B5EF4-FFF2-40B4-BE49-F238E27FC236}">
                <a16:creationId xmlns:a16="http://schemas.microsoft.com/office/drawing/2014/main" id="{67867A5E-B8A9-6DE8-ED0D-E7A1C2BF26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14094" t="13423" r="5369" b="10067"/>
          <a:stretch/>
        </p:blipFill>
        <p:spPr>
          <a:xfrm>
            <a:off x="69553" y="76808"/>
            <a:ext cx="857476" cy="817222"/>
          </a:xfrm>
          <a:prstGeom prst="round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982479-36C7-24FC-B853-A97409468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47" y="820751"/>
            <a:ext cx="11127523" cy="1068067"/>
          </a:xfrm>
        </p:spPr>
        <p:txBody>
          <a:bodyPr/>
          <a:lstStyle/>
          <a:p>
            <a:r>
              <a:rPr lang="en-US" dirty="0"/>
              <a:t>Was quota too ambitious?</a:t>
            </a:r>
          </a:p>
        </p:txBody>
      </p:sp>
      <p:pic>
        <p:nvPicPr>
          <p:cNvPr id="7" name="Picture 6" descr="A line graph with numbers&#10;&#10;Description automatically generated">
            <a:extLst>
              <a:ext uri="{FF2B5EF4-FFF2-40B4-BE49-F238E27FC236}">
                <a16:creationId xmlns:a16="http://schemas.microsoft.com/office/drawing/2014/main" id="{7E0AE6A6-7730-C21A-DECC-DC112547E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64" y="2033683"/>
            <a:ext cx="7668491" cy="416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00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for a company&#10;&#10;Description automatically generated">
            <a:extLst>
              <a:ext uri="{FF2B5EF4-FFF2-40B4-BE49-F238E27FC236}">
                <a16:creationId xmlns:a16="http://schemas.microsoft.com/office/drawing/2014/main" id="{67867A5E-B8A9-6DE8-ED0D-E7A1C2BF26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14094" t="13423" r="5369" b="10067"/>
          <a:stretch/>
        </p:blipFill>
        <p:spPr>
          <a:xfrm>
            <a:off x="69553" y="76808"/>
            <a:ext cx="857476" cy="817222"/>
          </a:xfrm>
          <a:prstGeom prst="round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982479-36C7-24FC-B853-A97409468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47" y="820751"/>
            <a:ext cx="11241823" cy="1068067"/>
          </a:xfrm>
        </p:spPr>
        <p:txBody>
          <a:bodyPr/>
          <a:lstStyle/>
          <a:p>
            <a:r>
              <a:rPr lang="en-US" dirty="0"/>
              <a:t>What caused profit dips?</a:t>
            </a:r>
          </a:p>
        </p:txBody>
      </p:sp>
      <p:pic>
        <p:nvPicPr>
          <p:cNvPr id="4" name="Picture 3" descr="A green line graph with a line&#10;&#10;Description automatically generated">
            <a:extLst>
              <a:ext uri="{FF2B5EF4-FFF2-40B4-BE49-F238E27FC236}">
                <a16:creationId xmlns:a16="http://schemas.microsoft.com/office/drawing/2014/main" id="{DFEEFA33-4909-108E-2C33-DE34E9E6B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668" y="1967346"/>
            <a:ext cx="7348664" cy="4322618"/>
          </a:xfrm>
          <a:prstGeom prst="rect">
            <a:avLst/>
          </a:prstGeom>
        </p:spPr>
      </p:pic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6AABF009-9B49-62E4-7CC8-00161C70C016}"/>
              </a:ext>
            </a:extLst>
          </p:cNvPr>
          <p:cNvSpPr txBox="1">
            <a:spLocks/>
          </p:cNvSpPr>
          <p:nvPr/>
        </p:nvSpPr>
        <p:spPr>
          <a:xfrm>
            <a:off x="7856961" y="2787151"/>
            <a:ext cx="4119073" cy="36865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During 2002 June 2  </a:t>
            </a:r>
            <a:r>
              <a:rPr lang="en-US" b="1" dirty="0">
                <a:ea typeface="+mn-lt"/>
                <a:cs typeface="+mn-lt"/>
              </a:rPr>
              <a:t>Mountain bike</a:t>
            </a:r>
            <a:r>
              <a:rPr lang="en-US" dirty="0">
                <a:ea typeface="+mn-lt"/>
                <a:cs typeface="+mn-lt"/>
              </a:rPr>
              <a:t> models </a:t>
            </a:r>
            <a:r>
              <a:rPr lang="en-US" b="1" dirty="0">
                <a:ea typeface="+mn-lt"/>
                <a:cs typeface="+mn-lt"/>
              </a:rPr>
              <a:t>discontinued</a:t>
            </a:r>
            <a:r>
              <a:rPr lang="en-US" dirty="0">
                <a:ea typeface="+mn-lt"/>
                <a:cs typeface="+mn-lt"/>
              </a:rPr>
              <a:t>. </a:t>
            </a:r>
            <a:endParaRPr lang="en-US" dirty="0"/>
          </a:p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In 2003 September, 2 </a:t>
            </a:r>
            <a:r>
              <a:rPr lang="en-US" b="1" dirty="0">
                <a:ea typeface="+mn-lt"/>
                <a:cs typeface="+mn-lt"/>
              </a:rPr>
              <a:t>new Turing bike </a:t>
            </a:r>
            <a:r>
              <a:rPr lang="en-US" dirty="0">
                <a:ea typeface="+mn-lt"/>
                <a:cs typeface="+mn-lt"/>
              </a:rPr>
              <a:t>models were released.</a:t>
            </a:r>
          </a:p>
        </p:txBody>
      </p:sp>
    </p:spTree>
    <p:extLst>
      <p:ext uri="{BB962C8B-B14F-4D97-AF65-F5344CB8AC3E}">
        <p14:creationId xmlns:p14="http://schemas.microsoft.com/office/powerpoint/2010/main" val="1249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82479-36C7-24FC-B853-A97409468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089" y="689373"/>
            <a:ext cx="11288681" cy="1186746"/>
          </a:xfrm>
        </p:spPr>
        <p:txBody>
          <a:bodyPr/>
          <a:lstStyle/>
          <a:p>
            <a:r>
              <a:rPr lang="en-US" sz="6200" dirty="0"/>
              <a:t>Bikes – reason of negative profit</a:t>
            </a:r>
          </a:p>
        </p:txBody>
      </p:sp>
      <p:pic>
        <p:nvPicPr>
          <p:cNvPr id="5" name="Picture 4" descr="A logo for a company&#10;&#10;Description automatically generated">
            <a:extLst>
              <a:ext uri="{FF2B5EF4-FFF2-40B4-BE49-F238E27FC236}">
                <a16:creationId xmlns:a16="http://schemas.microsoft.com/office/drawing/2014/main" id="{67867A5E-B8A9-6DE8-ED0D-E7A1C2BF26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14094" t="13423" r="5369" b="10067"/>
          <a:stretch/>
        </p:blipFill>
        <p:spPr>
          <a:xfrm>
            <a:off x="69553" y="76808"/>
            <a:ext cx="857476" cy="817222"/>
          </a:xfrm>
          <a:prstGeom prst="roundRect">
            <a:avLst/>
          </a:prstGeom>
        </p:spPr>
      </p:pic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309A7811-2BE6-CFD8-2726-8BE1E37BC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03184" y="2431672"/>
            <a:ext cx="3725878" cy="38560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b="1" dirty="0"/>
              <a:t>Not profitable</a:t>
            </a:r>
            <a:r>
              <a:rPr lang="en-US" dirty="0"/>
              <a:t> since 2002 Q2.</a:t>
            </a:r>
          </a:p>
          <a:p>
            <a:pPr marL="342900" indent="-342900">
              <a:buChar char="•"/>
            </a:pPr>
            <a:r>
              <a:rPr lang="en-US" dirty="0"/>
              <a:t>Bikes caused </a:t>
            </a:r>
            <a:r>
              <a:rPr lang="en-US" b="1" dirty="0"/>
              <a:t>–3 M in profits.</a:t>
            </a:r>
          </a:p>
          <a:p>
            <a:pPr marL="342900" indent="-342900">
              <a:buChar char="•"/>
            </a:pPr>
            <a:r>
              <a:rPr lang="en-US" sz="2200" b="1" dirty="0">
                <a:ea typeface="+mn-lt"/>
                <a:cs typeface="+mn-lt"/>
              </a:rPr>
              <a:t>Mountain </a:t>
            </a:r>
            <a:r>
              <a:rPr lang="en-US" sz="2200" dirty="0">
                <a:ea typeface="+mn-lt"/>
                <a:cs typeface="+mn-lt"/>
              </a:rPr>
              <a:t>bikes were </a:t>
            </a:r>
            <a:r>
              <a:rPr lang="en-US" sz="2200" b="1" dirty="0">
                <a:ea typeface="+mn-lt"/>
                <a:cs typeface="+mn-lt"/>
              </a:rPr>
              <a:t>only profitable</a:t>
            </a:r>
            <a:r>
              <a:rPr lang="en-US" sz="2200" dirty="0">
                <a:ea typeface="+mn-lt"/>
                <a:cs typeface="+mn-lt"/>
              </a:rPr>
              <a:t> bike line offline.</a:t>
            </a:r>
            <a:endParaRPr lang="en-US" b="1" dirty="0"/>
          </a:p>
          <a:p>
            <a:pPr marL="342900" indent="-342900">
              <a:buChar char="•"/>
            </a:pPr>
            <a:r>
              <a:rPr lang="en-US" b="1" dirty="0"/>
              <a:t>Road bikes</a:t>
            </a:r>
            <a:r>
              <a:rPr lang="en-US" dirty="0"/>
              <a:t> make</a:t>
            </a:r>
            <a:r>
              <a:rPr lang="en-US" dirty="0">
                <a:ea typeface="+mn-lt"/>
                <a:cs typeface="+mn-lt"/>
              </a:rPr>
              <a:t> most of profit losses. </a:t>
            </a:r>
          </a:p>
          <a:p>
            <a:pPr marL="342900" indent="-342900">
              <a:buChar char="•"/>
            </a:pPr>
            <a:endParaRPr lang="en-US" dirty="0">
              <a:ea typeface="+mn-lt"/>
              <a:cs typeface="+mn-lt"/>
            </a:endParaRPr>
          </a:p>
          <a:p>
            <a:pPr marL="342900" indent="-342900">
              <a:buChar char="•"/>
            </a:pPr>
            <a:endParaRPr lang="en-US" dirty="0">
              <a:ea typeface="+mn-lt"/>
              <a:cs typeface="+mn-lt"/>
            </a:endParaRPr>
          </a:p>
        </p:txBody>
      </p:sp>
      <p:pic>
        <p:nvPicPr>
          <p:cNvPr id="3" name="Picture 2" descr="A graph of different colored rectangles&#10;&#10;Description automatically generated">
            <a:extLst>
              <a:ext uri="{FF2B5EF4-FFF2-40B4-BE49-F238E27FC236}">
                <a16:creationId xmlns:a16="http://schemas.microsoft.com/office/drawing/2014/main" id="{582729EB-986F-C37E-6008-928A4881F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757" y="1967345"/>
            <a:ext cx="7394194" cy="432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86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56F42AE-088D-2742-D16E-7C2788585561}"/>
              </a:ext>
            </a:extLst>
          </p:cNvPr>
          <p:cNvSpPr txBox="1">
            <a:spLocks/>
          </p:cNvSpPr>
          <p:nvPr/>
        </p:nvSpPr>
        <p:spPr>
          <a:xfrm>
            <a:off x="467112" y="2896544"/>
            <a:ext cx="11127523" cy="1068067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Online</a:t>
            </a:r>
          </a:p>
        </p:txBody>
      </p:sp>
      <p:pic>
        <p:nvPicPr>
          <p:cNvPr id="4" name="Picture 3" descr="A logo for a company&#10;&#10;Description automatically generated">
            <a:extLst>
              <a:ext uri="{FF2B5EF4-FFF2-40B4-BE49-F238E27FC236}">
                <a16:creationId xmlns:a16="http://schemas.microsoft.com/office/drawing/2014/main" id="{3FF42F35-0536-EBFF-A43C-EB995A2767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4094" t="13423" r="5369" b="10067"/>
          <a:stretch/>
        </p:blipFill>
        <p:spPr>
          <a:xfrm>
            <a:off x="69553" y="76808"/>
            <a:ext cx="857476" cy="81722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68734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29FB00-BF17-41D8-DB89-91AA356769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287287" y="2496206"/>
            <a:ext cx="3487856" cy="36934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In 2003 July </a:t>
            </a:r>
            <a:r>
              <a:rPr lang="en-US" b="1" dirty="0"/>
              <a:t>new </a:t>
            </a:r>
            <a:r>
              <a:rPr lang="en-US" dirty="0"/>
              <a:t> </a:t>
            </a:r>
            <a:r>
              <a:rPr lang="en-US" b="1" dirty="0"/>
              <a:t>products </a:t>
            </a:r>
            <a:r>
              <a:rPr lang="en-US" dirty="0"/>
              <a:t>were introduced.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Most orders were made purchasing </a:t>
            </a:r>
            <a:r>
              <a:rPr lang="en-US" b="1" dirty="0"/>
              <a:t>accessories</a:t>
            </a:r>
            <a:r>
              <a:rPr lang="en-US" dirty="0"/>
              <a:t>. 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After it </a:t>
            </a:r>
            <a:r>
              <a:rPr lang="en-US" b="1" dirty="0"/>
              <a:t>bike </a:t>
            </a:r>
            <a:r>
              <a:rPr lang="en-US" dirty="0"/>
              <a:t>orders increased well.</a:t>
            </a:r>
          </a:p>
        </p:txBody>
      </p:sp>
      <p:pic>
        <p:nvPicPr>
          <p:cNvPr id="5" name="Picture 4" descr="A logo for a company&#10;&#10;Description automatically generated">
            <a:extLst>
              <a:ext uri="{FF2B5EF4-FFF2-40B4-BE49-F238E27FC236}">
                <a16:creationId xmlns:a16="http://schemas.microsoft.com/office/drawing/2014/main" id="{67867A5E-B8A9-6DE8-ED0D-E7A1C2BF26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4094" t="13423" r="5369" b="10067"/>
          <a:stretch/>
        </p:blipFill>
        <p:spPr>
          <a:xfrm>
            <a:off x="69553" y="76808"/>
            <a:ext cx="857476" cy="817222"/>
          </a:xfrm>
          <a:prstGeom prst="round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982479-36C7-24FC-B853-A97409468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47" y="820751"/>
            <a:ext cx="11470423" cy="1068067"/>
          </a:xfrm>
        </p:spPr>
        <p:txBody>
          <a:bodyPr/>
          <a:lstStyle/>
          <a:p>
            <a:r>
              <a:rPr lang="en-US" dirty="0"/>
              <a:t>What caused order increase? </a:t>
            </a:r>
          </a:p>
        </p:txBody>
      </p:sp>
      <p:pic>
        <p:nvPicPr>
          <p:cNvPr id="7" name="Picture 6" descr="A graph of a bar graph&#10;&#10;Description automatically generated">
            <a:extLst>
              <a:ext uri="{FF2B5EF4-FFF2-40B4-BE49-F238E27FC236}">
                <a16:creationId xmlns:a16="http://schemas.microsoft.com/office/drawing/2014/main" id="{1CD0FE28-0921-14A0-1044-98891A557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78" y="1717964"/>
            <a:ext cx="7675842" cy="458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06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LevelVTI">
  <a:themeElements>
    <a:clrScheme name="Custom 88">
      <a:dk1>
        <a:sysClr val="windowText" lastClr="000000"/>
      </a:dk1>
      <a:lt1>
        <a:sysClr val="window" lastClr="FFFFFF"/>
      </a:lt1>
      <a:dk2>
        <a:srgbClr val="18223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939393"/>
      </a:accent6>
      <a:hlink>
        <a:srgbClr val="3E8FF1"/>
      </a:hlink>
      <a:folHlink>
        <a:srgbClr val="939393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325</Words>
  <Application>Microsoft Office PowerPoint</Application>
  <PresentationFormat>Widescreen</PresentationFormat>
  <Paragraphs>60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Arial,Sans-Serif</vt:lpstr>
      <vt:lpstr>Calibri</vt:lpstr>
      <vt:lpstr>Seaford</vt:lpstr>
      <vt:lpstr>LevelVTI</vt:lpstr>
      <vt:lpstr>Sales strategy needs to change</vt:lpstr>
      <vt:lpstr>Agenda</vt:lpstr>
      <vt:lpstr>During 3 years period</vt:lpstr>
      <vt:lpstr>PowerPoint Presentation</vt:lpstr>
      <vt:lpstr>Was quota too ambitious?</vt:lpstr>
      <vt:lpstr>What caused profit dips?</vt:lpstr>
      <vt:lpstr>Bikes – reason of negative profit</vt:lpstr>
      <vt:lpstr>PowerPoint Presentation</vt:lpstr>
      <vt:lpstr>What caused order increase? </vt:lpstr>
      <vt:lpstr>What makes online sales profitable?</vt:lpstr>
      <vt:lpstr>PowerPoint Presentation</vt:lpstr>
      <vt:lpstr>Review sales strategy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Agne</cp:lastModifiedBy>
  <cp:revision>1003</cp:revision>
  <dcterms:created xsi:type="dcterms:W3CDTF">2024-04-06T17:50:47Z</dcterms:created>
  <dcterms:modified xsi:type="dcterms:W3CDTF">2024-11-06T21:33:30Z</dcterms:modified>
</cp:coreProperties>
</file>