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60D89D7-9EA0-416B-9A13-4F190C42BBFF}">
  <a:tblStyle styleId="{560D89D7-9EA0-416B-9A13-4F190C42BBF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slideMaster" Target="slideMasters/slideMaster1.xml"/><Relationship Id="rId19" Type="http://schemas.openxmlformats.org/officeDocument/2006/relationships/font" Target="fonts/Nunito-boldItalic.fntdata"/><Relationship Id="rId6" Type="http://schemas.openxmlformats.org/officeDocument/2006/relationships/notesMaster" Target="notesMasters/notesMaster1.xml"/><Relationship Id="rId18" Type="http://schemas.openxmlformats.org/officeDocument/2006/relationships/font" Target="fonts/Nuni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5444c0e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5444c0e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5444c0e5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5444c0e5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5444c0e5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5444c0e5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5444c0e5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5444c0e5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5444c0e56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5444c0e56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5444c0e56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5444c0e56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5444c0e56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5444c0e56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5444c0e5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25444c0e5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Big Mountain Ski Resort</a:t>
            </a:r>
            <a:endParaRPr/>
          </a:p>
          <a:p>
            <a:pPr indent="0" lvl="0" marL="0" rtl="0" algn="ctr">
              <a:spcBef>
                <a:spcPts val="0"/>
              </a:spcBef>
              <a:spcAft>
                <a:spcPts val="0"/>
              </a:spcAft>
              <a:buNone/>
            </a:pPr>
            <a:r>
              <a:rPr lang="en" sz="3100"/>
              <a:t>Ticket Price Optimization</a:t>
            </a:r>
            <a:endParaRPr sz="3100"/>
          </a:p>
        </p:txBody>
      </p:sp>
      <p:sp>
        <p:nvSpPr>
          <p:cNvPr id="129" name="Google Shape;129;p13"/>
          <p:cNvSpPr txBox="1"/>
          <p:nvPr>
            <p:ph idx="1" type="subTitle"/>
          </p:nvPr>
        </p:nvSpPr>
        <p:spPr>
          <a:xfrm>
            <a:off x="1891350" y="3427108"/>
            <a:ext cx="5361300" cy="522600"/>
          </a:xfrm>
          <a:prstGeom prst="rect">
            <a:avLst/>
          </a:prstGeom>
        </p:spPr>
        <p:txBody>
          <a:bodyPr anchorCtr="0" anchor="t" bIns="91425" lIns="91425" spcFirstLastPara="1" rIns="91425" wrap="square" tIns="91425">
            <a:normAutofit fontScale="85000" lnSpcReduction="20000"/>
          </a:bodyPr>
          <a:lstStyle/>
          <a:p>
            <a:pPr indent="0" lvl="0" marL="0" rtl="0" algn="r">
              <a:spcBef>
                <a:spcPts val="0"/>
              </a:spcBef>
              <a:spcAft>
                <a:spcPts val="0"/>
              </a:spcAft>
              <a:buNone/>
            </a:pPr>
            <a:r>
              <a:rPr lang="en"/>
              <a:t>Agne Adukaite Aklifazla</a:t>
            </a:r>
            <a:endParaRPr/>
          </a:p>
          <a:p>
            <a:pPr indent="0" lvl="0" marL="0" rtl="0" algn="r">
              <a:spcBef>
                <a:spcPts val="0"/>
              </a:spcBef>
              <a:spcAft>
                <a:spcPts val="0"/>
              </a:spcAft>
              <a:buNone/>
            </a:pPr>
            <a:r>
              <a:rPr lang="en"/>
              <a:t>Springboard 2022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707650" y="23227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Recommendation</a:t>
            </a:r>
            <a:r>
              <a:rPr lang="en"/>
              <a:t> and key findings</a:t>
            </a:r>
            <a:endParaRPr/>
          </a:p>
        </p:txBody>
      </p:sp>
      <p:sp>
        <p:nvSpPr>
          <p:cNvPr id="135" name="Google Shape;135;p14"/>
          <p:cNvSpPr txBox="1"/>
          <p:nvPr>
            <p:ph idx="1" type="body"/>
          </p:nvPr>
        </p:nvSpPr>
        <p:spPr>
          <a:xfrm>
            <a:off x="707650" y="931350"/>
            <a:ext cx="7505700" cy="2999400"/>
          </a:xfrm>
          <a:prstGeom prst="rect">
            <a:avLst/>
          </a:prstGeom>
        </p:spPr>
        <p:txBody>
          <a:bodyPr anchorCtr="0" anchor="t" bIns="91425" lIns="91425" spcFirstLastPara="1" rIns="91425" wrap="square" tIns="91425">
            <a:normAutofit fontScale="25000" lnSpcReduction="20000"/>
          </a:bodyPr>
          <a:lstStyle/>
          <a:p>
            <a:pPr indent="0" lvl="0" marL="0" marR="0" rtl="0" algn="l">
              <a:lnSpc>
                <a:spcPct val="115000"/>
              </a:lnSpc>
              <a:spcBef>
                <a:spcPts val="0"/>
              </a:spcBef>
              <a:spcAft>
                <a:spcPts val="0"/>
              </a:spcAft>
              <a:buNone/>
            </a:pPr>
            <a:r>
              <a:t/>
            </a:r>
            <a:endParaRPr sz="5200"/>
          </a:p>
          <a:p>
            <a:pPr indent="-311150" lvl="0" marL="457200" marR="0" rtl="0" algn="l">
              <a:lnSpc>
                <a:spcPct val="115000"/>
              </a:lnSpc>
              <a:spcBef>
                <a:spcPts val="1200"/>
              </a:spcBef>
              <a:spcAft>
                <a:spcPts val="0"/>
              </a:spcAft>
              <a:buSzPct val="100000"/>
              <a:buChar char="●"/>
            </a:pPr>
            <a:r>
              <a:rPr lang="en" sz="5200"/>
              <a:t>Ticket pricing. Evaluate current ticket price, look for the possibilities to increase it.</a:t>
            </a:r>
            <a:endParaRPr sz="5200"/>
          </a:p>
          <a:p>
            <a:pPr indent="0" lvl="0" marL="457200" marR="0" rtl="0" algn="l">
              <a:lnSpc>
                <a:spcPct val="115000"/>
              </a:lnSpc>
              <a:spcBef>
                <a:spcPts val="1200"/>
              </a:spcBef>
              <a:spcAft>
                <a:spcPts val="0"/>
              </a:spcAft>
              <a:buNone/>
            </a:pPr>
            <a:r>
              <a:t/>
            </a:r>
            <a:endParaRPr sz="5200"/>
          </a:p>
          <a:p>
            <a:pPr indent="-311150" lvl="0" marL="457200" marR="0" rtl="0" algn="l">
              <a:lnSpc>
                <a:spcPct val="115000"/>
              </a:lnSpc>
              <a:spcBef>
                <a:spcPts val="1200"/>
              </a:spcBef>
              <a:spcAft>
                <a:spcPts val="0"/>
              </a:spcAft>
              <a:buSzPct val="100000"/>
              <a:buChar char="●"/>
            </a:pPr>
            <a:r>
              <a:rPr lang="en" sz="5200"/>
              <a:t>Operating costs. Evaluating operating costs, are they justifiable, are all resort’s facilities being used to their full </a:t>
            </a:r>
            <a:r>
              <a:rPr lang="en" sz="5200"/>
              <a:t>capacity</a:t>
            </a:r>
            <a:r>
              <a:rPr lang="en" sz="5200"/>
              <a:t> fully by visitors (Additional chair installed with operating costs increase of </a:t>
            </a:r>
            <a:r>
              <a:rPr lang="en" sz="5200"/>
              <a:t>$1,540,000 this season).</a:t>
            </a:r>
            <a:endParaRPr sz="5200"/>
          </a:p>
          <a:p>
            <a:pPr indent="0" lvl="0" marL="457200" marR="0" rtl="0" algn="l">
              <a:lnSpc>
                <a:spcPct val="115000"/>
              </a:lnSpc>
              <a:spcBef>
                <a:spcPts val="1200"/>
              </a:spcBef>
              <a:spcAft>
                <a:spcPts val="0"/>
              </a:spcAft>
              <a:buNone/>
            </a:pPr>
            <a:r>
              <a:t/>
            </a:r>
            <a:endParaRPr sz="5200"/>
          </a:p>
          <a:p>
            <a:pPr indent="-311150" lvl="0" marL="457200" marR="0" rtl="0" algn="l">
              <a:lnSpc>
                <a:spcPct val="115000"/>
              </a:lnSpc>
              <a:spcBef>
                <a:spcPts val="1200"/>
              </a:spcBef>
              <a:spcAft>
                <a:spcPts val="0"/>
              </a:spcAft>
              <a:buSzPct val="100000"/>
              <a:buChar char="●"/>
            </a:pPr>
            <a:r>
              <a:rPr lang="en" sz="5200"/>
              <a:t>Resort’s features. Compare Big Mountain Ski </a:t>
            </a:r>
            <a:r>
              <a:rPr lang="en" sz="5200"/>
              <a:t>Resort</a:t>
            </a:r>
            <a:r>
              <a:rPr lang="en" sz="5200"/>
              <a:t> features to other ski resorts in the area and throughout United States.</a:t>
            </a:r>
            <a:endParaRPr sz="5200"/>
          </a:p>
          <a:p>
            <a:pPr indent="0" lvl="0" marL="0" marR="0" rtl="0" algn="l">
              <a:lnSpc>
                <a:spcPct val="115000"/>
              </a:lnSpc>
              <a:spcBef>
                <a:spcPts val="1200"/>
              </a:spcBef>
              <a:spcAft>
                <a:spcPts val="0"/>
              </a:spcAft>
              <a:buNone/>
            </a:pPr>
            <a:r>
              <a:t/>
            </a:r>
            <a:endParaRPr sz="2000"/>
          </a:p>
          <a:p>
            <a:pPr indent="0" lvl="0" marL="0" marR="0" rtl="0" algn="l">
              <a:lnSpc>
                <a:spcPct val="115000"/>
              </a:lnSpc>
              <a:spcBef>
                <a:spcPts val="1200"/>
              </a:spcBef>
              <a:spcAft>
                <a:spcPts val="1200"/>
              </a:spcAft>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735500" y="21832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Modeling Results and Analysis</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15"/>
          <p:cNvPicPr preferRelativeResize="0"/>
          <p:nvPr/>
        </p:nvPicPr>
        <p:blipFill>
          <a:blip r:embed="rId3">
            <a:alphaModFix/>
          </a:blip>
          <a:stretch>
            <a:fillRect/>
          </a:stretch>
        </p:blipFill>
        <p:spPr>
          <a:xfrm>
            <a:off x="311700" y="1017725"/>
            <a:ext cx="4483326" cy="3555549"/>
          </a:xfrm>
          <a:prstGeom prst="rect">
            <a:avLst/>
          </a:prstGeom>
          <a:noFill/>
          <a:ln>
            <a:noFill/>
          </a:ln>
        </p:spPr>
      </p:pic>
      <p:pic>
        <p:nvPicPr>
          <p:cNvPr id="143" name="Google Shape;143;p15"/>
          <p:cNvPicPr preferRelativeResize="0"/>
          <p:nvPr/>
        </p:nvPicPr>
        <p:blipFill>
          <a:blip r:embed="rId4">
            <a:alphaModFix/>
          </a:blip>
          <a:stretch>
            <a:fillRect/>
          </a:stretch>
        </p:blipFill>
        <p:spPr>
          <a:xfrm>
            <a:off x="4871525" y="1675863"/>
            <a:ext cx="3960775" cy="2369626"/>
          </a:xfrm>
          <a:prstGeom prst="rect">
            <a:avLst/>
          </a:prstGeom>
          <a:noFill/>
          <a:ln>
            <a:noFill/>
          </a:ln>
        </p:spPr>
      </p:pic>
      <p:sp>
        <p:nvSpPr>
          <p:cNvPr id="144" name="Google Shape;144;p15"/>
          <p:cNvSpPr/>
          <p:nvPr/>
        </p:nvSpPr>
        <p:spPr>
          <a:xfrm>
            <a:off x="613325" y="2230250"/>
            <a:ext cx="501900" cy="13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819150" y="236975"/>
            <a:ext cx="75057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Modeling Results and Analysis</a:t>
            </a:r>
            <a:endParaRPr/>
          </a:p>
          <a:p>
            <a:pPr indent="0" lvl="0" marL="0" rtl="0" algn="ctr">
              <a:spcBef>
                <a:spcPts val="0"/>
              </a:spcBef>
              <a:spcAft>
                <a:spcPts val="0"/>
              </a:spcAft>
              <a:buNone/>
            </a:pPr>
            <a:r>
              <a:t/>
            </a:r>
            <a:endParaRPr/>
          </a:p>
        </p:txBody>
      </p:sp>
      <p:sp>
        <p:nvSpPr>
          <p:cNvPr id="150" name="Google Shape;150;p16"/>
          <p:cNvSpPr txBox="1"/>
          <p:nvPr>
            <p:ph idx="1" type="body"/>
          </p:nvPr>
        </p:nvSpPr>
        <p:spPr>
          <a:xfrm>
            <a:off x="5450150" y="961800"/>
            <a:ext cx="3024600" cy="347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Features impacting the ticket price:</a:t>
            </a:r>
            <a:endParaRPr sz="1700"/>
          </a:p>
          <a:p>
            <a:pPr indent="-336550" lvl="0" marL="457200" rtl="0" algn="l">
              <a:spcBef>
                <a:spcPts val="1200"/>
              </a:spcBef>
              <a:spcAft>
                <a:spcPts val="0"/>
              </a:spcAft>
              <a:buSzPts val="1700"/>
              <a:buChar char="●"/>
            </a:pPr>
            <a:r>
              <a:rPr lang="en" sz="1700"/>
              <a:t>Vertical drop</a:t>
            </a:r>
            <a:endParaRPr sz="1700"/>
          </a:p>
          <a:p>
            <a:pPr indent="-336550" lvl="0" marL="457200" rtl="0" algn="l">
              <a:spcBef>
                <a:spcPts val="0"/>
              </a:spcBef>
              <a:spcAft>
                <a:spcPts val="0"/>
              </a:spcAft>
              <a:buSzPts val="1700"/>
              <a:buChar char="●"/>
            </a:pPr>
            <a:r>
              <a:rPr lang="en" sz="1700"/>
              <a:t>Fast Quads</a:t>
            </a:r>
            <a:endParaRPr sz="1700"/>
          </a:p>
          <a:p>
            <a:pPr indent="-336550" lvl="0" marL="457200" rtl="0" algn="l">
              <a:spcBef>
                <a:spcPts val="0"/>
              </a:spcBef>
              <a:spcAft>
                <a:spcPts val="0"/>
              </a:spcAft>
              <a:buSzPts val="1700"/>
              <a:buChar char="●"/>
            </a:pPr>
            <a:r>
              <a:rPr lang="en" sz="1700"/>
              <a:t>Runs</a:t>
            </a:r>
            <a:endParaRPr sz="1700"/>
          </a:p>
          <a:p>
            <a:pPr indent="-336550" lvl="0" marL="457200" rtl="0" algn="l">
              <a:spcBef>
                <a:spcPts val="0"/>
              </a:spcBef>
              <a:spcAft>
                <a:spcPts val="0"/>
              </a:spcAft>
              <a:buSzPts val="1700"/>
              <a:buChar char="●"/>
            </a:pPr>
            <a:r>
              <a:rPr lang="en" sz="1700"/>
              <a:t>Snow Making</a:t>
            </a:r>
            <a:endParaRPr sz="1700"/>
          </a:p>
          <a:p>
            <a:pPr indent="0" lvl="0" marL="0" rtl="0" algn="l">
              <a:spcBef>
                <a:spcPts val="1200"/>
              </a:spcBef>
              <a:spcAft>
                <a:spcPts val="1200"/>
              </a:spcAft>
              <a:buNone/>
            </a:pPr>
            <a:r>
              <a:rPr lang="en" sz="1600"/>
              <a:t>Same results are found in the further analysis using Best Random Forest Regressor Feature importance.</a:t>
            </a:r>
            <a:endParaRPr sz="1600"/>
          </a:p>
        </p:txBody>
      </p:sp>
      <p:pic>
        <p:nvPicPr>
          <p:cNvPr id="151" name="Google Shape;151;p16"/>
          <p:cNvPicPr preferRelativeResize="0"/>
          <p:nvPr/>
        </p:nvPicPr>
        <p:blipFill>
          <a:blip r:embed="rId3">
            <a:alphaModFix/>
          </a:blip>
          <a:stretch>
            <a:fillRect/>
          </a:stretch>
        </p:blipFill>
        <p:spPr>
          <a:xfrm>
            <a:off x="633250" y="961800"/>
            <a:ext cx="4753102" cy="4000500"/>
          </a:xfrm>
          <a:prstGeom prst="rect">
            <a:avLst/>
          </a:prstGeom>
          <a:noFill/>
          <a:ln>
            <a:noFill/>
          </a:ln>
        </p:spPr>
      </p:pic>
      <p:sp>
        <p:nvSpPr>
          <p:cNvPr id="152" name="Google Shape;152;p16"/>
          <p:cNvSpPr/>
          <p:nvPr/>
        </p:nvSpPr>
        <p:spPr>
          <a:xfrm>
            <a:off x="1477525" y="2899325"/>
            <a:ext cx="3234000" cy="1116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3" name="Google Shape;153;p16"/>
          <p:cNvCxnSpPr/>
          <p:nvPr/>
        </p:nvCxnSpPr>
        <p:spPr>
          <a:xfrm rot="10800000">
            <a:off x="2481275" y="2954975"/>
            <a:ext cx="13800" cy="1073400"/>
          </a:xfrm>
          <a:prstGeom prst="straightConnector1">
            <a:avLst/>
          </a:prstGeom>
          <a:noFill/>
          <a:ln cap="flat" cmpd="sng" w="9525">
            <a:solidFill>
              <a:srgbClr val="00FF00"/>
            </a:solidFill>
            <a:prstDash val="solid"/>
            <a:round/>
            <a:headEnd len="med" w="med" type="none"/>
            <a:tailEnd len="med" w="med" type="none"/>
          </a:ln>
        </p:spPr>
      </p:cxnSp>
      <p:cxnSp>
        <p:nvCxnSpPr>
          <p:cNvPr id="154" name="Google Shape;154;p16"/>
          <p:cNvCxnSpPr/>
          <p:nvPr/>
        </p:nvCxnSpPr>
        <p:spPr>
          <a:xfrm flipH="1" rot="10800000">
            <a:off x="3080525" y="2564850"/>
            <a:ext cx="14100" cy="1421700"/>
          </a:xfrm>
          <a:prstGeom prst="straightConnector1">
            <a:avLst/>
          </a:prstGeom>
          <a:noFill/>
          <a:ln cap="flat" cmpd="sng" w="9525">
            <a:solidFill>
              <a:srgbClr val="00FF00"/>
            </a:solidFill>
            <a:prstDash val="solid"/>
            <a:round/>
            <a:headEnd len="med" w="med" type="none"/>
            <a:tailEnd len="med" w="med" type="none"/>
          </a:ln>
        </p:spPr>
      </p:cxnSp>
      <p:cxnSp>
        <p:nvCxnSpPr>
          <p:cNvPr id="155" name="Google Shape;155;p16"/>
          <p:cNvCxnSpPr/>
          <p:nvPr/>
        </p:nvCxnSpPr>
        <p:spPr>
          <a:xfrm rot="10800000">
            <a:off x="3470825" y="2564850"/>
            <a:ext cx="0" cy="1421700"/>
          </a:xfrm>
          <a:prstGeom prst="straightConnector1">
            <a:avLst/>
          </a:prstGeom>
          <a:noFill/>
          <a:ln cap="flat" cmpd="sng" w="9525">
            <a:solidFill>
              <a:srgbClr val="00FF00"/>
            </a:solidFill>
            <a:prstDash val="solid"/>
            <a:round/>
            <a:headEnd len="med" w="med" type="none"/>
            <a:tailEnd len="med" w="med" type="none"/>
          </a:ln>
        </p:spPr>
      </p:cxnSp>
      <p:cxnSp>
        <p:nvCxnSpPr>
          <p:cNvPr id="156" name="Google Shape;156;p16"/>
          <p:cNvCxnSpPr/>
          <p:nvPr/>
        </p:nvCxnSpPr>
        <p:spPr>
          <a:xfrm flipH="1" rot="10800000">
            <a:off x="2090850" y="2829750"/>
            <a:ext cx="14100" cy="1184700"/>
          </a:xfrm>
          <a:prstGeom prst="straightConnector1">
            <a:avLst/>
          </a:prstGeom>
          <a:noFill/>
          <a:ln cap="flat" cmpd="sng" w="9525">
            <a:solidFill>
              <a:srgbClr val="00FF00"/>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819150" y="232275"/>
            <a:ext cx="75057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Modeling Results and Analysis</a:t>
            </a:r>
            <a:endParaRPr/>
          </a:p>
          <a:p>
            <a:pPr indent="0" lvl="0" marL="0" rtl="0" algn="ctr">
              <a:spcBef>
                <a:spcPts val="0"/>
              </a:spcBef>
              <a:spcAft>
                <a:spcPts val="0"/>
              </a:spcAft>
              <a:buNone/>
            </a:pPr>
            <a:r>
              <a:t/>
            </a:r>
            <a:endParaRPr/>
          </a:p>
        </p:txBody>
      </p:sp>
      <p:sp>
        <p:nvSpPr>
          <p:cNvPr id="162" name="Google Shape;162;p17"/>
          <p:cNvSpPr txBox="1"/>
          <p:nvPr>
            <p:ph idx="1" type="body"/>
          </p:nvPr>
        </p:nvSpPr>
        <p:spPr>
          <a:xfrm>
            <a:off x="819150" y="878150"/>
            <a:ext cx="7505700" cy="3560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700"/>
              <a:t>Without taken in consideration ski resorts’ features mean ticket price value - $63.00.</a:t>
            </a:r>
            <a:endParaRPr sz="1700"/>
          </a:p>
          <a:p>
            <a:pPr indent="0" lvl="0" marL="0" rtl="0" algn="l">
              <a:spcBef>
                <a:spcPts val="1200"/>
              </a:spcBef>
              <a:spcAft>
                <a:spcPts val="0"/>
              </a:spcAft>
              <a:buNone/>
            </a:pPr>
            <a:r>
              <a:rPr lang="en" sz="1700"/>
              <a:t>Machine learning model is applied with a test/train data </a:t>
            </a:r>
            <a:r>
              <a:rPr lang="en" sz="1700"/>
              <a:t>split</a:t>
            </a:r>
            <a:r>
              <a:rPr lang="en" sz="1700"/>
              <a:t>. Values are crossed checked for the accuracy of calculations.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rPr lang="en" sz="1700"/>
              <a:t>Four </a:t>
            </a:r>
            <a:r>
              <a:rPr lang="en" sz="1700"/>
              <a:t>scenarios</a:t>
            </a:r>
            <a:r>
              <a:rPr lang="en" sz="1700"/>
              <a:t> are created:</a:t>
            </a:r>
            <a:endParaRPr sz="1700"/>
          </a:p>
          <a:p>
            <a:pPr indent="-320357" lvl="0" marL="457200" marR="0" rtl="0" algn="l">
              <a:lnSpc>
                <a:spcPct val="115000"/>
              </a:lnSpc>
              <a:spcBef>
                <a:spcPts val="1200"/>
              </a:spcBef>
              <a:spcAft>
                <a:spcPts val="0"/>
              </a:spcAft>
              <a:buSzPct val="100000"/>
              <a:buAutoNum type="arabicPeriod"/>
            </a:pPr>
            <a:r>
              <a:rPr lang="en" sz="1700"/>
              <a:t>Close up to 10 of the least used runs. The number of runs is the only parameter varying.</a:t>
            </a:r>
            <a:endParaRPr sz="1700"/>
          </a:p>
          <a:p>
            <a:pPr indent="-320357" lvl="0" marL="457200" marR="0" rtl="0" algn="l">
              <a:lnSpc>
                <a:spcPct val="115000"/>
              </a:lnSpc>
              <a:spcBef>
                <a:spcPts val="0"/>
              </a:spcBef>
              <a:spcAft>
                <a:spcPts val="0"/>
              </a:spcAft>
              <a:buSzPct val="100000"/>
              <a:buAutoNum type="arabicPeriod"/>
            </a:pPr>
            <a:r>
              <a:rPr lang="en" sz="1700"/>
              <a:t>Big Mountain is adding a run, increasing the vertical drop by 150 feet, and installing an additional chair lift.</a:t>
            </a:r>
            <a:endParaRPr sz="1700"/>
          </a:p>
          <a:p>
            <a:pPr indent="-320357" lvl="0" marL="457200" marR="0" rtl="0" algn="l">
              <a:lnSpc>
                <a:spcPct val="115000"/>
              </a:lnSpc>
              <a:spcBef>
                <a:spcPts val="0"/>
              </a:spcBef>
              <a:spcAft>
                <a:spcPts val="0"/>
              </a:spcAft>
              <a:buSzPct val="100000"/>
              <a:buAutoNum type="arabicPeriod"/>
            </a:pPr>
            <a:r>
              <a:rPr lang="en" sz="1700"/>
              <a:t>Repeating the previous one but adding 2 acres of snow making.</a:t>
            </a:r>
            <a:endParaRPr sz="1700"/>
          </a:p>
          <a:p>
            <a:pPr indent="-320357" lvl="0" marL="457200" marR="0" rtl="0" algn="l">
              <a:lnSpc>
                <a:spcPct val="115000"/>
              </a:lnSpc>
              <a:spcBef>
                <a:spcPts val="0"/>
              </a:spcBef>
              <a:spcAft>
                <a:spcPts val="0"/>
              </a:spcAft>
              <a:buSzPct val="100000"/>
              <a:buAutoNum type="arabicPeriod"/>
            </a:pPr>
            <a:r>
              <a:rPr lang="en" sz="1700"/>
              <a:t>This scenario calls for increasing the longest run by .2 miles and guaranteeing its snow coverage by adding 4 acres of snow making capability.</a:t>
            </a:r>
            <a:endParaRPr sz="1700"/>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819150" y="162600"/>
            <a:ext cx="75057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Modeling and Analysis</a:t>
            </a:r>
            <a:endParaRPr/>
          </a:p>
          <a:p>
            <a:pPr indent="0" lvl="0" marL="0" rtl="0" algn="ctr">
              <a:spcBef>
                <a:spcPts val="0"/>
              </a:spcBef>
              <a:spcAft>
                <a:spcPts val="0"/>
              </a:spcAft>
              <a:buNone/>
            </a:pPr>
            <a:r>
              <a:rPr lang="en"/>
              <a:t>Ticket pricing in US and Montana</a:t>
            </a:r>
            <a:endParaRPr/>
          </a:p>
        </p:txBody>
      </p:sp>
      <p:sp>
        <p:nvSpPr>
          <p:cNvPr id="168" name="Google Shape;168;p18"/>
          <p:cNvSpPr txBox="1"/>
          <p:nvPr>
            <p:ph idx="1" type="body"/>
          </p:nvPr>
        </p:nvSpPr>
        <p:spPr>
          <a:xfrm>
            <a:off x="819150" y="794525"/>
            <a:ext cx="7505700" cy="364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9" name="Google Shape;169;p18"/>
          <p:cNvPicPr preferRelativeResize="0"/>
          <p:nvPr/>
        </p:nvPicPr>
        <p:blipFill rotWithShape="1">
          <a:blip r:embed="rId3">
            <a:alphaModFix/>
          </a:blip>
          <a:srcRect b="0" l="6050" r="0" t="0"/>
          <a:stretch/>
        </p:blipFill>
        <p:spPr>
          <a:xfrm>
            <a:off x="223025" y="1373525"/>
            <a:ext cx="4979426" cy="2486100"/>
          </a:xfrm>
          <a:prstGeom prst="rect">
            <a:avLst/>
          </a:prstGeom>
          <a:noFill/>
          <a:ln>
            <a:noFill/>
          </a:ln>
        </p:spPr>
      </p:pic>
      <p:pic>
        <p:nvPicPr>
          <p:cNvPr id="170" name="Google Shape;170;p18"/>
          <p:cNvPicPr preferRelativeResize="0"/>
          <p:nvPr/>
        </p:nvPicPr>
        <p:blipFill rotWithShape="1">
          <a:blip r:embed="rId4">
            <a:alphaModFix/>
          </a:blip>
          <a:srcRect b="0" l="5191" r="6210" t="0"/>
          <a:stretch/>
        </p:blipFill>
        <p:spPr>
          <a:xfrm>
            <a:off x="4572006" y="1373525"/>
            <a:ext cx="4554669" cy="2486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819150" y="2323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Modeling and Analysis</a:t>
            </a:r>
            <a:endParaRPr/>
          </a:p>
        </p:txBody>
      </p:sp>
      <p:sp>
        <p:nvSpPr>
          <p:cNvPr id="176" name="Google Shape;176;p19"/>
          <p:cNvSpPr txBox="1"/>
          <p:nvPr>
            <p:ph idx="1" type="body"/>
          </p:nvPr>
        </p:nvSpPr>
        <p:spPr>
          <a:xfrm>
            <a:off x="819150" y="90347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7" name="Google Shape;177;p19"/>
          <p:cNvPicPr preferRelativeResize="0"/>
          <p:nvPr/>
        </p:nvPicPr>
        <p:blipFill>
          <a:blip r:embed="rId3">
            <a:alphaModFix/>
          </a:blip>
          <a:stretch>
            <a:fillRect/>
          </a:stretch>
        </p:blipFill>
        <p:spPr>
          <a:xfrm>
            <a:off x="292700" y="750148"/>
            <a:ext cx="4100624" cy="2243274"/>
          </a:xfrm>
          <a:prstGeom prst="rect">
            <a:avLst/>
          </a:prstGeom>
          <a:noFill/>
          <a:ln>
            <a:noFill/>
          </a:ln>
        </p:spPr>
      </p:pic>
      <p:pic>
        <p:nvPicPr>
          <p:cNvPr id="178" name="Google Shape;178;p19"/>
          <p:cNvPicPr preferRelativeResize="0"/>
          <p:nvPr/>
        </p:nvPicPr>
        <p:blipFill>
          <a:blip r:embed="rId4">
            <a:alphaModFix/>
          </a:blip>
          <a:stretch>
            <a:fillRect/>
          </a:stretch>
        </p:blipFill>
        <p:spPr>
          <a:xfrm>
            <a:off x="387675" y="2926072"/>
            <a:ext cx="4184325" cy="2150599"/>
          </a:xfrm>
          <a:prstGeom prst="rect">
            <a:avLst/>
          </a:prstGeom>
          <a:noFill/>
          <a:ln>
            <a:noFill/>
          </a:ln>
        </p:spPr>
      </p:pic>
      <p:pic>
        <p:nvPicPr>
          <p:cNvPr id="179" name="Google Shape;179;p19"/>
          <p:cNvPicPr preferRelativeResize="0"/>
          <p:nvPr/>
        </p:nvPicPr>
        <p:blipFill>
          <a:blip r:embed="rId5">
            <a:alphaModFix/>
          </a:blip>
          <a:stretch>
            <a:fillRect/>
          </a:stretch>
        </p:blipFill>
        <p:spPr>
          <a:xfrm>
            <a:off x="4572000" y="903475"/>
            <a:ext cx="4100626" cy="2201318"/>
          </a:xfrm>
          <a:prstGeom prst="rect">
            <a:avLst/>
          </a:prstGeom>
          <a:noFill/>
          <a:ln>
            <a:noFill/>
          </a:ln>
        </p:spPr>
      </p:pic>
      <p:pic>
        <p:nvPicPr>
          <p:cNvPr id="180" name="Google Shape;180;p19"/>
          <p:cNvPicPr preferRelativeResize="0"/>
          <p:nvPr/>
        </p:nvPicPr>
        <p:blipFill>
          <a:blip r:embed="rId6">
            <a:alphaModFix/>
          </a:blip>
          <a:stretch>
            <a:fillRect/>
          </a:stretch>
        </p:blipFill>
        <p:spPr>
          <a:xfrm>
            <a:off x="4722775" y="2923793"/>
            <a:ext cx="4100625" cy="223745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None/>
            </a:pPr>
            <a:r>
              <a:t/>
            </a:r>
            <a:endParaRPr sz="1300">
              <a:solidFill>
                <a:schemeClr val="dk2"/>
              </a:solidFill>
              <a:latin typeface="Calibri"/>
              <a:ea typeface="Calibri"/>
              <a:cs typeface="Calibri"/>
              <a:sym typeface="Calibri"/>
            </a:endParaRPr>
          </a:p>
        </p:txBody>
      </p:sp>
      <p:sp>
        <p:nvSpPr>
          <p:cNvPr id="186" name="Google Shape;186;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None/>
            </a:pPr>
            <a:r>
              <a:t/>
            </a:r>
            <a:endParaRPr/>
          </a:p>
        </p:txBody>
      </p:sp>
      <p:graphicFrame>
        <p:nvGraphicFramePr>
          <p:cNvPr id="187" name="Google Shape;187;p20"/>
          <p:cNvGraphicFramePr/>
          <p:nvPr/>
        </p:nvGraphicFramePr>
        <p:xfrm>
          <a:off x="952500" y="385660"/>
          <a:ext cx="3000000" cy="3000000"/>
        </p:xfrm>
        <a:graphic>
          <a:graphicData uri="http://schemas.openxmlformats.org/drawingml/2006/table">
            <a:tbl>
              <a:tblPr>
                <a:noFill/>
                <a:tableStyleId>{560D89D7-9EA0-416B-9A13-4F190C42BBFF}</a:tableStyleId>
              </a:tblPr>
              <a:tblGrid>
                <a:gridCol w="1809750"/>
                <a:gridCol w="1809750"/>
                <a:gridCol w="1809750"/>
                <a:gridCol w="1809750"/>
              </a:tblGrid>
              <a:tr h="459950">
                <a:tc>
                  <a:txBody>
                    <a:bodyPr/>
                    <a:lstStyle/>
                    <a:p>
                      <a:pPr indent="0" lvl="0" marL="0" marR="0" rtl="0" algn="l">
                        <a:lnSpc>
                          <a:spcPct val="115000"/>
                        </a:lnSpc>
                        <a:spcBef>
                          <a:spcPts val="0"/>
                        </a:spcBef>
                        <a:spcAft>
                          <a:spcPts val="1200"/>
                        </a:spcAft>
                        <a:buNone/>
                      </a:pPr>
                      <a:r>
                        <a:rPr lang="en" sz="1300">
                          <a:solidFill>
                            <a:schemeClr val="dk2"/>
                          </a:solidFill>
                          <a:latin typeface="Calibri"/>
                          <a:ea typeface="Calibri"/>
                          <a:cs typeface="Calibri"/>
                          <a:sym typeface="Calibri"/>
                        </a:rPr>
                        <a:t>First Scenario</a:t>
                      </a:r>
                      <a:endParaRPr sz="1300">
                        <a:solidFill>
                          <a:schemeClr val="dk2"/>
                        </a:solidFill>
                        <a:latin typeface="Calibri"/>
                        <a:ea typeface="Calibri"/>
                        <a:cs typeface="Calibri"/>
                        <a:sym typeface="Calibri"/>
                      </a:endParaRPr>
                    </a:p>
                  </a:txBody>
                  <a:tcPr marT="91425" marB="91425" marR="91425" marL="91425"/>
                </a:tc>
                <a:tc>
                  <a:txBody>
                    <a:bodyPr/>
                    <a:lstStyle/>
                    <a:p>
                      <a:pPr indent="0" lvl="0" marL="0" marR="0" rtl="0" algn="l">
                        <a:lnSpc>
                          <a:spcPct val="115000"/>
                        </a:lnSpc>
                        <a:spcBef>
                          <a:spcPts val="0"/>
                        </a:spcBef>
                        <a:spcAft>
                          <a:spcPts val="1200"/>
                        </a:spcAft>
                        <a:buNone/>
                      </a:pPr>
                      <a:r>
                        <a:rPr lang="en" sz="1300">
                          <a:solidFill>
                            <a:schemeClr val="dk2"/>
                          </a:solidFill>
                          <a:latin typeface="Calibri"/>
                          <a:ea typeface="Calibri"/>
                          <a:cs typeface="Calibri"/>
                          <a:sym typeface="Calibri"/>
                        </a:rPr>
                        <a:t>Second Scenario</a:t>
                      </a:r>
                      <a:endParaRPr sz="1300">
                        <a:solidFill>
                          <a:schemeClr val="dk2"/>
                        </a:solidFill>
                        <a:latin typeface="Calibri"/>
                        <a:ea typeface="Calibri"/>
                        <a:cs typeface="Calibri"/>
                        <a:sym typeface="Calibri"/>
                      </a:endParaRPr>
                    </a:p>
                  </a:txBody>
                  <a:tcPr marT="91425" marB="91425" marR="91425" marL="91425"/>
                </a:tc>
                <a:tc>
                  <a:txBody>
                    <a:bodyPr/>
                    <a:lstStyle/>
                    <a:p>
                      <a:pPr indent="0" lvl="0" marL="0" marR="0" rtl="0" algn="l">
                        <a:lnSpc>
                          <a:spcPct val="115000"/>
                        </a:lnSpc>
                        <a:spcBef>
                          <a:spcPts val="0"/>
                        </a:spcBef>
                        <a:spcAft>
                          <a:spcPts val="1200"/>
                        </a:spcAft>
                        <a:buNone/>
                      </a:pPr>
                      <a:r>
                        <a:rPr lang="en" sz="1300">
                          <a:solidFill>
                            <a:schemeClr val="dk2"/>
                          </a:solidFill>
                          <a:latin typeface="Calibri"/>
                          <a:ea typeface="Calibri"/>
                          <a:cs typeface="Calibri"/>
                          <a:sym typeface="Calibri"/>
                        </a:rPr>
                        <a:t>Third Scenario</a:t>
                      </a:r>
                      <a:endParaRPr sz="1300">
                        <a:solidFill>
                          <a:schemeClr val="dk2"/>
                        </a:solidFill>
                        <a:latin typeface="Calibri"/>
                        <a:ea typeface="Calibri"/>
                        <a:cs typeface="Calibri"/>
                        <a:sym typeface="Calibri"/>
                      </a:endParaRPr>
                    </a:p>
                  </a:txBody>
                  <a:tcPr marT="91425" marB="91425" marR="91425" marL="91425"/>
                </a:tc>
                <a:tc>
                  <a:txBody>
                    <a:bodyPr/>
                    <a:lstStyle/>
                    <a:p>
                      <a:pPr indent="0" lvl="0" marL="0" marR="0" rtl="0" algn="l">
                        <a:lnSpc>
                          <a:spcPct val="115000"/>
                        </a:lnSpc>
                        <a:spcBef>
                          <a:spcPts val="0"/>
                        </a:spcBef>
                        <a:spcAft>
                          <a:spcPts val="1200"/>
                        </a:spcAft>
                        <a:buNone/>
                      </a:pPr>
                      <a:r>
                        <a:rPr lang="en" sz="1300">
                          <a:solidFill>
                            <a:schemeClr val="dk2"/>
                          </a:solidFill>
                          <a:latin typeface="Calibri"/>
                          <a:ea typeface="Calibri"/>
                          <a:cs typeface="Calibri"/>
                          <a:sym typeface="Calibri"/>
                        </a:rPr>
                        <a:t>Fourth Scenario</a:t>
                      </a:r>
                      <a:endParaRPr sz="1300">
                        <a:solidFill>
                          <a:schemeClr val="dk2"/>
                        </a:solidFill>
                        <a:latin typeface="Calibri"/>
                        <a:ea typeface="Calibri"/>
                        <a:cs typeface="Calibri"/>
                        <a:sym typeface="Calibri"/>
                      </a:endParaRPr>
                    </a:p>
                  </a:txBody>
                  <a:tcPr marT="91425" marB="91425" marR="91425" marL="91425"/>
                </a:tc>
              </a:tr>
              <a:tr h="3702800">
                <a:tc>
                  <a:txBody>
                    <a:bodyPr/>
                    <a:lstStyle/>
                    <a:p>
                      <a:pPr indent="0" lvl="0" marL="0" marR="0" rtl="0" algn="l">
                        <a:lnSpc>
                          <a:spcPct val="115000"/>
                        </a:lnSpc>
                        <a:spcBef>
                          <a:spcPts val="0"/>
                        </a:spcBef>
                        <a:spcAft>
                          <a:spcPts val="1200"/>
                        </a:spcAft>
                        <a:buNone/>
                      </a:pPr>
                      <a:r>
                        <a:rPr lang="en" sz="1300">
                          <a:solidFill>
                            <a:schemeClr val="dk2"/>
                          </a:solidFill>
                          <a:latin typeface="Calibri"/>
                          <a:ea typeface="Calibri"/>
                          <a:cs typeface="Calibri"/>
                          <a:sym typeface="Calibri"/>
                        </a:rPr>
                        <a:t>The model says closing one run makes no difference. Closing 2 and 3 successively reduces support for ticket price and so revenue. If Big Mountain closes down 3 runs, it seems they may as well close down 4 or 5 as there's no further loss in ticket price. Increasing the closures down to 6 or more leads to a large drop.</a:t>
                      </a:r>
                      <a:endParaRPr sz="1300">
                        <a:solidFill>
                          <a:schemeClr val="dk2"/>
                        </a:solidFill>
                        <a:latin typeface="Calibri"/>
                        <a:ea typeface="Calibri"/>
                        <a:cs typeface="Calibri"/>
                        <a:sym typeface="Calibri"/>
                      </a:endParaRPr>
                    </a:p>
                  </a:txBody>
                  <a:tcPr marT="91425" marB="91425" marR="91425" marL="91425"/>
                </a:tc>
                <a:tc>
                  <a:txBody>
                    <a:bodyPr/>
                    <a:lstStyle/>
                    <a:p>
                      <a:pPr indent="0" lvl="0" marL="0" marR="0" rtl="0" algn="l">
                        <a:lnSpc>
                          <a:spcPct val="115000"/>
                        </a:lnSpc>
                        <a:spcBef>
                          <a:spcPts val="0"/>
                        </a:spcBef>
                        <a:spcAft>
                          <a:spcPts val="0"/>
                        </a:spcAft>
                        <a:buNone/>
                      </a:pPr>
                      <a:r>
                        <a:rPr lang="en" sz="1300">
                          <a:solidFill>
                            <a:schemeClr val="dk2"/>
                          </a:solidFill>
                          <a:latin typeface="Calibri"/>
                          <a:ea typeface="Calibri"/>
                          <a:cs typeface="Calibri"/>
                          <a:sym typeface="Calibri"/>
                        </a:rPr>
                        <a:t>This scenario increases support for ticket price by $8.61</a:t>
                      </a:r>
                      <a:endParaRPr sz="1300">
                        <a:solidFill>
                          <a:schemeClr val="dk2"/>
                        </a:solidFill>
                        <a:latin typeface="Calibri"/>
                        <a:ea typeface="Calibri"/>
                        <a:cs typeface="Calibri"/>
                        <a:sym typeface="Calibri"/>
                      </a:endParaRPr>
                    </a:p>
                    <a:p>
                      <a:pPr indent="0" lvl="0" marL="0" marR="0" rtl="0" algn="l">
                        <a:lnSpc>
                          <a:spcPct val="115000"/>
                        </a:lnSpc>
                        <a:spcBef>
                          <a:spcPts val="1200"/>
                        </a:spcBef>
                        <a:spcAft>
                          <a:spcPts val="0"/>
                        </a:spcAft>
                        <a:buNone/>
                      </a:pPr>
                      <a:r>
                        <a:rPr lang="en" sz="1300">
                          <a:solidFill>
                            <a:schemeClr val="dk2"/>
                          </a:solidFill>
                          <a:latin typeface="Calibri"/>
                          <a:ea typeface="Calibri"/>
                          <a:cs typeface="Calibri"/>
                          <a:sym typeface="Calibri"/>
                        </a:rPr>
                        <a:t>Over the season, this could be expected to amount to $15065471</a:t>
                      </a:r>
                      <a:endParaRPr sz="1300">
                        <a:solidFill>
                          <a:schemeClr val="dk2"/>
                        </a:solidFill>
                        <a:latin typeface="Calibri"/>
                        <a:ea typeface="Calibri"/>
                        <a:cs typeface="Calibri"/>
                        <a:sym typeface="Calibri"/>
                      </a:endParaRPr>
                    </a:p>
                    <a:p>
                      <a:pPr indent="0" lvl="0" marL="0" marR="0" rtl="0" algn="l">
                        <a:lnSpc>
                          <a:spcPct val="115000"/>
                        </a:lnSpc>
                        <a:spcBef>
                          <a:spcPts val="1200"/>
                        </a:spcBef>
                        <a:spcAft>
                          <a:spcPts val="0"/>
                        </a:spcAft>
                        <a:buNone/>
                      </a:pPr>
                      <a:r>
                        <a:t/>
                      </a:r>
                      <a:endParaRPr sz="1300">
                        <a:solidFill>
                          <a:schemeClr val="dk2"/>
                        </a:solidFill>
                        <a:latin typeface="Calibri"/>
                        <a:ea typeface="Calibri"/>
                        <a:cs typeface="Calibri"/>
                        <a:sym typeface="Calibri"/>
                      </a:endParaRPr>
                    </a:p>
                    <a:p>
                      <a:pPr indent="0" lvl="0" marL="0" marR="0" rtl="0" algn="l">
                        <a:lnSpc>
                          <a:spcPct val="115000"/>
                        </a:lnSpc>
                        <a:spcBef>
                          <a:spcPts val="1200"/>
                        </a:spcBef>
                        <a:spcAft>
                          <a:spcPts val="1200"/>
                        </a:spcAft>
                        <a:buNone/>
                      </a:pPr>
                      <a:r>
                        <a:t/>
                      </a:r>
                      <a:endParaRPr sz="1300">
                        <a:solidFill>
                          <a:schemeClr val="dk2"/>
                        </a:solidFill>
                        <a:latin typeface="Calibri"/>
                        <a:ea typeface="Calibri"/>
                        <a:cs typeface="Calibri"/>
                        <a:sym typeface="Calibri"/>
                      </a:endParaRPr>
                    </a:p>
                  </a:txBody>
                  <a:tcPr marT="91425" marB="91425" marR="91425" marL="91425"/>
                </a:tc>
                <a:tc>
                  <a:txBody>
                    <a:bodyPr/>
                    <a:lstStyle/>
                    <a:p>
                      <a:pPr indent="0" lvl="0" marL="0" marR="0" rtl="0" algn="l">
                        <a:lnSpc>
                          <a:spcPct val="115000"/>
                        </a:lnSpc>
                        <a:spcBef>
                          <a:spcPts val="0"/>
                        </a:spcBef>
                        <a:spcAft>
                          <a:spcPts val="0"/>
                        </a:spcAft>
                        <a:buNone/>
                      </a:pPr>
                      <a:r>
                        <a:rPr lang="en" sz="1300">
                          <a:solidFill>
                            <a:schemeClr val="dk2"/>
                          </a:solidFill>
                          <a:latin typeface="Calibri"/>
                          <a:ea typeface="Calibri"/>
                          <a:cs typeface="Calibri"/>
                          <a:sym typeface="Calibri"/>
                        </a:rPr>
                        <a:t>This scenario increases support for ticket price by $9.90</a:t>
                      </a:r>
                      <a:endParaRPr sz="1300">
                        <a:solidFill>
                          <a:schemeClr val="dk2"/>
                        </a:solidFill>
                        <a:latin typeface="Calibri"/>
                        <a:ea typeface="Calibri"/>
                        <a:cs typeface="Calibri"/>
                        <a:sym typeface="Calibri"/>
                      </a:endParaRPr>
                    </a:p>
                    <a:p>
                      <a:pPr indent="0" lvl="0" marL="0" marR="0" rtl="0" algn="l">
                        <a:lnSpc>
                          <a:spcPct val="115000"/>
                        </a:lnSpc>
                        <a:spcBef>
                          <a:spcPts val="1200"/>
                        </a:spcBef>
                        <a:spcAft>
                          <a:spcPts val="0"/>
                        </a:spcAft>
                        <a:buNone/>
                      </a:pPr>
                      <a:r>
                        <a:rPr lang="en" sz="1300">
                          <a:solidFill>
                            <a:schemeClr val="dk2"/>
                          </a:solidFill>
                          <a:latin typeface="Calibri"/>
                          <a:ea typeface="Calibri"/>
                          <a:cs typeface="Calibri"/>
                          <a:sym typeface="Calibri"/>
                        </a:rPr>
                        <a:t>Over the season, this could be expected to amount to $17322717</a:t>
                      </a:r>
                      <a:endParaRPr sz="1300">
                        <a:solidFill>
                          <a:schemeClr val="dk2"/>
                        </a:solidFill>
                        <a:latin typeface="Calibri"/>
                        <a:ea typeface="Calibri"/>
                        <a:cs typeface="Calibri"/>
                        <a:sym typeface="Calibri"/>
                      </a:endParaRPr>
                    </a:p>
                    <a:p>
                      <a:pPr indent="0" lvl="0" marL="0" marR="0" rtl="0" algn="l">
                        <a:lnSpc>
                          <a:spcPct val="115000"/>
                        </a:lnSpc>
                        <a:spcBef>
                          <a:spcPts val="1200"/>
                        </a:spcBef>
                        <a:spcAft>
                          <a:spcPts val="0"/>
                        </a:spcAft>
                        <a:buNone/>
                      </a:pPr>
                      <a:r>
                        <a:t/>
                      </a:r>
                      <a:endParaRPr sz="1300">
                        <a:solidFill>
                          <a:schemeClr val="dk2"/>
                        </a:solidFill>
                        <a:latin typeface="Calibri"/>
                        <a:ea typeface="Calibri"/>
                        <a:cs typeface="Calibri"/>
                        <a:sym typeface="Calibri"/>
                      </a:endParaRPr>
                    </a:p>
                    <a:p>
                      <a:pPr indent="0" lvl="0" marL="0" marR="0" rtl="0" algn="l">
                        <a:lnSpc>
                          <a:spcPct val="115000"/>
                        </a:lnSpc>
                        <a:spcBef>
                          <a:spcPts val="1200"/>
                        </a:spcBef>
                        <a:spcAft>
                          <a:spcPts val="0"/>
                        </a:spcAft>
                        <a:buNone/>
                      </a:pPr>
                      <a:r>
                        <a:rPr lang="en" sz="1300">
                          <a:solidFill>
                            <a:schemeClr val="dk2"/>
                          </a:solidFill>
                          <a:latin typeface="Calibri"/>
                          <a:ea typeface="Calibri"/>
                          <a:cs typeface="Calibri"/>
                          <a:sym typeface="Calibri"/>
                        </a:rPr>
                        <a:t>Such a small increase in the snow making area makes no difference!</a:t>
                      </a:r>
                      <a:endParaRPr sz="1300">
                        <a:solidFill>
                          <a:schemeClr val="dk2"/>
                        </a:solidFill>
                        <a:latin typeface="Calibri"/>
                        <a:ea typeface="Calibri"/>
                        <a:cs typeface="Calibri"/>
                        <a:sym typeface="Calibri"/>
                      </a:endParaRPr>
                    </a:p>
                    <a:p>
                      <a:pPr indent="0" lvl="0" marL="0" marR="0" rtl="0" algn="l">
                        <a:lnSpc>
                          <a:spcPct val="115000"/>
                        </a:lnSpc>
                        <a:spcBef>
                          <a:spcPts val="1200"/>
                        </a:spcBef>
                        <a:spcAft>
                          <a:spcPts val="1200"/>
                        </a:spcAft>
                        <a:buNone/>
                      </a:pPr>
                      <a:r>
                        <a:t/>
                      </a:r>
                      <a:endParaRPr sz="1300">
                        <a:solidFill>
                          <a:schemeClr val="dk2"/>
                        </a:solidFill>
                        <a:latin typeface="Calibri"/>
                        <a:ea typeface="Calibri"/>
                        <a:cs typeface="Calibri"/>
                        <a:sym typeface="Calibri"/>
                      </a:endParaRPr>
                    </a:p>
                  </a:txBody>
                  <a:tcPr marT="91425" marB="91425" marR="91425" marL="91425"/>
                </a:tc>
                <a:tc>
                  <a:txBody>
                    <a:bodyPr/>
                    <a:lstStyle/>
                    <a:p>
                      <a:pPr indent="0" lvl="0" marL="0" marR="0" rtl="0" algn="l">
                        <a:lnSpc>
                          <a:spcPct val="115000"/>
                        </a:lnSpc>
                        <a:spcBef>
                          <a:spcPts val="0"/>
                        </a:spcBef>
                        <a:spcAft>
                          <a:spcPts val="1200"/>
                        </a:spcAft>
                        <a:buNone/>
                      </a:pPr>
                      <a:r>
                        <a:rPr lang="en" sz="1300">
                          <a:solidFill>
                            <a:schemeClr val="dk2"/>
                          </a:solidFill>
                          <a:latin typeface="Calibri"/>
                          <a:ea typeface="Calibri"/>
                          <a:cs typeface="Calibri"/>
                          <a:sym typeface="Calibri"/>
                        </a:rPr>
                        <a:t>Although the longest run feature was used in the linear model, the random forest model (the one we chose because of its better performance) only has longest run way down in the feature importance list.</a:t>
                      </a:r>
                      <a:endParaRPr sz="1300">
                        <a:solidFill>
                          <a:schemeClr val="dk2"/>
                        </a:solidFill>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ph type="title"/>
          </p:nvPr>
        </p:nvSpPr>
        <p:spPr>
          <a:xfrm>
            <a:off x="819150" y="2183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Summary and conclusion</a:t>
            </a:r>
            <a:endParaRPr/>
          </a:p>
        </p:txBody>
      </p:sp>
      <p:sp>
        <p:nvSpPr>
          <p:cNvPr id="193" name="Google Shape;193;p21"/>
          <p:cNvSpPr txBox="1"/>
          <p:nvPr>
            <p:ph idx="1" type="body"/>
          </p:nvPr>
        </p:nvSpPr>
        <p:spPr>
          <a:xfrm>
            <a:off x="819150" y="931350"/>
            <a:ext cx="7505700" cy="3919500"/>
          </a:xfrm>
          <a:prstGeom prst="rect">
            <a:avLst/>
          </a:prstGeom>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None/>
            </a:pPr>
            <a:r>
              <a:rPr lang="en" sz="1700"/>
              <a:t>The optimal scenario is number 2. </a:t>
            </a:r>
            <a:endParaRPr sz="1700"/>
          </a:p>
          <a:p>
            <a:pPr indent="0" lvl="0" marL="0" marR="0" rtl="0" algn="l">
              <a:lnSpc>
                <a:spcPct val="115000"/>
              </a:lnSpc>
              <a:spcBef>
                <a:spcPts val="1200"/>
              </a:spcBef>
              <a:spcAft>
                <a:spcPts val="0"/>
              </a:spcAft>
              <a:buNone/>
            </a:pPr>
            <a:r>
              <a:rPr lang="en" sz="1700"/>
              <a:t>With one additional chair, Big Mountain Ski Resort would rise even more in vertical drop and chairs features than the other resorts. Additional chair cost is $1,540,000, but this improvement would bring $15,065,471 revenue during the season.</a:t>
            </a:r>
            <a:endParaRPr sz="1700"/>
          </a:p>
          <a:p>
            <a:pPr indent="0" lvl="0" marL="0" marR="0" rtl="0" algn="l">
              <a:lnSpc>
                <a:spcPct val="115000"/>
              </a:lnSpc>
              <a:spcBef>
                <a:spcPts val="1200"/>
              </a:spcBef>
              <a:spcAft>
                <a:spcPts val="0"/>
              </a:spcAft>
              <a:buNone/>
            </a:pPr>
            <a:r>
              <a:rPr lang="en" sz="1700"/>
              <a:t>Additional data which would be useful in further analysis of the ticket price determination could be:</a:t>
            </a:r>
            <a:endParaRPr sz="1700"/>
          </a:p>
          <a:p>
            <a:pPr indent="-312261" lvl="0" marL="457200" marR="0" rtl="0" algn="l">
              <a:lnSpc>
                <a:spcPct val="115000"/>
              </a:lnSpc>
              <a:spcBef>
                <a:spcPts val="1200"/>
              </a:spcBef>
              <a:spcAft>
                <a:spcPts val="0"/>
              </a:spcAft>
              <a:buSzPct val="100000"/>
              <a:buChar char="●"/>
            </a:pPr>
            <a:r>
              <a:rPr lang="en" sz="1700"/>
              <a:t>seasonal pass prices</a:t>
            </a:r>
            <a:endParaRPr sz="1700"/>
          </a:p>
          <a:p>
            <a:pPr indent="-312261" lvl="0" marL="457200" marR="0" rtl="0" algn="l">
              <a:lnSpc>
                <a:spcPct val="115000"/>
              </a:lnSpc>
              <a:spcBef>
                <a:spcPts val="0"/>
              </a:spcBef>
              <a:spcAft>
                <a:spcPts val="0"/>
              </a:spcAft>
              <a:buSzPct val="100000"/>
              <a:buChar char="●"/>
            </a:pPr>
            <a:r>
              <a:rPr lang="en" sz="1700"/>
              <a:t>equipment supply and rental prices Big Mountain Ski Resort costs data:</a:t>
            </a:r>
            <a:endParaRPr sz="1700"/>
          </a:p>
          <a:p>
            <a:pPr indent="-312261" lvl="0" marL="457200" marR="0" rtl="0" algn="l">
              <a:lnSpc>
                <a:spcPct val="115000"/>
              </a:lnSpc>
              <a:spcBef>
                <a:spcPts val="0"/>
              </a:spcBef>
              <a:spcAft>
                <a:spcPts val="0"/>
              </a:spcAft>
              <a:buSzPct val="100000"/>
              <a:buChar char="●"/>
            </a:pPr>
            <a:r>
              <a:rPr lang="en" sz="1700"/>
              <a:t>snowmaking costs, how it changes during the season</a:t>
            </a:r>
            <a:endParaRPr sz="1700"/>
          </a:p>
          <a:p>
            <a:pPr indent="-312261" lvl="0" marL="457200" marR="0" rtl="0" algn="l">
              <a:lnSpc>
                <a:spcPct val="115000"/>
              </a:lnSpc>
              <a:spcBef>
                <a:spcPts val="0"/>
              </a:spcBef>
              <a:spcAft>
                <a:spcPts val="0"/>
              </a:spcAft>
              <a:buSzPct val="100000"/>
              <a:buChar char="●"/>
            </a:pPr>
            <a:r>
              <a:rPr lang="en" sz="1700"/>
              <a:t>additional chair operating cost (is it the same cost as the chair installed recently? more/less?</a:t>
            </a:r>
            <a:endParaRPr sz="1700"/>
          </a:p>
          <a:p>
            <a:pPr indent="-312261" lvl="0" marL="457200" marR="0" rtl="0" algn="l">
              <a:lnSpc>
                <a:spcPct val="115000"/>
              </a:lnSpc>
              <a:spcBef>
                <a:spcPts val="0"/>
              </a:spcBef>
              <a:spcAft>
                <a:spcPts val="0"/>
              </a:spcAft>
              <a:buSzPct val="100000"/>
              <a:buChar char="●"/>
            </a:pPr>
            <a:r>
              <a:rPr lang="en" sz="1700"/>
              <a:t>the cost of increasing vertical drop Although the Big Mountain Ski resort ticket price is one of the highest in the state of Montana, the state should not be the factor determining the ticket price. As our previous analysis showed, the state, does not have a significant effect on pricing the tickets. The most significant features discussed in the notebook, and the Big Mountain Ski Resort is ranked high in nearly all of them. Wen using Random Forest Model and providing additional information, it is possible to calculate ticket price more accurately with strong evidence of success.</a:t>
            </a:r>
            <a:endParaRPr sz="3050">
              <a:solidFill>
                <a:srgbClr val="000000"/>
              </a:solidFill>
              <a:highlight>
                <a:srgbClr val="FFFFFF"/>
              </a:highlight>
            </a:endParaRPr>
          </a:p>
          <a:p>
            <a:pPr indent="0" lvl="0" marL="0" rtl="0" algn="l">
              <a:spcBef>
                <a:spcPts val="1200"/>
              </a:spcBef>
              <a:spcAft>
                <a:spcPts val="1200"/>
              </a:spcAft>
              <a:buNone/>
            </a:pPr>
            <a:r>
              <a:t/>
            </a:r>
            <a:endParaRPr sz="1050">
              <a:solidFill>
                <a:srgbClr val="000000"/>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