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9" r:id="rId14"/>
    <p:sldId id="270" r:id="rId15"/>
    <p:sldId id="268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9C8F6-3F4D-4F1A-B84B-E58427EFD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CD3ED27-17F9-4056-8019-E08D566C0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EA992B-047F-4EE5-9C52-C3EBB96E4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B260C4-0DFD-48CC-93FD-7B2A77839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D08DFE-BB1C-415E-A354-B38A9CA9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711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7F5EE-8AB9-49AF-A5FC-0AED248FC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3E058A-DB70-45A8-A9A3-5DF199671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C7B7D2-EC07-4537-97A5-6A22A1F1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782F6E-E2D8-4847-8490-7B21AA8CF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88B7E1-ED5B-4BC1-B200-C6ED2494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552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09957AB-17AE-4466-BE1B-0FA916844C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AF091F-B433-4203-96A4-339BCC081E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125E05-1D0E-4853-AB87-417FF1F8E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C60102-ECA6-46C4-8B83-D1F806F7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83C02-6BEA-42C5-B689-3AC691394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479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5D876-DAAD-43ED-9599-2C84EAD56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9CD934-E50A-45C2-A1F2-BC4C9F32B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CBD82-2756-4F97-9973-C56F3A7BC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AEF11B-0292-4D6B-B8E1-13CD7B38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830AE-B98C-46C9-A2E4-11065EBC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49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79015D-13D5-4E57-ADEC-F5962532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0A645C-E308-4D9D-8331-99BCF311F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526D86-F58F-4F92-A79E-6BDD3A25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2F308-3D66-444A-B329-4B3307976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8D2DBF-BD93-462F-8D8B-27A44C7F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6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7A6CF8-8252-4DE9-9EC8-926750570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E2DD22-9F04-4816-84A8-9EC6646D4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A642AD-33C0-4F48-8F4E-744CDEB41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24F1AB-E05B-4AB4-B87B-9EE29BDC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E21AC-E5C8-41E6-B0E4-B9C6CC572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F057E-6F32-49A1-8F9A-CEC804AD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5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729F1F-7558-4BE9-AD73-CAB068B7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8F3DB-44CB-4CBC-9C64-1E0F32F5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B10C8D-BF57-48EC-BAB5-5BD30A7DE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50B9260-8F36-4413-A450-EB136684D6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6B5B80-B96E-47AC-8E3E-1276627CF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0068E7-952E-49F8-BF1E-696ABB00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E928446-E203-44E6-9491-29231EBA0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C262AA-6AE3-4C8A-BC31-DEA131CDF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99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67C983-AA0C-429F-9205-3E9A86274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3E0722-4089-49BE-AE7A-F98B0391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9634354-CA4C-422D-8114-745F75F18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C698EC-438C-4C10-9E6B-FBD95BCC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968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31A88-3DB8-4C89-ACCA-1F75FD975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D7F0B6C-760E-4470-A245-B42F734F1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1CD032-CF4D-4638-AAAB-475C36CF1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83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11B93-1865-48B0-B265-B24DBDE74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F76698-CBC5-4733-9B34-1BBD3A2E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BEBD19-22A1-4A96-8357-B2FA63AF0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ABED75-0DE4-4E39-A2FE-BFDB5E49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9CDAB7-2362-49A7-A16F-EC58E37FB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8094D8-409C-4409-B347-A9C372352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993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90FE-D6B9-43C0-8609-FE22A0592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CF18D00-D0E0-46F0-B2A4-B526E7F0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39A82C7-F0D9-4642-BA13-747DCDDEF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4E7F47-6353-40E9-A5DB-A27BB740A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522FF8-797C-4825-AA3C-8F7F49A2E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46ADE-DA84-4C48-9126-53D869BD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87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4FCCEE-4F65-4C0B-BCED-10C1EDC6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F3797-2385-4AF6-A7B0-D39C1F831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4B9AB6-517E-4CCA-A10E-DF2D57953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4A16F-7D45-4FD5-A329-2F549639C1ED}" type="datetimeFigureOut">
              <a:rPr lang="ko-KR" altLang="en-US" smtClean="0"/>
              <a:t>2018-08-31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B22CF6-C60A-4E48-88E6-5D96BA13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7337DB-F81C-4AC9-9F0C-417F030359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02D59-3C7C-4B39-A6E7-ECEC894D87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43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A4170A-2FAF-4FAF-B142-F4D4A69967BC}"/>
              </a:ext>
            </a:extLst>
          </p:cNvPr>
          <p:cNvSpPr txBox="1"/>
          <p:nvPr/>
        </p:nvSpPr>
        <p:spPr>
          <a:xfrm>
            <a:off x="958391" y="1536569"/>
            <a:ext cx="10275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Unveiling Exception Handling Bug Hazards</a:t>
            </a:r>
          </a:p>
          <a:p>
            <a:pPr algn="ctr"/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in Android based</a:t>
            </a:r>
          </a:p>
          <a:p>
            <a:pPr algn="ctr"/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on GitHub and Google Code Issues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14F33-64E6-495F-ADF8-4AF1FA0A2563}"/>
              </a:ext>
            </a:extLst>
          </p:cNvPr>
          <p:cNvSpPr txBox="1"/>
          <p:nvPr/>
        </p:nvSpPr>
        <p:spPr>
          <a:xfrm>
            <a:off x="2312710" y="3884140"/>
            <a:ext cx="93136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ExceptionMiner</a:t>
            </a:r>
          </a:p>
          <a:p>
            <a:r>
              <a:rPr lang="en-US" altLang="ko-KR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(issue </a:t>
            </a:r>
            <a:r>
              <a:rPr lang="ko-KR" altLang="en-US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안의 </a:t>
            </a:r>
            <a:r>
              <a:rPr lang="en-US" altLang="ko-KR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stack trace + </a:t>
            </a:r>
            <a:r>
              <a:rPr lang="ko-KR" altLang="en-US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소스코드 </a:t>
            </a:r>
            <a:r>
              <a:rPr lang="en-US" altLang="ko-KR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+ </a:t>
            </a:r>
            <a:r>
              <a:rPr lang="ko-KR" altLang="en-US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바이트코드</a:t>
            </a:r>
            <a:r>
              <a:rPr lang="en-US" altLang="ko-KR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) </a:t>
            </a:r>
            <a:r>
              <a:rPr lang="ko-KR" altLang="en-US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에서 </a:t>
            </a:r>
            <a:r>
              <a:rPr lang="en-US" altLang="ko-KR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Bug Hazard</a:t>
            </a:r>
            <a:r>
              <a:rPr lang="ko-KR" altLang="en-US" sz="2000">
                <a:latin typeface="1훈새마을운동 R" panose="02020603020101020101" pitchFamily="18" charset="-127"/>
                <a:ea typeface="1훈새마을운동 R" panose="02020603020101020101" pitchFamily="18" charset="-127"/>
              </a:rPr>
              <a:t>를 추출함</a:t>
            </a:r>
            <a:endParaRPr lang="en-US" altLang="ko-KR" sz="2000">
              <a:latin typeface="1훈새마을운동 R" panose="02020603020101020101" pitchFamily="18" charset="-127"/>
              <a:ea typeface="1훈새마을운동 R" panose="0202060302010102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23F33-A5C6-4314-AB09-C7978CD218C1}"/>
              </a:ext>
            </a:extLst>
          </p:cNvPr>
          <p:cNvSpPr txBox="1"/>
          <p:nvPr/>
        </p:nvSpPr>
        <p:spPr>
          <a:xfrm>
            <a:off x="2312710" y="4745520"/>
            <a:ext cx="9879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Bug Hazards: 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 관련된 코드에서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failure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유발하는 특징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                ex) uncaught exception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77122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CDBFB093-9C5B-4E14-868F-D76D71685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87" y="123825"/>
            <a:ext cx="4352925" cy="6610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4F10A34-1392-40A6-8180-29B6BE454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255" y="-9525"/>
            <a:ext cx="6600825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198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612742" y="136741"/>
            <a:ext cx="8889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Exception type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이 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bug hazard 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밝힐 수 있는가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E31D036-D314-45C6-972C-0E57EFF5C81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171"/>
          <a:stretch/>
        </p:blipFill>
        <p:spPr>
          <a:xfrm>
            <a:off x="1444509" y="1195043"/>
            <a:ext cx="7191375" cy="2017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EF3A0-7963-43A1-9A77-E7A4043F0914}"/>
              </a:ext>
            </a:extLst>
          </p:cNvPr>
          <p:cNvSpPr txBox="1"/>
          <p:nvPr/>
        </p:nvSpPr>
        <p:spPr>
          <a:xfrm>
            <a:off x="612742" y="877706"/>
            <a:ext cx="3431356" cy="396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Root 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origin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733B0-7F25-445E-9863-943A72207D50}"/>
              </a:ext>
            </a:extLst>
          </p:cNvPr>
          <p:cNvSpPr txBox="1"/>
          <p:nvPr/>
        </p:nvSpPr>
        <p:spPr>
          <a:xfrm>
            <a:off x="1444509" y="3299381"/>
            <a:ext cx="10235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Android Libcore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origin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인 것들은 대부분이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checked eception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crash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2/3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정도가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runtime 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온다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81A6D-2E61-4293-BC42-AFDC68BBA041}"/>
              </a:ext>
            </a:extLst>
          </p:cNvPr>
          <p:cNvSpPr txBox="1"/>
          <p:nvPr/>
        </p:nvSpPr>
        <p:spPr>
          <a:xfrm>
            <a:off x="612741" y="4194234"/>
            <a:ext cx="10671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Runtime 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중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4%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programmatically throw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중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0.4%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만이 문서화되는데 문서화 될 필요성이 있다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에서는 체크된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이라고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throw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할지라도 자바 컴파일러에서는 인식 못할 수도 있다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4941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612742" y="136741"/>
            <a:ext cx="8889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Exception wrapping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이 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bug hazard 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밝힐 수 있는가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A81A6D-2E61-4293-BC42-AFDC68BBA041}"/>
              </a:ext>
            </a:extLst>
          </p:cNvPr>
          <p:cNvSpPr txBox="1"/>
          <p:nvPr/>
        </p:nvSpPr>
        <p:spPr>
          <a:xfrm>
            <a:off x="490193" y="3042263"/>
            <a:ext cx="106711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50.7%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wrapping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 안드로이드 플랫폼에서 실행된다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49.5%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cross-type-wrapping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wrapping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책임이다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일반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runtime 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으로 마스킹 해주는게 안드로이드에서 흔하지만 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정보를 잃을 수 있기 때문에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bug hazard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취급할 수 있다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wrapping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하는 메소드가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쓰여있다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Out of Memory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같은 복구불가한 오류를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mask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하게 되면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“exception confusion”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야기한다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즉 프로그램이 예측불가능한 상태가 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Wrapping</a:t>
            </a:r>
            <a:r>
              <a:rPr lang="ko-KR" altLang="en-US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잘못쓰이면 더 큰 혼란 발생할 수 있음</a:t>
            </a:r>
            <a:endParaRPr lang="en-US" altLang="ko-KR" sz="2000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DFB922A-E879-48B6-8ECE-BA73E70D8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93" y="885426"/>
            <a:ext cx="10782300" cy="19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77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612742" y="136741"/>
            <a:ext cx="8889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Discussion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6DFBF3-5EDE-4207-BE6C-A2B2A89CB88D}"/>
              </a:ext>
            </a:extLst>
          </p:cNvPr>
          <p:cNvSpPr txBox="1"/>
          <p:nvPr/>
        </p:nvSpPr>
        <p:spPr>
          <a:xfrm>
            <a:off x="989814" y="1027522"/>
            <a:ext cx="96813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handling confusion problem</a:t>
            </a: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Null pointer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문제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Uncaught 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방지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 algn="l">
              <a:buFont typeface="Wingdings" panose="05000000000000000000" pitchFamily="2" charset="2"/>
              <a:buChar char="l"/>
            </a:pP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563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rgbClr val="FF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CC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612742" y="136741"/>
            <a:ext cx="8889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Threats to validity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3523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663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39364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76B5CEF-5A0A-4FB9-8548-ECEEAFA9A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0739"/>
            <a:ext cx="12192000" cy="38847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179109" y="108854"/>
            <a:ext cx="712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Study Overflow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A16539-EB41-489F-AEDA-6FDD157793DB}"/>
              </a:ext>
            </a:extLst>
          </p:cNvPr>
          <p:cNvSpPr txBox="1"/>
          <p:nvPr/>
        </p:nvSpPr>
        <p:spPr>
          <a:xfrm>
            <a:off x="273377" y="4842144"/>
            <a:ext cx="5561814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1,2.  Github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GoogleCode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issue 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들을 모은다</a:t>
            </a:r>
            <a:endParaRPr lang="en-US" altLang="ko-KR" sz="19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3. issue 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안의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 trace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추출하고 정제한다</a:t>
            </a:r>
            <a:endParaRPr lang="en-US" altLang="ko-KR" sz="19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  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추출한정보를 소스코드와 바이트코드 정보와 합친다</a:t>
            </a:r>
            <a:endParaRPr lang="en-US" altLang="ko-KR" sz="19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5. exception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종류를 알아낸다</a:t>
            </a:r>
            <a:endParaRPr lang="en-US" altLang="ko-KR" sz="19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6. exception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origin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알아낸다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54EE74-46E0-4B9A-B175-2F29AEDCCC18}"/>
              </a:ext>
            </a:extLst>
          </p:cNvPr>
          <p:cNvSpPr txBox="1"/>
          <p:nvPr/>
        </p:nvSpPr>
        <p:spPr>
          <a:xfrm>
            <a:off x="5740923" y="4857901"/>
            <a:ext cx="60960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4,7,9. 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사람이 수동으로 조사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– mining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&amp;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과정에 도움</a:t>
            </a:r>
            <a:endParaRPr lang="en-US" altLang="ko-KR" sz="19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8. Bug Hazard</a:t>
            </a:r>
            <a:r>
              <a:rPr lang="ko-KR" altLang="en-US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찾는다</a:t>
            </a:r>
            <a:r>
              <a:rPr lang="en-US" altLang="ko-KR" sz="19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endParaRPr lang="ko-KR" altLang="en-US" sz="19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3990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358219" y="108854"/>
            <a:ext cx="712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issue 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모으기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96B793-C9A4-4594-9531-C95CD5B332B7}"/>
              </a:ext>
            </a:extLst>
          </p:cNvPr>
          <p:cNvSpPr txBox="1"/>
          <p:nvPr/>
        </p:nvSpPr>
        <p:spPr>
          <a:xfrm>
            <a:off x="496479" y="1285535"/>
            <a:ext cx="201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GitHub 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C7AB-6230-41D9-B368-E2ED378FC39A}"/>
              </a:ext>
            </a:extLst>
          </p:cNvPr>
          <p:cNvSpPr txBox="1"/>
          <p:nvPr/>
        </p:nvSpPr>
        <p:spPr>
          <a:xfrm>
            <a:off x="1093509" y="1769537"/>
            <a:ext cx="983215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Bugzilla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Jira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다른점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predefined field(severity, priority)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 없고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소유자가 수정가능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GHTorrent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가져온다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algn="l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repositor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기준으로 실제 모바일 앱만 가져온다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algn="l"/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2014 </a:t>
            </a:r>
            <a:r>
              <a:rPr lang="ko-KR" altLang="en-US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기준</a:t>
            </a:r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정제 후 </a:t>
            </a:r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482</a:t>
            </a:r>
            <a:r>
              <a:rPr lang="ko-KR" altLang="en-US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 프로젝트</a:t>
            </a:r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31,952</a:t>
            </a:r>
            <a:r>
              <a:rPr lang="ko-KR" altLang="en-US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 </a:t>
            </a:r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issue, 4,042 exception</a:t>
            </a:r>
            <a:r>
              <a:rPr lang="ko-KR" altLang="en-US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</a:t>
            </a:r>
            <a:r>
              <a:rPr lang="ko-KR" altLang="en-US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solidFill>
                  <a:srgbClr val="FF0000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traces</a:t>
            </a:r>
          </a:p>
          <a:p>
            <a:pPr algn="l"/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정제 전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2,542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 프로젝트 중에서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589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 trace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포함하고 있다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7AD31E-31B8-4978-97AF-9E169A83D4A2}"/>
              </a:ext>
            </a:extLst>
          </p:cNvPr>
          <p:cNvSpPr txBox="1"/>
          <p:nvPr/>
        </p:nvSpPr>
        <p:spPr>
          <a:xfrm>
            <a:off x="496479" y="3567321"/>
            <a:ext cx="2011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Google Code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37C0FE-D259-4D60-926B-765189A71022}"/>
              </a:ext>
            </a:extLst>
          </p:cNvPr>
          <p:cNvSpPr txBox="1"/>
          <p:nvPr/>
        </p:nvSpPr>
        <p:spPr>
          <a:xfrm>
            <a:off x="1093509" y="4051323"/>
            <a:ext cx="9832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Web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Crawler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 가져온다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l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157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127,456 issue, 1,963 exception stack traces 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554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358219" y="108854"/>
            <a:ext cx="712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ExceptionMiner tool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BC7AB-6230-41D9-B368-E2ED378FC39A}"/>
              </a:ext>
            </a:extLst>
          </p:cNvPr>
          <p:cNvSpPr txBox="1"/>
          <p:nvPr/>
        </p:nvSpPr>
        <p:spPr>
          <a:xfrm>
            <a:off x="512189" y="913313"/>
            <a:ext cx="96499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이슈 추출 →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stack 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 추출 → 정보 정제 → 바이트코드랑 소스코드 추가로 결합해서 분석한다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가지 모듈로 이루어짐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6A91E-8892-4339-A6C1-2B6AF1AC78EE}"/>
              </a:ext>
            </a:extLst>
          </p:cNvPr>
          <p:cNvSpPr txBox="1"/>
          <p:nvPr/>
        </p:nvSpPr>
        <p:spPr>
          <a:xfrm>
            <a:off x="512189" y="1932404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Repository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Connectors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8E95B-05DE-4AA6-A3A4-5E06E9E40678}"/>
              </a:ext>
            </a:extLst>
          </p:cNvPr>
          <p:cNvSpPr txBox="1"/>
          <p:nvPr/>
        </p:nvSpPr>
        <p:spPr>
          <a:xfrm>
            <a:off x="882977" y="2332514"/>
            <a:ext cx="104260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issue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저장소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(GHTorrent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데이터베이스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+ Google Code connector)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랑 연결함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algn="l"/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6F212-6B0C-401A-B1AD-3F997285B586}"/>
              </a:ext>
            </a:extLst>
          </p:cNvPr>
          <p:cNvSpPr txBox="1"/>
          <p:nvPr/>
        </p:nvSpPr>
        <p:spPr>
          <a:xfrm>
            <a:off x="553038" y="2904936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Trace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Distiller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0A2C77-6F68-4ADA-8B97-CF96A484C020}"/>
              </a:ext>
            </a:extLst>
          </p:cNvPr>
          <p:cNvSpPr txBox="1"/>
          <p:nvPr/>
        </p:nvSpPr>
        <p:spPr>
          <a:xfrm>
            <a:off x="923826" y="3305046"/>
            <a:ext cx="10426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정규 표현식에 기반한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parser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 휴리스틱을 사용해서 텍스트 안의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이름과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 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추출한다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 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정보를 정제한다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Root 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signaler, exception wrappers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signaler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관련된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class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package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정보도 추출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기존 연구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(Infozilla)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다른 점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로그파일 정보와 섞여있는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 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찾을 수 있다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DB721-27DD-4C2E-8872-50F45417F01B}"/>
              </a:ext>
            </a:extLst>
          </p:cNvPr>
          <p:cNvSpPr txBox="1"/>
          <p:nvPr/>
        </p:nvSpPr>
        <p:spPr>
          <a:xfrm>
            <a:off x="553038" y="5508684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Type analysis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8634C-FEBC-4D98-A287-E4287816FC14}"/>
              </a:ext>
            </a:extLst>
          </p:cNvPr>
          <p:cNvSpPr txBox="1"/>
          <p:nvPr/>
        </p:nvSpPr>
        <p:spPr>
          <a:xfrm>
            <a:off x="553038" y="5973385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Signaler analysis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8483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358219" y="108854"/>
            <a:ext cx="712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ExceptionMiner tool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6A91E-8892-4339-A6C1-2B6AF1AC78EE}"/>
              </a:ext>
            </a:extLst>
          </p:cNvPr>
          <p:cNvSpPr txBox="1"/>
          <p:nvPr/>
        </p:nvSpPr>
        <p:spPr>
          <a:xfrm>
            <a:off x="537327" y="832049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Repository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Connectors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46F212-6B0C-401A-B1AD-3F997285B586}"/>
              </a:ext>
            </a:extLst>
          </p:cNvPr>
          <p:cNvSpPr txBox="1"/>
          <p:nvPr/>
        </p:nvSpPr>
        <p:spPr>
          <a:xfrm>
            <a:off x="537327" y="1245706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Trace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Distiller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7DB721-27DD-4C2E-8872-50F45417F01B}"/>
              </a:ext>
            </a:extLst>
          </p:cNvPr>
          <p:cNvSpPr txBox="1"/>
          <p:nvPr/>
        </p:nvSpPr>
        <p:spPr>
          <a:xfrm>
            <a:off x="537327" y="1673423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Type analysis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8634C-FEBC-4D98-A287-E4287816FC14}"/>
              </a:ext>
            </a:extLst>
          </p:cNvPr>
          <p:cNvSpPr txBox="1"/>
          <p:nvPr/>
        </p:nvSpPr>
        <p:spPr>
          <a:xfrm>
            <a:off x="537327" y="4519736"/>
            <a:ext cx="3940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 b="1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Signaler analysis</a:t>
            </a:r>
            <a:endParaRPr lang="ko-KR" altLang="en-US" sz="2000" b="1">
              <a:solidFill>
                <a:srgbClr val="0033CC"/>
              </a:solidFill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842C7-B434-4F29-83BC-DD10BFA9C99E}"/>
              </a:ext>
            </a:extLst>
          </p:cNvPr>
          <p:cNvSpPr txBox="1"/>
          <p:nvPr/>
        </p:nvSpPr>
        <p:spPr>
          <a:xfrm>
            <a:off x="751002" y="2173250"/>
            <a:ext cx="1068999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들의 종류를 분석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Design Wizard framework [16]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사용하여 스택 트레이스에 있는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바이트코드 조사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1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Java 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hierarchy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거꾸로 올라가서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base exception type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찾는다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lvl="1"/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프로젝트나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reused Java library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jar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찾을 수 있으면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종류를 찾을 수 있음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바이트코드를 찾을 수 없는 경우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안드로이드 플랫폼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버전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4.4, API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레벨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19)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정의되어 있는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찾음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앱 실행 중 생긴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 안드로이드 코어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librar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생기는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앱과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3rd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파티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library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정의된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도 분석함 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4B2D92-22C2-4561-B7C4-6FC61D5BDAA6}"/>
              </a:ext>
            </a:extLst>
          </p:cNvPr>
          <p:cNvSpPr txBox="1"/>
          <p:nvPr/>
        </p:nvSpPr>
        <p:spPr>
          <a:xfrm>
            <a:off x="751002" y="4919846"/>
            <a:ext cx="10689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Signaler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를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origin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따라서 분류함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모든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Java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패키지로 구성함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android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랑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app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Android specification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사용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libcore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는 앱 자체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모듈이 앱의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manifest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파일을 추출함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여기에 앱의 메인 패키지가 정의되어있다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만약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manifest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파일 없으면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resursive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하게 소스코드 디렉토리의 구조를 분석한다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signaler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이름과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package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이름 사이의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Pattern matching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을 사용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3B97B2-9628-464D-AEBD-91EC19781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3798" y="117904"/>
            <a:ext cx="6378265" cy="17771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505CD0-D820-4FF6-96B0-D0E59A33D466}"/>
              </a:ext>
            </a:extLst>
          </p:cNvPr>
          <p:cNvSpPr txBox="1"/>
          <p:nvPr/>
        </p:nvSpPr>
        <p:spPr>
          <a:xfrm>
            <a:off x="10775380" y="1808833"/>
            <a:ext cx="158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origin</a:t>
            </a:r>
            <a:r>
              <a:rPr lang="ko-KR" altLang="en-US" sz="14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종류</a:t>
            </a:r>
          </a:p>
        </p:txBody>
      </p:sp>
    </p:spTree>
    <p:extLst>
      <p:ext uri="{BB962C8B-B14F-4D97-AF65-F5344CB8AC3E}">
        <p14:creationId xmlns:p14="http://schemas.microsoft.com/office/powerpoint/2010/main" val="29629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358219" y="108854"/>
            <a:ext cx="712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Manual 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조사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842C7-B434-4F29-83BC-DD10BFA9C99E}"/>
              </a:ext>
            </a:extLst>
          </p:cNvPr>
          <p:cNvSpPr txBox="1"/>
          <p:nvPr/>
        </p:nvSpPr>
        <p:spPr>
          <a:xfrm>
            <a:off x="647308" y="913313"/>
            <a:ext cx="106899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패키지 인식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ExceptionMiner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툴이 인식하지 못한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종류가 무엇인지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이전 버전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library,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앱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안드로이드 플랫폼에 정의되어 있는거는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Undefined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로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lvl="1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31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undefined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exception. 60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개의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 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발견됨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AutoNum type="arabicPeriod"/>
            </a:pP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4DFEB5C-4A67-4742-807E-94FB5E37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058" y="2544529"/>
            <a:ext cx="719137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02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358219" y="108854"/>
            <a:ext cx="712980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Study 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결과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842C7-B434-4F29-83BC-DD10BFA9C99E}"/>
              </a:ext>
            </a:extLst>
          </p:cNvPr>
          <p:cNvSpPr txBox="1"/>
          <p:nvPr/>
        </p:nvSpPr>
        <p:spPr>
          <a:xfrm>
            <a:off x="358219" y="941200"/>
            <a:ext cx="10689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Top 10 root exceptions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F54E179-8700-49A3-8049-E771C8FEF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9" y="1313423"/>
            <a:ext cx="1160145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5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평행 사변형 3">
            <a:extLst>
              <a:ext uri="{FF2B5EF4-FFF2-40B4-BE49-F238E27FC236}">
                <a16:creationId xmlns:a16="http://schemas.microsoft.com/office/drawing/2014/main" id="{BD2385D6-C9CE-4E4D-BE2B-05E3AD047521}"/>
              </a:ext>
            </a:extLst>
          </p:cNvPr>
          <p:cNvSpPr/>
          <p:nvPr/>
        </p:nvSpPr>
        <p:spPr>
          <a:xfrm>
            <a:off x="329937" y="331428"/>
            <a:ext cx="2714920" cy="359311"/>
          </a:xfrm>
          <a:prstGeom prst="parallelogram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463BB-8EDF-46E0-937E-F88F735915E8}"/>
              </a:ext>
            </a:extLst>
          </p:cNvPr>
          <p:cNvSpPr txBox="1"/>
          <p:nvPr/>
        </p:nvSpPr>
        <p:spPr>
          <a:xfrm>
            <a:off x="358219" y="108854"/>
            <a:ext cx="8889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Root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 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exception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이 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bug hazard </a:t>
            </a:r>
            <a:r>
              <a:rPr lang="ko-KR" altLang="en-US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밝힐 수 있는가</a:t>
            </a:r>
            <a:r>
              <a:rPr lang="en-US" altLang="ko-KR" sz="3000">
                <a:latin typeface="210 앱굴림 B" panose="02020603020101020101" pitchFamily="18" charset="-127"/>
                <a:ea typeface="210 앱굴림 B" panose="02020603020101020101" pitchFamily="18" charset="-127"/>
              </a:rPr>
              <a:t>?</a:t>
            </a:r>
            <a:endParaRPr lang="ko-KR" altLang="en-US" sz="3000">
              <a:latin typeface="210 앱굴림 B" panose="02020603020101020101" pitchFamily="18" charset="-127"/>
              <a:ea typeface="210 앱굴림 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C842C7-B434-4F29-83BC-DD10BFA9C99E}"/>
              </a:ext>
            </a:extLst>
          </p:cNvPr>
          <p:cNvSpPr txBox="1"/>
          <p:nvPr/>
        </p:nvSpPr>
        <p:spPr>
          <a:xfrm>
            <a:off x="358219" y="941200"/>
            <a:ext cx="106899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대부분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(75%)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</a:t>
            </a:r>
            <a:r>
              <a:rPr lang="ko-KR" altLang="en-US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프로그래밍 </a:t>
            </a:r>
            <a:r>
              <a:rPr lang="en-US" altLang="ko-KR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logic </a:t>
            </a:r>
            <a:r>
              <a:rPr lang="ko-KR" altLang="en-US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실수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(out-of-bounds array index, 0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으로 나누기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, null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참조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)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아니면 </a:t>
            </a:r>
            <a:r>
              <a:rPr lang="en-US" altLang="ko-KR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resource limitation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(OutOfMemory)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때문에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runtime environment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throw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됨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안드로이드 앱의 주요 이슈인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Security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와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concurrency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는 각각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5%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미만을 차지함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어떤걸 의미하는지는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Javadoc documentation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과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Java specification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따름</a:t>
            </a: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000">
                <a:solidFill>
                  <a:srgbClr val="0033CC"/>
                </a:solidFill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NullPointerException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이 가장 많이 보이는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root cause(27.71%)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[34][20]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 따르면 대부분의 자동으로 감지된 버그는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NullPointerException 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때문이다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. 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ko-KR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2F45E2-725C-4DA4-B8F3-25472C9A67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5" y="3792897"/>
            <a:ext cx="8429625" cy="27336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A0E584A-341B-44AE-8C83-6923D671FEC9}"/>
              </a:ext>
            </a:extLst>
          </p:cNvPr>
          <p:cNvSpPr txBox="1"/>
          <p:nvPr/>
        </p:nvSpPr>
        <p:spPr>
          <a:xfrm>
            <a:off x="8210747" y="3980479"/>
            <a:ext cx="369530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← 모바일 개발할 때 결함의 원인이 되는 것들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: Resource management, Security, Concurrency, Backward compatibility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9535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BD71216-A9FB-44F5-ACE1-0196F72196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068"/>
          <a:stretch/>
        </p:blipFill>
        <p:spPr>
          <a:xfrm>
            <a:off x="211995" y="629920"/>
            <a:ext cx="3495675" cy="237865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DB58AACE-B203-4B1D-9411-7527306B4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05" y="238125"/>
            <a:ext cx="6591300" cy="63817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9668853-B960-4EA1-9B4C-8237E4252F5E}"/>
              </a:ext>
            </a:extLst>
          </p:cNvPr>
          <p:cNvSpPr txBox="1"/>
          <p:nvPr/>
        </p:nvSpPr>
        <p:spPr>
          <a:xfrm>
            <a:off x="345440" y="121920"/>
            <a:ext cx="2143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카테고리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7D1997-2E1C-4927-A4C2-B6E6E05F7F8F}"/>
              </a:ext>
            </a:extLst>
          </p:cNvPr>
          <p:cNvSpPr txBox="1"/>
          <p:nvPr/>
        </p:nvSpPr>
        <p:spPr>
          <a:xfrm>
            <a:off x="2489200" y="5335845"/>
            <a:ext cx="3393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Top 100 classification</a:t>
            </a:r>
            <a:endParaRPr lang="ko-KR" altLang="en-US" sz="2000">
              <a:latin typeface="08서울남산체 B" panose="02020603020101020101" pitchFamily="18" charset="-127"/>
              <a:ea typeface="08서울남산체 B" panose="0202060302010102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C0233D-17C7-4753-9DD0-74A8C2B5704B}"/>
              </a:ext>
            </a:extLst>
          </p:cNvPr>
          <p:cNvSpPr txBox="1"/>
          <p:nvPr/>
        </p:nvSpPr>
        <p:spPr>
          <a:xfrm>
            <a:off x="211995" y="5777805"/>
            <a:ext cx="49797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95%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의 </a:t>
            </a:r>
            <a:r>
              <a:rPr lang="en-US" altLang="ko-KR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stack trace</a:t>
            </a:r>
            <a:r>
              <a:rPr lang="ko-KR" altLang="en-US" sz="2000">
                <a:latin typeface="08서울남산체 B" panose="02020603020101020101" pitchFamily="18" charset="-127"/>
                <a:ea typeface="08서울남산체 B" panose="02020603020101020101" pitchFamily="18" charset="-127"/>
              </a:rPr>
              <a:t>에서 보고됨</a:t>
            </a:r>
          </a:p>
        </p:txBody>
      </p:sp>
    </p:spTree>
    <p:extLst>
      <p:ext uri="{BB962C8B-B14F-4D97-AF65-F5344CB8AC3E}">
        <p14:creationId xmlns:p14="http://schemas.microsoft.com/office/powerpoint/2010/main" val="488813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smtClean="0">
            <a:latin typeface="08서울남산체 B" panose="02020603020101020101" pitchFamily="18" charset="-127"/>
            <a:ea typeface="08서울남산체 B" panose="02020603020101020101" pitchFamily="18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791</Words>
  <Application>Microsoft Office PowerPoint</Application>
  <PresentationFormat>와이드스크린</PresentationFormat>
  <Paragraphs>86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08서울남산체 B</vt:lpstr>
      <vt:lpstr>1훈새마을운동 R</vt:lpstr>
      <vt:lpstr>210 앱굴림 B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skdisk</dc:creator>
  <cp:lastModifiedBy>skdisk</cp:lastModifiedBy>
  <cp:revision>103</cp:revision>
  <dcterms:created xsi:type="dcterms:W3CDTF">2018-08-29T14:59:58Z</dcterms:created>
  <dcterms:modified xsi:type="dcterms:W3CDTF">2018-08-31T09:31:00Z</dcterms:modified>
</cp:coreProperties>
</file>