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BEFA8-FCA2-4782-8728-0932CD976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6B647-A4BA-4529-A17E-B3C2CD68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DF54C-70F6-4F13-BD71-A1626943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7580A-7DB9-4FB2-B5A4-AA809043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86F72-230F-401B-BD86-7BBE9FBC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0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CEB9C-4BF2-4BAE-B4F8-88A93889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46707-C45C-4E62-A843-D41DA15CD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7F345-432B-49C2-8B12-6899C0CC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E912A-3210-4FA1-9CE3-01CE9A90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2D5E3-0CBE-4833-BD55-8EA1FB73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2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C14B61-A3D0-496F-8224-083235A23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7EFAFF-243A-4FB4-9666-E270FF30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59A02-AD03-4CBA-AD30-C53C6952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EDE7E-B839-4EC6-B13B-BD679753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A9F57-EC31-4C6F-BBC8-8B8462C9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6CCC0-935C-4C85-ADA5-C2CDD98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49BA4-5D89-48D7-9F2B-389138EC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04F84-09C0-45BB-898B-4E7D3B1F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BB016-AA13-4AD7-BECA-A8003215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435BD-D3A2-4D6F-B489-C02FE990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6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7F2CC-6DA5-4C1A-97AC-EC52598B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E974F-D9FA-4001-AAFB-4F68BDC8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DFB41-F410-4D3B-BDA5-64D6FBC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38B9-EC96-4100-8EB3-E711940E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71C4F-4B21-444A-8DB7-05BDC6FB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B7FE7-FA47-488D-8201-53C63878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FF2A9-32AF-4980-8EFD-F596789AE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6EDCE-0632-4766-8852-CAB78E73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5BEC3-A238-429F-81AC-EC65DAB7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448B4-8ED6-49A4-8412-D59EFADD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339B-8DB3-498E-87B3-5B821681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1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8B4C-0FEF-4F97-9ABF-6EC8635C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A3644-85EA-4B5E-89F3-8CF8DE7E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AB30-28D8-48B0-92DB-A21C5222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36F0C2-7331-41A7-9099-9E4BE3439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352CCA-1102-4DFE-8797-0C508C3A2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CFDEB2-3987-4126-8277-FA5BE4CD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974B9A-EF89-4DB0-83FF-1D048918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4810D6-E886-439A-882E-EDB2A79B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7D6D0-6225-433F-AC6F-E79837CC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9BECAB-7202-4AF1-BDB4-9C153411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A1AE30-8566-4881-AB22-3A28291B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922D6-CA76-4F79-9406-D2A1686F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6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79F02-950D-48FB-9B9E-DEB55517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CD4090-E215-49CC-AB03-17192403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D6677-775A-49BF-9EC1-2D8A0D72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2BDE6-623A-429F-939A-4E4BEEBB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D1F3F-9C9D-4B7D-BA61-B0E95782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DF5AB-48B2-4363-98D6-63D1B66C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41D80D-450B-4642-8049-521B3EC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D3E89-D0A2-4DE5-91CD-B18192D6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BA757-7202-4B03-8185-A6F33256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5BAEC-DC25-4E21-B2C9-5612E3A0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84900B-1817-4AEE-AC23-A70B69780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473B8-F13E-4E05-9780-5D51BD57E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64B5D-E6AC-4749-9C1D-7DD7ABE2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418EE-EA92-4913-8F9F-E5F16D3E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D956F-7EEF-462E-9755-F2F4C3E2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1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03C91A-34FD-408E-9A22-629DB7D8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1052C-1C50-4EB4-9185-4EEE4CF6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455DA-E1E6-4706-B681-72E0EEA99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DADA-2139-4C81-80B1-FE88B14FB82E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76933-DCF0-4407-9F85-CDF1119B1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D5959-F892-4EE5-8646-A3D7C6A25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12B7-3257-4E40-BC9D-347AABCE9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6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767C1-CFB7-4012-91CA-C53A84F2F06B}"/>
              </a:ext>
            </a:extLst>
          </p:cNvPr>
          <p:cNvSpPr txBox="1"/>
          <p:nvPr/>
        </p:nvSpPr>
        <p:spPr>
          <a:xfrm>
            <a:off x="2888351" y="1662253"/>
            <a:ext cx="7829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Introduction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595DC-B23B-452D-AFEF-1E42DB85C151}"/>
              </a:ext>
            </a:extLst>
          </p:cNvPr>
          <p:cNvSpPr txBox="1"/>
          <p:nvPr/>
        </p:nvSpPr>
        <p:spPr>
          <a:xfrm>
            <a:off x="1489434" y="4395528"/>
            <a:ext cx="94456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2300" dirty="0">
                <a:solidFill>
                  <a:prstClr val="black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유지비용 </a:t>
            </a:r>
            <a:r>
              <a:rPr lang="en-US" altLang="ko-KR" sz="2300" dirty="0">
                <a:solidFill>
                  <a:prstClr val="black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&gt; </a:t>
            </a:r>
            <a:r>
              <a:rPr lang="ko-KR" altLang="en-US" sz="2300" dirty="0">
                <a:solidFill>
                  <a:prstClr val="black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개발비용</a:t>
            </a:r>
            <a:endParaRPr lang="en-US" altLang="ko-KR" sz="2300" dirty="0">
              <a:solidFill>
                <a:prstClr val="black"/>
              </a:solidFill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2300" dirty="0">
                <a:solidFill>
                  <a:prstClr val="black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버그리포트에 명시된 오류 상황을 만든 뒤 분석 → 시간 오래 걸림 </a:t>
            </a:r>
            <a:r>
              <a:rPr lang="en-US" altLang="ko-KR" sz="2300" dirty="0">
                <a:solidFill>
                  <a:prstClr val="black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ko-KR" altLang="en-US" sz="2300" dirty="0">
                <a:solidFill>
                  <a:prstClr val="black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특히 큰 </a:t>
            </a:r>
            <a:r>
              <a:rPr lang="en-US" altLang="ko-KR" sz="2300" dirty="0">
                <a:solidFill>
                  <a:prstClr val="black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project)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11982-2870-4E18-B0A7-3B8B8EB6F0D6}"/>
              </a:ext>
            </a:extLst>
          </p:cNvPr>
          <p:cNvSpPr txBox="1"/>
          <p:nvPr/>
        </p:nvSpPr>
        <p:spPr>
          <a:xfrm>
            <a:off x="2092751" y="3553905"/>
            <a:ext cx="77299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포트로부터 버그 위치를 자동적으로 찾을 수 있는 방법 필요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1C183-03F6-46DB-A044-94A63256FBA5}"/>
              </a:ext>
            </a:extLst>
          </p:cNvPr>
          <p:cNvSpPr txBox="1"/>
          <p:nvPr/>
        </p:nvSpPr>
        <p:spPr>
          <a:xfrm>
            <a:off x="320510" y="179202"/>
            <a:ext cx="1168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latin typeface="Rockwell Extra Bold" panose="02060903040505020403" pitchFamily="18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1</a:t>
            </a:r>
            <a:endParaRPr lang="ko-KR" altLang="en-US" sz="3000" dirty="0">
              <a:latin typeface="Rockwell Extra Bold" panose="02060903040505020403" pitchFamily="18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85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767C1-CFB7-4012-91CA-C53A84F2F06B}"/>
              </a:ext>
            </a:extLst>
          </p:cNvPr>
          <p:cNvSpPr txBox="1"/>
          <p:nvPr/>
        </p:nvSpPr>
        <p:spPr>
          <a:xfrm>
            <a:off x="3513055" y="1615120"/>
            <a:ext cx="5165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approach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429F-2595-4DFE-80D8-BC27DCA1B6D9}"/>
              </a:ext>
            </a:extLst>
          </p:cNvPr>
          <p:cNvSpPr txBox="1"/>
          <p:nvPr/>
        </p:nvSpPr>
        <p:spPr>
          <a:xfrm>
            <a:off x="320510" y="179202"/>
            <a:ext cx="1168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>
                <a:solidFill>
                  <a:prstClr val="black"/>
                </a:solidFill>
                <a:latin typeface="Rockwell Extra Bold" panose="02060903040505020403" pitchFamily="18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3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 Extra Bold" panose="02060903040505020403" pitchFamily="18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9146E-D508-4E17-974C-5D71A26D05A2}"/>
              </a:ext>
            </a:extLst>
          </p:cNvPr>
          <p:cNvSpPr txBox="1"/>
          <p:nvPr/>
        </p:nvSpPr>
        <p:spPr>
          <a:xfrm>
            <a:off x="2356701" y="3327662"/>
            <a:ext cx="77111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3.1. Analyzable inputs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6FE9-1104-4739-94E3-6D21544BD30F}"/>
              </a:ext>
            </a:extLst>
          </p:cNvPr>
          <p:cNvSpPr txBox="1"/>
          <p:nvPr/>
        </p:nvSpPr>
        <p:spPr>
          <a:xfrm>
            <a:off x="10376377" y="34430"/>
            <a:ext cx="19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approach</a:t>
            </a:r>
            <a:endParaRPr lang="ko-KR" altLang="en-US" sz="2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59DCE-0013-4BCF-9BCF-B348320C2F1B}"/>
              </a:ext>
            </a:extLst>
          </p:cNvPr>
          <p:cNvSpPr txBox="1"/>
          <p:nvPr/>
        </p:nvSpPr>
        <p:spPr>
          <a:xfrm>
            <a:off x="320511" y="2386389"/>
            <a:ext cx="1146244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  <a:cs typeface="THE삐끗삐끗" panose="02020503020101020101" pitchFamily="18" charset="-127"/>
              </a:rPr>
              <a:t>〮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리포트가 포함하고 있는 것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:  report date,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오류 일어났을 때 시나리오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product version,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리포터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상태 등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3B594-010C-4850-AFD5-DEEEEC1BAE95}"/>
              </a:ext>
            </a:extLst>
          </p:cNvPr>
          <p:cNvSpPr txBox="1"/>
          <p:nvPr/>
        </p:nvSpPr>
        <p:spPr>
          <a:xfrm>
            <a:off x="320512" y="2988297"/>
            <a:ext cx="111047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맑은 고딕" panose="020B0503020000020004" pitchFamily="50" charset="-127"/>
                <a:cs typeface="THE삐끗삐끗" panose="02020503020101020101" pitchFamily="18" charset="-127"/>
              </a:rPr>
              <a:t>〮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오류 발생 → 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유저가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리포트 시나리오를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stack trace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와 제출 →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개발자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버그시나리오 이해하고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버그리포트의 핵심 단어를 포함하는 </a:t>
            </a:r>
            <a:r>
              <a:rPr lang="ko-KR" altLang="en-US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의심 가는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소스파일 찾는다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93E62-4DF2-40DF-84E9-A1BE7A224160}"/>
              </a:ext>
            </a:extLst>
          </p:cNvPr>
          <p:cNvSpPr txBox="1"/>
          <p:nvPr/>
        </p:nvSpPr>
        <p:spPr>
          <a:xfrm>
            <a:off x="320512" y="3906441"/>
            <a:ext cx="26997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맑은 고딕" panose="020B0503020000020004" pitchFamily="50" charset="-127"/>
                <a:cs typeface="THE삐끗삐끗" panose="02020503020101020101" pitchFamily="18" charset="-127"/>
              </a:rPr>
              <a:t>〮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Stack trace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7E5DD-D20C-431D-9BC0-358E88AC0BFB}"/>
              </a:ext>
            </a:extLst>
          </p:cNvPr>
          <p:cNvSpPr txBox="1"/>
          <p:nvPr/>
        </p:nvSpPr>
        <p:spPr>
          <a:xfrm>
            <a:off x="569296" y="4352717"/>
            <a:ext cx="1107280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발생 소스파일과 라인을 찾는데 중요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Method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class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이름으로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line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찾을 수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EA600-CE7D-42CB-9DCC-C01898672BD8}"/>
              </a:ext>
            </a:extLst>
          </p:cNvPr>
          <p:cNvSpPr/>
          <p:nvPr/>
        </p:nvSpPr>
        <p:spPr>
          <a:xfrm>
            <a:off x="320511" y="4849794"/>
            <a:ext cx="1152898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latin typeface="맑은 고딕" panose="020B0503020000020004" pitchFamily="50" charset="-127"/>
                <a:cs typeface="THE삐끗삐끗" panose="02020503020101020101" pitchFamily="18" charset="-127"/>
              </a:rPr>
              <a:t>〮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버그리포트의 코멘트에도 </a:t>
            </a:r>
            <a:r>
              <a:rPr lang="ko-KR" altLang="en-US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버그리포트에는 명시되지 않은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추가적인 정보가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Stack trace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crash log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포함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6E5D33-9B61-4DCD-AB17-56D45C6F29A6}"/>
              </a:ext>
            </a:extLst>
          </p:cNvPr>
          <p:cNvSpPr/>
          <p:nvPr/>
        </p:nvSpPr>
        <p:spPr>
          <a:xfrm>
            <a:off x="320511" y="5345077"/>
            <a:ext cx="114624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〮고쳐진 것 중 유사한 버그 리포트가 있으면 파일 후보에 추가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〮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SCM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시스템의 소스코드 파일 히스토리와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commit log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찾아 최근 수정된 것 중에 원인이 없는지 찾는다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9AC72-B7B9-4E25-B19E-420574756D93}"/>
              </a:ext>
            </a:extLst>
          </p:cNvPr>
          <p:cNvSpPr txBox="1"/>
          <p:nvPr/>
        </p:nvSpPr>
        <p:spPr>
          <a:xfrm>
            <a:off x="642594" y="6095907"/>
            <a:ext cx="109068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두 버전의 파일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method, line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간의 차이 분석해 정확한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bug location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찾는다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2AC416-C4AC-4EED-BA4A-644FA142F645}"/>
              </a:ext>
            </a:extLst>
          </p:cNvPr>
          <p:cNvSpPr txBox="1"/>
          <p:nvPr/>
        </p:nvSpPr>
        <p:spPr>
          <a:xfrm>
            <a:off x="3177378" y="431317"/>
            <a:ext cx="95016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리포트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 파일들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유사한 해결된 버그 리포트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소스코드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change history (commit messages &amp; </a:t>
            </a:r>
            <a:r>
              <a:rPr lang="en-US" altLang="ko-KR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chang</a:t>
            </a:r>
            <a:r>
              <a:rPr lang="ko-KR" altLang="en-US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된것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간의 차이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114CC-40E3-4949-AE78-71DB89DDEA79}"/>
              </a:ext>
            </a:extLst>
          </p:cNvPr>
          <p:cNvSpPr txBox="1"/>
          <p:nvPr/>
        </p:nvSpPr>
        <p:spPr>
          <a:xfrm>
            <a:off x="569296" y="830313"/>
            <a:ext cx="22907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Analyzable</a:t>
            </a:r>
          </a:p>
          <a:p>
            <a:pPr algn="ctr"/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Inputs</a:t>
            </a:r>
            <a:endParaRPr lang="ko-KR" altLang="en-US" sz="2300" dirty="0">
              <a:solidFill>
                <a:srgbClr val="C00000"/>
              </a:solidFill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B7F9B-27F1-4E98-97B2-FDA449136442}"/>
              </a:ext>
            </a:extLst>
          </p:cNvPr>
          <p:cNvSpPr txBox="1"/>
          <p:nvPr/>
        </p:nvSpPr>
        <p:spPr>
          <a:xfrm>
            <a:off x="0" y="21726"/>
            <a:ext cx="41289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3.1. analyzable inputs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8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3EB4400-84BE-4746-808F-0242E465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0" y="1668436"/>
            <a:ext cx="11071782" cy="5087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668765-1633-423B-A4B6-3DB4A5915AE1}"/>
              </a:ext>
            </a:extLst>
          </p:cNvPr>
          <p:cNvSpPr txBox="1"/>
          <p:nvPr/>
        </p:nvSpPr>
        <p:spPr>
          <a:xfrm>
            <a:off x="10376377" y="34430"/>
            <a:ext cx="19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approach</a:t>
            </a:r>
            <a:endParaRPr lang="ko-KR" altLang="en-US" sz="2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67904-5B16-4E82-A735-3FEFE3C054E9}"/>
              </a:ext>
            </a:extLst>
          </p:cNvPr>
          <p:cNvSpPr txBox="1"/>
          <p:nvPr/>
        </p:nvSpPr>
        <p:spPr>
          <a:xfrm>
            <a:off x="0" y="6946"/>
            <a:ext cx="41289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3.2. Analysis flow of BLIA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FFB02-FD26-4090-A323-85E6C0CA6B93}"/>
              </a:ext>
            </a:extLst>
          </p:cNvPr>
          <p:cNvSpPr txBox="1"/>
          <p:nvPr/>
        </p:nvSpPr>
        <p:spPr>
          <a:xfrm>
            <a:off x="216817" y="559287"/>
            <a:ext cx="115195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rVSM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리포트 분석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+ IR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모델 </a:t>
            </a:r>
            <a:r>
              <a:rPr lang="ko-KR" altLang="en-US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</a:t>
            </a:r>
            <a:r>
              <a:rPr lang="ko-KR" altLang="en-US" sz="2300" dirty="0" err="1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로케이터</a:t>
            </a:r>
            <a:endParaRPr lang="ko-KR" altLang="en-US" sz="2300" dirty="0">
              <a:solidFill>
                <a:schemeClr val="bg2">
                  <a:lumMod val="75000"/>
                </a:schemeClr>
              </a:solidFill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298C6-AB51-4874-9241-8F7DF15F58E5}"/>
              </a:ext>
            </a:extLst>
          </p:cNvPr>
          <p:cNvSpPr txBox="1"/>
          <p:nvPr/>
        </p:nvSpPr>
        <p:spPr>
          <a:xfrm>
            <a:off x="216817" y="948946"/>
            <a:ext cx="848412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BLIA1.0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→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BLIA1.5 : method level,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comment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포함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18ADD-26EF-4A20-BDC6-38E3EE9BD39F}"/>
              </a:ext>
            </a:extLst>
          </p:cNvPr>
          <p:cNvSpPr txBox="1"/>
          <p:nvPr/>
        </p:nvSpPr>
        <p:spPr>
          <a:xfrm>
            <a:off x="5740925" y="711518"/>
            <a:ext cx="441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리포트의 상세 설명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528AA-7B0F-4B62-B18B-8D4A8213D15E}"/>
              </a:ext>
            </a:extLst>
          </p:cNvPr>
          <p:cNvSpPr txBox="1"/>
          <p:nvPr/>
        </p:nvSpPr>
        <p:spPr>
          <a:xfrm>
            <a:off x="2809188" y="1299552"/>
            <a:ext cx="7692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Fixed method: Fixed file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과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commit log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에서 추출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F7C59-5415-4805-8C0D-ADDD69DD7F95}"/>
              </a:ext>
            </a:extLst>
          </p:cNvPr>
          <p:cNvSpPr txBox="1"/>
          <p:nvPr/>
        </p:nvSpPr>
        <p:spPr>
          <a:xfrm>
            <a:off x="84843" y="1603992"/>
            <a:ext cx="2187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소스파일의</a:t>
            </a:r>
            <a:r>
              <a:rPr lang="en-US" altLang="ko-KR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Structured information</a:t>
            </a:r>
            <a:r>
              <a:rPr lang="ko-KR" altLang="en-US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 대한 통합적인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4DB08-E06E-4333-8578-4B2CB997F003}"/>
              </a:ext>
            </a:extLst>
          </p:cNvPr>
          <p:cNvSpPr txBox="1"/>
          <p:nvPr/>
        </p:nvSpPr>
        <p:spPr>
          <a:xfrm>
            <a:off x="-39280" y="2732315"/>
            <a:ext cx="989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버그리포트의 </a:t>
            </a:r>
            <a:r>
              <a:rPr lang="en-US" altLang="ko-KR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stack  trace </a:t>
            </a:r>
            <a:r>
              <a:rPr lang="ko-KR" altLang="en-US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분석</a:t>
            </a:r>
            <a:r>
              <a:rPr lang="en-US" altLang="ko-KR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endParaRPr lang="ko-KR" altLang="en-US" sz="14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7F780-0D5B-4AE7-A695-B86A53A333EB}"/>
              </a:ext>
            </a:extLst>
          </p:cNvPr>
          <p:cNvSpPr txBox="1"/>
          <p:nvPr/>
        </p:nvSpPr>
        <p:spPr>
          <a:xfrm>
            <a:off x="84843" y="5750072"/>
            <a:ext cx="98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Commit</a:t>
            </a:r>
            <a:r>
              <a:rPr lang="ko-KR" altLang="en-US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log</a:t>
            </a:r>
            <a:r>
              <a:rPr lang="ko-KR" altLang="en-US" sz="14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분석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A62A0E-BF29-4D88-B114-50468111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658" y="668190"/>
            <a:ext cx="26765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70C107-0B53-49F0-9D0E-4403894E661F}"/>
              </a:ext>
            </a:extLst>
          </p:cNvPr>
          <p:cNvSpPr txBox="1"/>
          <p:nvPr/>
        </p:nvSpPr>
        <p:spPr>
          <a:xfrm>
            <a:off x="9860437" y="1979629"/>
            <a:ext cx="153656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File</a:t>
            </a:r>
          </a:p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level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29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23F5E-8AF9-4900-9022-97F0A0DF2662}"/>
              </a:ext>
            </a:extLst>
          </p:cNvPr>
          <p:cNvSpPr txBox="1"/>
          <p:nvPr/>
        </p:nvSpPr>
        <p:spPr>
          <a:xfrm>
            <a:off x="10376377" y="34430"/>
            <a:ext cx="19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approach</a:t>
            </a:r>
            <a:endParaRPr lang="ko-KR" altLang="en-US" sz="2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22730-A210-4359-8E01-F344CC2B6085}"/>
              </a:ext>
            </a:extLst>
          </p:cNvPr>
          <p:cNvSpPr txBox="1"/>
          <p:nvPr/>
        </p:nvSpPr>
        <p:spPr>
          <a:xfrm>
            <a:off x="0" y="11347"/>
            <a:ext cx="41289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3.2. Analysis flow of BLIA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0D9AA-B23C-4557-8542-DB43110EE80D}"/>
              </a:ext>
            </a:extLst>
          </p:cNvPr>
          <p:cNvSpPr txBox="1"/>
          <p:nvPr/>
        </p:nvSpPr>
        <p:spPr>
          <a:xfrm>
            <a:off x="980389" y="560331"/>
            <a:ext cx="107277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소스파일과 새 버그 리포트의 유사도 분석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전 처리 과정에서 소스파일에 대한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structured information 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얻을 수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새 버그 리포트도 전 처리해서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query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만든다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쿼리를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structured information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 보내서 점수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en-US" altLang="ko-KR" sz="2300" dirty="0" err="1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StructVsmScore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: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버그리포트와 소스코드 사이의 유사도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를 매긴다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452F5-1984-44F3-9F02-8FE188D05D12}"/>
              </a:ext>
            </a:extLst>
          </p:cNvPr>
          <p:cNvSpPr/>
          <p:nvPr/>
        </p:nvSpPr>
        <p:spPr>
          <a:xfrm>
            <a:off x="130562" y="560331"/>
            <a:ext cx="101662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step1 : </a:t>
            </a:r>
            <a:endParaRPr lang="ko-KR" altLang="en-US" sz="2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01825-E3EA-4405-83F6-CBAE12F6FCFA}"/>
              </a:ext>
            </a:extLst>
          </p:cNvPr>
          <p:cNvSpPr txBox="1"/>
          <p:nvPr/>
        </p:nvSpPr>
        <p:spPr>
          <a:xfrm>
            <a:off x="980389" y="1714493"/>
            <a:ext cx="107277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수정된 버그 리포트와 새 버그리포트의 유사도 분석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버그리포트와 코멘트 전처리과정 거친다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각각 리포트에서 수정된 파일 저장 해놓는다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비슷한 버그 리포트를 찾으면 수정된 파일에 대한 </a:t>
            </a:r>
            <a:r>
              <a:rPr lang="en-US" altLang="ko-KR" sz="2300" dirty="0" err="1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SimiBugScore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계산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0E7AD3-67BA-43B1-9C15-8D93E1597A8E}"/>
              </a:ext>
            </a:extLst>
          </p:cNvPr>
          <p:cNvSpPr/>
          <p:nvPr/>
        </p:nvSpPr>
        <p:spPr>
          <a:xfrm>
            <a:off x="130562" y="1714493"/>
            <a:ext cx="107433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step2 : </a:t>
            </a:r>
            <a:endParaRPr lang="ko-KR" altLang="en-US" sz="2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FAFBCC-B727-40A5-98D9-15F915DBE6EB}"/>
              </a:ext>
            </a:extLst>
          </p:cNvPr>
          <p:cNvSpPr/>
          <p:nvPr/>
        </p:nvSpPr>
        <p:spPr>
          <a:xfrm>
            <a:off x="130562" y="2487090"/>
            <a:ext cx="108876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step3 : </a:t>
            </a:r>
            <a:endParaRPr lang="ko-KR" altLang="en-US" sz="23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4D7C9F-B3BF-4D0D-9593-180F921B0BAB}"/>
              </a:ext>
            </a:extLst>
          </p:cNvPr>
          <p:cNvSpPr/>
          <p:nvPr/>
        </p:nvSpPr>
        <p:spPr>
          <a:xfrm>
            <a:off x="980389" y="2487090"/>
            <a:ext cx="108094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리포트에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stack trace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가 있으면 소스 파일에 대한 정보를 추출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소스코드 파일에 대한 </a:t>
            </a:r>
            <a:r>
              <a:rPr lang="en-US" altLang="ko-KR" sz="2300" dirty="0" err="1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Strace</a:t>
            </a:r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Score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오류 의심 가는 파일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매긴다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  <a:endParaRPr lang="ko-KR" altLang="en-US" sz="23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D0A29-9EB4-4338-975B-5D57F545D864}"/>
              </a:ext>
            </a:extLst>
          </p:cNvPr>
          <p:cNvSpPr/>
          <p:nvPr/>
        </p:nvSpPr>
        <p:spPr>
          <a:xfrm>
            <a:off x="130562" y="3259687"/>
            <a:ext cx="108876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step4 : </a:t>
            </a:r>
            <a:endParaRPr lang="ko-KR" altLang="en-US" sz="23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BDDC9D-EEC3-4C76-AA7C-95BD10253C03}"/>
              </a:ext>
            </a:extLst>
          </p:cNvPr>
          <p:cNvSpPr/>
          <p:nvPr/>
        </p:nvSpPr>
        <p:spPr>
          <a:xfrm>
            <a:off x="980389" y="3259687"/>
            <a:ext cx="108094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SCM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에서 새 버그리포트 작성 전 근래에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commit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된 파일이나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commit log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메시지를 찾는다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Commit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된 파일에 대한 </a:t>
            </a:r>
            <a:r>
              <a:rPr lang="en-US" altLang="ko-KR" sz="2300" dirty="0" err="1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CommScore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계산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 </a:t>
            </a:r>
            <a:r>
              <a:rPr lang="en-US" altLang="ko-KR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ko-KR" altLang="en-US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관련 소스파일 → 관련 메소드</a:t>
            </a:r>
            <a:r>
              <a:rPr lang="en-US" altLang="ko-KR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 Method level analysis</a:t>
            </a:r>
            <a:r>
              <a:rPr lang="ko-KR" altLang="en-US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 사용됨</a:t>
            </a:r>
            <a:endParaRPr lang="ko-KR" altLang="en-US" sz="23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986062-FC4C-4AD5-98A8-EE45FE221DEC}"/>
              </a:ext>
            </a:extLst>
          </p:cNvPr>
          <p:cNvSpPr/>
          <p:nvPr/>
        </p:nvSpPr>
        <p:spPr>
          <a:xfrm>
            <a:off x="130562" y="4078450"/>
            <a:ext cx="107753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step5 : </a:t>
            </a:r>
            <a:endParaRPr lang="ko-KR" altLang="en-US" sz="23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E6C7D6-BF4C-4761-BAA8-C1AF9B88DA5F}"/>
              </a:ext>
            </a:extLst>
          </p:cNvPr>
          <p:cNvSpPr/>
          <p:nvPr/>
        </p:nvSpPr>
        <p:spPr>
          <a:xfrm>
            <a:off x="980389" y="4078450"/>
            <a:ext cx="108094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위에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4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개의 점수를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3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개의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control parameter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로 통합해서 각각 소스파일에 대한 </a:t>
            </a:r>
            <a:r>
              <a:rPr lang="en-US" altLang="ko-KR" sz="2300" dirty="0" err="1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BliaFileScore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계산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파일 레벨로 결함 위치 찾을 수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endParaRPr lang="ko-KR" altLang="en-US" sz="23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A43281-53FA-4C33-A1B9-2F552030E685}"/>
              </a:ext>
            </a:extLst>
          </p:cNvPr>
          <p:cNvSpPr txBox="1"/>
          <p:nvPr/>
        </p:nvSpPr>
        <p:spPr>
          <a:xfrm>
            <a:off x="7466029" y="5599522"/>
            <a:ext cx="42420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File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level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8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83E1BA-1609-43C9-A54A-9FA22CA5B1CB}"/>
              </a:ext>
            </a:extLst>
          </p:cNvPr>
          <p:cNvSpPr txBox="1"/>
          <p:nvPr/>
        </p:nvSpPr>
        <p:spPr>
          <a:xfrm>
            <a:off x="10376377" y="34430"/>
            <a:ext cx="19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approach</a:t>
            </a:r>
            <a:endParaRPr lang="ko-KR" altLang="en-US" sz="2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67103-41C8-4DB3-8111-A6D75C79355E}"/>
              </a:ext>
            </a:extLst>
          </p:cNvPr>
          <p:cNvSpPr txBox="1"/>
          <p:nvPr/>
        </p:nvSpPr>
        <p:spPr>
          <a:xfrm>
            <a:off x="0" y="11347"/>
            <a:ext cx="41289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3.2. Analysis flow of BLIA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4727D-0029-4228-8A25-8A6D971D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914"/>
            <a:ext cx="12192000" cy="4702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75CA17-8F52-46A8-9B4B-A75C150C38B6}"/>
              </a:ext>
            </a:extLst>
          </p:cNvPr>
          <p:cNvSpPr txBox="1"/>
          <p:nvPr/>
        </p:nvSpPr>
        <p:spPr>
          <a:xfrm>
            <a:off x="895547" y="5164011"/>
            <a:ext cx="218701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Method level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7AA90-CA6F-4130-BC5D-F29431069540}"/>
              </a:ext>
            </a:extLst>
          </p:cNvPr>
          <p:cNvSpPr txBox="1"/>
          <p:nvPr/>
        </p:nvSpPr>
        <p:spPr>
          <a:xfrm>
            <a:off x="339365" y="878381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 5</a:t>
            </a:r>
            <a:r>
              <a:rPr lang="ko-KR" altLang="en-US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에서 얻은 파일</a:t>
            </a:r>
          </a:p>
        </p:txBody>
      </p:sp>
    </p:spTree>
    <p:extLst>
      <p:ext uri="{BB962C8B-B14F-4D97-AF65-F5344CB8AC3E}">
        <p14:creationId xmlns:p14="http://schemas.microsoft.com/office/powerpoint/2010/main" val="263552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61A53-FAB9-4D03-8C51-9F7FC7329DE9}"/>
              </a:ext>
            </a:extLst>
          </p:cNvPr>
          <p:cNvSpPr txBox="1"/>
          <p:nvPr/>
        </p:nvSpPr>
        <p:spPr>
          <a:xfrm>
            <a:off x="10376377" y="34430"/>
            <a:ext cx="19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approach</a:t>
            </a:r>
            <a:endParaRPr lang="ko-KR" altLang="en-US" sz="2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E3838-EAE6-4203-A82D-D0C5D9C9E4D4}"/>
              </a:ext>
            </a:extLst>
          </p:cNvPr>
          <p:cNvSpPr txBox="1"/>
          <p:nvPr/>
        </p:nvSpPr>
        <p:spPr>
          <a:xfrm>
            <a:off x="0" y="11347"/>
            <a:ext cx="41289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3.2. Analysis flow of BLIA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33D4B-B18E-499B-BEF6-DAC774E0B681}"/>
              </a:ext>
            </a:extLst>
          </p:cNvPr>
          <p:cNvSpPr txBox="1"/>
          <p:nvPr/>
        </p:nvSpPr>
        <p:spPr>
          <a:xfrm>
            <a:off x="1027523" y="730013"/>
            <a:ext cx="107277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Step5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에서 얻은 파일들 </a:t>
            </a:r>
            <a:r>
              <a:rPr lang="ko-KR" altLang="en-US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전처리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과정 거쳐서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method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정보를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query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로 사용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버그리포트도 전 처리 과정 거치는데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step1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query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대신에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information index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만든다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E0C48-E896-45ED-9FBD-56C5E6DA6886}"/>
              </a:ext>
            </a:extLst>
          </p:cNvPr>
          <p:cNvSpPr/>
          <p:nvPr/>
        </p:nvSpPr>
        <p:spPr>
          <a:xfrm>
            <a:off x="177696" y="730013"/>
            <a:ext cx="108876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step6 : 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57654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2CB60E-3228-428D-9A32-1F0A64464729}"/>
              </a:ext>
            </a:extLst>
          </p:cNvPr>
          <p:cNvSpPr txBox="1"/>
          <p:nvPr/>
        </p:nvSpPr>
        <p:spPr>
          <a:xfrm>
            <a:off x="556182" y="915737"/>
            <a:ext cx="103223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2000s: Change Impact Analysis (CIA), 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소스파일 버전마다의 차이를 분석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2010s: Spectrum-Based Fault Localization (SBFL)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Recently(2016): </a:t>
            </a:r>
            <a:r>
              <a:rPr lang="en-US" altLang="ko-KR" sz="2300" dirty="0">
                <a:solidFill>
                  <a:srgbClr val="C0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Information Retrieval</a:t>
            </a: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, SW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의 텍스트 영역을 조사해서 위치 찾고 개발자 확인</a:t>
            </a: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충격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F3199-3C48-4BE7-8758-867517832A3C}"/>
              </a:ext>
            </a:extLst>
          </p:cNvPr>
          <p:cNvSpPr txBox="1"/>
          <p:nvPr/>
        </p:nvSpPr>
        <p:spPr>
          <a:xfrm>
            <a:off x="1019668" y="2580095"/>
            <a:ext cx="1023750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IR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 장점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상대적으로 </a:t>
            </a: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computation cost 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적음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CIA,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SBFL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보다 정확함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8E2C1-0651-46B0-884F-1BD91B0868C2}"/>
              </a:ext>
            </a:extLst>
          </p:cNvPr>
          <p:cNvSpPr txBox="1"/>
          <p:nvPr/>
        </p:nvSpPr>
        <p:spPr>
          <a:xfrm>
            <a:off x="5674935" y="2619227"/>
            <a:ext cx="58729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IR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 특징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버그 리포트를 쿼리로 취급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소스코드 파일들이 </a:t>
            </a: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document collection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을 이룬다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6B50C-A1AF-4E2B-A145-8E0BFC110683}"/>
              </a:ext>
            </a:extLst>
          </p:cNvPr>
          <p:cNvSpPr txBox="1"/>
          <p:nvPr/>
        </p:nvSpPr>
        <p:spPr>
          <a:xfrm>
            <a:off x="977245" y="4197157"/>
            <a:ext cx="1023750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정확성을 높이기 위해 사용되는 것들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앞서 고쳐진 </a:t>
            </a: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bug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들과의 유사도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소스코드 파일을 단순 문서로 취급하는 것이 아니라 </a:t>
            </a: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structure information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을 사용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버전 히스토리 분석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Stack  trace </a:t>
            </a:r>
            <a:r>
              <a:rPr lang="ko-KR" altLang="en-US" sz="2300" dirty="0">
                <a:latin typeface="나눔바른펜" panose="020B0503000000000000" pitchFamily="50" charset="-127"/>
                <a:ea typeface="나눔바른펜" panose="020B0503000000000000" pitchFamily="50" charset="-127"/>
                <a:cs typeface="THE삐끗삐끗" panose="02020503020101020101" pitchFamily="18" charset="-127"/>
              </a:rPr>
              <a:t>분석</a:t>
            </a:r>
            <a:endParaRPr lang="en-US" altLang="ko-KR" sz="2300" dirty="0">
              <a:latin typeface="나눔바른펜" panose="020B0503000000000000" pitchFamily="50" charset="-127"/>
              <a:ea typeface="나눔바른펜" panose="020B0503000000000000" pitchFamily="50" charset="-127"/>
              <a:cs typeface="THE삐끗삐끗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0EC64-31B5-44BA-B81F-8C4BCA1735EB}"/>
              </a:ext>
            </a:extLst>
          </p:cNvPr>
          <p:cNvSpPr txBox="1"/>
          <p:nvPr/>
        </p:nvSpPr>
        <p:spPr>
          <a:xfrm>
            <a:off x="556182" y="484495"/>
            <a:ext cx="21116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유사연구</a:t>
            </a:r>
          </a:p>
        </p:txBody>
      </p:sp>
    </p:spTree>
    <p:extLst>
      <p:ext uri="{BB962C8B-B14F-4D97-AF65-F5344CB8AC3E}">
        <p14:creationId xmlns:p14="http://schemas.microsoft.com/office/powerpoint/2010/main" val="36200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2EC23-B5E4-4B5B-B56D-0BD441E6BE58}"/>
              </a:ext>
            </a:extLst>
          </p:cNvPr>
          <p:cNvSpPr txBox="1"/>
          <p:nvPr/>
        </p:nvSpPr>
        <p:spPr>
          <a:xfrm>
            <a:off x="820132" y="1003289"/>
            <a:ext cx="1090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활용</a:t>
            </a:r>
            <a:r>
              <a:rPr lang="en-US" altLang="ko-KR" sz="20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: </a:t>
            </a:r>
            <a:r>
              <a:rPr lang="ko-KR" altLang="en-US" sz="20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텍스트</a:t>
            </a:r>
            <a:r>
              <a:rPr lang="en-US" altLang="ko-KR" sz="20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stack trace, comments, structured info, </a:t>
            </a:r>
            <a:r>
              <a:rPr lang="ko-KR" altLang="en-US" sz="20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코드 변화 히스토리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FE26-1C4F-4B40-8263-84F63CC7E7FD}"/>
              </a:ext>
            </a:extLst>
          </p:cNvPr>
          <p:cNvSpPr txBox="1"/>
          <p:nvPr/>
        </p:nvSpPr>
        <p:spPr>
          <a:xfrm>
            <a:off x="405352" y="1743959"/>
            <a:ext cx="1076541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300"/>
              </a:lnSpc>
              <a:buAutoNum type="arabicPeriod"/>
            </a:pP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IR(</a:t>
            </a:r>
            <a:r>
              <a:rPr lang="en-US" altLang="ko-KR" sz="22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rVSM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[19])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으로 버그리포트와 소스파일의 텍스트 유사성 비교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소스파일의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Structured information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을 통합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([20]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에서 효율성 입증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</a:t>
            </a:r>
          </a:p>
          <a:p>
            <a:pPr marL="457200" indent="-457200" algn="l">
              <a:lnSpc>
                <a:spcPts val="3300"/>
              </a:lnSpc>
              <a:buAutoNum type="arabicPeriod"/>
            </a:pP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앞서 고쳐진 버그리포트들의 유사성 분석</a:t>
            </a:r>
            <a:endParaRPr lang="en-US" altLang="ko-KR" sz="22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lnSpc>
                <a:spcPts val="3300"/>
              </a:lnSpc>
              <a:buAutoNum type="arabicPeriod"/>
            </a:pP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리포트가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stack trace 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포함하면 의심 가는 파일 골라 내기 위해 분석</a:t>
            </a:r>
            <a:endParaRPr lang="en-US" altLang="ko-KR" sz="22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lnSpc>
                <a:spcPts val="3300"/>
              </a:lnSpc>
              <a:buAutoNum type="arabicPeriod"/>
            </a:pPr>
            <a:r>
              <a:rPr lang="ko-KR" altLang="en-US" sz="22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소스코드파일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히스토리 분석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-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파일과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method</a:t>
            </a:r>
          </a:p>
          <a:p>
            <a:pPr marL="457200" indent="-457200" algn="l">
              <a:lnSpc>
                <a:spcPts val="3300"/>
              </a:lnSpc>
              <a:buAutoNum type="arabicPeriod"/>
            </a:pP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위의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4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개 통합해서 버그리포트마다 의심 가는 파일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localize. File level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로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output</a:t>
            </a:r>
          </a:p>
          <a:p>
            <a:pPr marL="457200" indent="-457200" algn="l">
              <a:lnSpc>
                <a:spcPts val="3300"/>
              </a:lnSpc>
              <a:buAutoNum type="arabicPeriod"/>
            </a:pPr>
            <a:r>
              <a:rPr lang="ko-KR" altLang="en-US" sz="22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랭크된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2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의심가는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파일에서 파일과 버그리포트의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method 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유사성 분석</a:t>
            </a:r>
            <a:endParaRPr lang="en-US" altLang="ko-KR" sz="22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lnSpc>
                <a:spcPts val="3300"/>
              </a:lnSpc>
              <a:buAutoNum type="arabicPeriod"/>
            </a:pPr>
            <a:r>
              <a:rPr lang="ko-KR" altLang="en-US" sz="22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의심가는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method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가 </a:t>
            </a:r>
            <a:r>
              <a:rPr lang="ko-KR" altLang="en-US" sz="22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랭크됨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Method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level</a:t>
            </a:r>
            <a:r>
              <a:rPr lang="ko-KR" altLang="en-US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로 </a:t>
            </a:r>
            <a:r>
              <a:rPr lang="en-US" altLang="ko-KR" sz="22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output</a:t>
            </a:r>
          </a:p>
          <a:p>
            <a:pPr algn="l"/>
            <a:endParaRPr lang="ko-KR" altLang="en-US" sz="22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65A5-A2BF-4B21-9723-6F77583CBE5C}"/>
              </a:ext>
            </a:extLst>
          </p:cNvPr>
          <p:cNvSpPr txBox="1"/>
          <p:nvPr/>
        </p:nvSpPr>
        <p:spPr>
          <a:xfrm>
            <a:off x="546755" y="424206"/>
            <a:ext cx="480767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해당 연구에서 제안</a:t>
            </a:r>
          </a:p>
        </p:txBody>
      </p:sp>
    </p:spTree>
    <p:extLst>
      <p:ext uri="{BB962C8B-B14F-4D97-AF65-F5344CB8AC3E}">
        <p14:creationId xmlns:p14="http://schemas.microsoft.com/office/powerpoint/2010/main" val="107390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75022-1359-4589-B245-9711A233C4EB}"/>
              </a:ext>
            </a:extLst>
          </p:cNvPr>
          <p:cNvSpPr txBox="1"/>
          <p:nvPr/>
        </p:nvSpPr>
        <p:spPr>
          <a:xfrm>
            <a:off x="245097" y="377072"/>
            <a:ext cx="50810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Contribution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86F6F-E5EB-4B2E-84AB-071331CD8C99}"/>
              </a:ext>
            </a:extLst>
          </p:cNvPr>
          <p:cNvSpPr txBox="1"/>
          <p:nvPr/>
        </p:nvSpPr>
        <p:spPr>
          <a:xfrm>
            <a:off x="490194" y="970961"/>
            <a:ext cx="106428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content, stack traces,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comment,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소스파일의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structured info,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소스파일의 히스토리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활용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File level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뿐만 아니라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Method Level</a:t>
            </a:r>
          </a:p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분석한 정보들의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influence rate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변수의 최적화 범위 찾음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Localization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정확성 높이기 위해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comments, fixed method,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각각 버그 리포트의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fixed commits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를 추가함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  <a:p>
            <a:pPr marL="457200" indent="-457200" algn="l">
              <a:buAutoNum type="arabicPeriod"/>
            </a:pP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6C6D3-EBCD-402D-855C-AC7334FEDBD3}"/>
              </a:ext>
            </a:extLst>
          </p:cNvPr>
          <p:cNvSpPr txBox="1"/>
          <p:nvPr/>
        </p:nvSpPr>
        <p:spPr>
          <a:xfrm>
            <a:off x="245097" y="2888289"/>
            <a:ext cx="50810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3A0CC-42D7-4A52-B6F4-03697E2ACD7F}"/>
              </a:ext>
            </a:extLst>
          </p:cNvPr>
          <p:cNvSpPr txBox="1"/>
          <p:nvPr/>
        </p:nvSpPr>
        <p:spPr>
          <a:xfrm>
            <a:off x="490194" y="3808429"/>
            <a:ext cx="110199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Section2) background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 설명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Section3) BLIA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설명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Section4)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실험 디자인과 평가 방법 설명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Section5 &amp; 6)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실험결과와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threats</a:t>
            </a:r>
          </a:p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Section7)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관련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연구 조사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Section8)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결론과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연구 방향 제시 </a:t>
            </a:r>
          </a:p>
        </p:txBody>
      </p:sp>
    </p:spTree>
    <p:extLst>
      <p:ext uri="{BB962C8B-B14F-4D97-AF65-F5344CB8AC3E}">
        <p14:creationId xmlns:p14="http://schemas.microsoft.com/office/powerpoint/2010/main" val="42069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767C1-CFB7-4012-91CA-C53A84F2F06B}"/>
              </a:ext>
            </a:extLst>
          </p:cNvPr>
          <p:cNvSpPr txBox="1"/>
          <p:nvPr/>
        </p:nvSpPr>
        <p:spPr>
          <a:xfrm>
            <a:off x="2916631" y="2090469"/>
            <a:ext cx="7829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Background</a:t>
            </a:r>
            <a:endParaRPr lang="ko-KR" altLang="en-US" sz="6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595DC-B23B-452D-AFEF-1E42DB85C151}"/>
              </a:ext>
            </a:extLst>
          </p:cNvPr>
          <p:cNvSpPr txBox="1"/>
          <p:nvPr/>
        </p:nvSpPr>
        <p:spPr>
          <a:xfrm>
            <a:off x="3110844" y="3751868"/>
            <a:ext cx="61462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/issue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해결되는 과정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>
              <a:buFontTx/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버그리포트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IR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기반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localization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의 일반적인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process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와 테크닉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>
              <a:buFontTx/>
              <a:buAutoNum type="arabicPeriod"/>
            </a:pP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SCM - Code change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429F-2595-4DFE-80D8-BC27DCA1B6D9}"/>
              </a:ext>
            </a:extLst>
          </p:cNvPr>
          <p:cNvSpPr txBox="1"/>
          <p:nvPr/>
        </p:nvSpPr>
        <p:spPr>
          <a:xfrm>
            <a:off x="320510" y="179202"/>
            <a:ext cx="1168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latin typeface="Rockwell Extra Bold" panose="02060903040505020403" pitchFamily="18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2</a:t>
            </a:r>
            <a:endParaRPr lang="ko-KR" altLang="en-US" sz="3000" dirty="0">
              <a:latin typeface="Rockwell Extra Bold" panose="02060903040505020403" pitchFamily="18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9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6FE9-1104-4739-94E3-6D21544BD30F}"/>
              </a:ext>
            </a:extLst>
          </p:cNvPr>
          <p:cNvSpPr txBox="1"/>
          <p:nvPr/>
        </p:nvSpPr>
        <p:spPr>
          <a:xfrm>
            <a:off x="9977309" y="97404"/>
            <a:ext cx="240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Background</a:t>
            </a:r>
            <a:endParaRPr lang="ko-KR" altLang="en-US" sz="2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39E16-21CB-4F64-B10D-405F23ADF9B8}"/>
              </a:ext>
            </a:extLst>
          </p:cNvPr>
          <p:cNvSpPr txBox="1"/>
          <p:nvPr/>
        </p:nvSpPr>
        <p:spPr>
          <a:xfrm>
            <a:off x="367645" y="377072"/>
            <a:ext cx="85595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2.1.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버그와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issue management process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2A852B-0FA4-4F47-BC22-6073E4A3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58" y="641974"/>
            <a:ext cx="3790665" cy="3414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96F5FD-966B-4EC1-9F5E-EB383D7D1327}"/>
              </a:ext>
            </a:extLst>
          </p:cNvPr>
          <p:cNvSpPr txBox="1"/>
          <p:nvPr/>
        </p:nvSpPr>
        <p:spPr>
          <a:xfrm>
            <a:off x="456719" y="941792"/>
            <a:ext cx="855953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유저가 버그 발견하면 알린다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오류 위치 찾으려는 개발자에게 배정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개발자는 버그가 생기는 상황을 다시 만들려고 함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원인과 장소를 찾으면 수정해서 테스트 해봄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테스트에서 오류 없으면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개발자가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)resolve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로 상태 변환시킴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다른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teste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가 오류 상황 체크하고 오류가 없으면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verify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한다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.(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상태 바꿈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</a:t>
            </a:r>
          </a:p>
          <a:p>
            <a:pPr marL="457200" indent="-457200" algn="l">
              <a:buAutoNum type="arabicPeriod"/>
            </a:pP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Reporter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에게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verify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한 알림이 감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90CE4-1475-440B-BFEE-A56E5505D122}"/>
              </a:ext>
            </a:extLst>
          </p:cNvPr>
          <p:cNvSpPr txBox="1"/>
          <p:nvPr/>
        </p:nvSpPr>
        <p:spPr>
          <a:xfrm>
            <a:off x="367644" y="3700446"/>
            <a:ext cx="85595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2.2 Bug Report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9FAF5-C38F-472E-AC24-D26FF1013C0D}"/>
              </a:ext>
            </a:extLst>
          </p:cNvPr>
          <p:cNvSpPr txBox="1"/>
          <p:nvPr/>
        </p:nvSpPr>
        <p:spPr>
          <a:xfrm>
            <a:off x="456719" y="4335442"/>
            <a:ext cx="111571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개발자들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주로 버그 생기는 상황을 다시 만들어내서 원인 </a:t>
            </a:r>
            <a:r>
              <a:rPr lang="ko-KR" altLang="en-US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뭔지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소스파일 어디가 잘못된 것인지 찾는다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리포트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: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버그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ID,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요약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설명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제출 날짜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수정된 날짜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상태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등 관련 항목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언제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exception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이 생겼는지 알 수 있는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Stack trace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포함하고 있는 리포트도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</a:p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   ex)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버그가 발생한 상황 만들고 버그 리포트의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class name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이나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method name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기반해 있다고 가정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리포트에 있는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comment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에서 오류 상황에 대한 추가적인 정보를 얻을 수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저장소에 있는 비슷한 버그 리포트를 찾는다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비슷한 버그 리포트를 찾으면 수정된 파일을 후보로 생각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4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6FE9-1104-4739-94E3-6D21544BD30F}"/>
              </a:ext>
            </a:extLst>
          </p:cNvPr>
          <p:cNvSpPr txBox="1"/>
          <p:nvPr/>
        </p:nvSpPr>
        <p:spPr>
          <a:xfrm>
            <a:off x="9977309" y="97404"/>
            <a:ext cx="240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Background</a:t>
            </a:r>
            <a:endParaRPr lang="ko-KR" altLang="en-US" sz="2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FB86D-4E08-4A26-995E-E30D9BEE97D5}"/>
              </a:ext>
            </a:extLst>
          </p:cNvPr>
          <p:cNvSpPr txBox="1"/>
          <p:nvPr/>
        </p:nvSpPr>
        <p:spPr>
          <a:xfrm>
            <a:off x="316406" y="92660"/>
            <a:ext cx="85595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2.3. IR-based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bug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localization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42D41-8D5E-41EF-8F80-28A23ACCBE8B}"/>
              </a:ext>
            </a:extLst>
          </p:cNvPr>
          <p:cNvSpPr txBox="1"/>
          <p:nvPr/>
        </p:nvSpPr>
        <p:spPr>
          <a:xfrm>
            <a:off x="456719" y="1026634"/>
            <a:ext cx="111571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각각의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리포트는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search query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이고 소스파일은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document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묶음이다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각 버그리포트에 대해 의심 가는 소스파일의 순위를 알려준다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2232E-FA53-4B16-92E8-757B936596FF}"/>
              </a:ext>
            </a:extLst>
          </p:cNvPr>
          <p:cNvSpPr txBox="1"/>
          <p:nvPr/>
        </p:nvSpPr>
        <p:spPr>
          <a:xfrm>
            <a:off x="456719" y="1826853"/>
            <a:ext cx="11157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전형적인</a:t>
            </a:r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 </a:t>
            </a:r>
            <a:r>
              <a:rPr lang="ko-KR" altLang="en-US" sz="2300" dirty="0" err="1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전처리</a:t>
            </a:r>
            <a:r>
              <a:rPr lang="ko-KR" altLang="en-US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3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34272-6EC1-4D41-BB28-EC67118E96D8}"/>
              </a:ext>
            </a:extLst>
          </p:cNvPr>
          <p:cNvSpPr txBox="1"/>
          <p:nvPr/>
        </p:nvSpPr>
        <p:spPr>
          <a:xfrm>
            <a:off x="3590522" y="1826853"/>
            <a:ext cx="841922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Text normalization</a:t>
            </a:r>
          </a:p>
          <a:p>
            <a:pPr marL="457200" indent="-457200" algn="l">
              <a:buAutoNum type="arabicPeriod"/>
            </a:pPr>
            <a:r>
              <a:rPr lang="en-US" altLang="ko-KR" sz="2300" dirty="0" err="1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Stopword</a:t>
            </a:r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removal</a:t>
            </a:r>
          </a:p>
          <a:p>
            <a:pPr marL="457200" indent="-457200" algn="l">
              <a:buAutoNum type="arabicPeriod"/>
            </a:pPr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Stemming</a:t>
            </a:r>
            <a:endParaRPr lang="ko-KR" altLang="en-US" sz="2300" dirty="0">
              <a:solidFill>
                <a:srgbClr val="C00000"/>
              </a:solidFill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DB570F-918F-4884-AD72-3DBBB97B6616}"/>
              </a:ext>
            </a:extLst>
          </p:cNvPr>
          <p:cNvSpPr txBox="1"/>
          <p:nvPr/>
        </p:nvSpPr>
        <p:spPr>
          <a:xfrm>
            <a:off x="456719" y="2981015"/>
            <a:ext cx="11157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소스파일과 버그리포트 전처리해서 분해할 수 있는 용어를 만들고 유사도를 계산한다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F7331-181F-49A4-A6A3-A883FD45B119}"/>
              </a:ext>
            </a:extLst>
          </p:cNvPr>
          <p:cNvSpPr txBox="1"/>
          <p:nvPr/>
        </p:nvSpPr>
        <p:spPr>
          <a:xfrm>
            <a:off x="456719" y="4067143"/>
            <a:ext cx="84192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Text normalization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8F5B5-D751-445E-85D2-AAFB83DFB2FD}"/>
              </a:ext>
            </a:extLst>
          </p:cNvPr>
          <p:cNvSpPr txBox="1"/>
          <p:nvPr/>
        </p:nvSpPr>
        <p:spPr>
          <a:xfrm>
            <a:off x="739523" y="4513419"/>
            <a:ext cx="111571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점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(.)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제거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용어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tokenization, identifier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분해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소스파일의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AST(Abstract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Syntax Tree)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이용해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identifier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뽑아낸다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Identifier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는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Camel Case splitting[27]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로 분해됨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    ex) combine-</a:t>
            </a:r>
            <a:r>
              <a:rPr lang="en-US" altLang="ko-KR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AnalyzedScore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→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combine, Analyzed, Score  </a:t>
            </a:r>
          </a:p>
        </p:txBody>
      </p:sp>
    </p:spTree>
    <p:extLst>
      <p:ext uri="{BB962C8B-B14F-4D97-AF65-F5344CB8AC3E}">
        <p14:creationId xmlns:p14="http://schemas.microsoft.com/office/powerpoint/2010/main" val="314962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6FE9-1104-4739-94E3-6D21544BD30F}"/>
              </a:ext>
            </a:extLst>
          </p:cNvPr>
          <p:cNvSpPr txBox="1"/>
          <p:nvPr/>
        </p:nvSpPr>
        <p:spPr>
          <a:xfrm>
            <a:off x="9977309" y="97404"/>
            <a:ext cx="240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Background</a:t>
            </a:r>
            <a:endParaRPr lang="ko-KR" altLang="en-US" sz="2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59DCE-0013-4BCF-9BCF-B348320C2F1B}"/>
              </a:ext>
            </a:extLst>
          </p:cNvPr>
          <p:cNvSpPr txBox="1"/>
          <p:nvPr/>
        </p:nvSpPr>
        <p:spPr>
          <a:xfrm>
            <a:off x="550987" y="708418"/>
            <a:ext cx="84192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2.    </a:t>
            </a:r>
            <a:r>
              <a:rPr lang="en-US" altLang="ko-KR" sz="2300" dirty="0" err="1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Stopword</a:t>
            </a:r>
            <a:endParaRPr lang="en-US" altLang="ko-KR" sz="2300" dirty="0">
              <a:solidFill>
                <a:srgbClr val="C00000"/>
              </a:solidFill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E969A-9E0C-4F88-BED2-BEFB612CC216}"/>
              </a:ext>
            </a:extLst>
          </p:cNvPr>
          <p:cNvSpPr txBox="1"/>
          <p:nvPr/>
        </p:nvSpPr>
        <p:spPr>
          <a:xfrm>
            <a:off x="821703" y="1093330"/>
            <a:ext cx="1054859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주제와 관련 없는 용어들을 </a:t>
            </a:r>
            <a:r>
              <a:rPr lang="en-US" altLang="ko-KR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stopword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list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에서 제거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정확성 개선하고 가짜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match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줄일 수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Programming language keyword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도 </a:t>
            </a:r>
            <a:r>
              <a:rPr lang="en-US" altLang="ko-KR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stopword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4D45E-8A39-4D92-B2DE-F5555CBED459}"/>
              </a:ext>
            </a:extLst>
          </p:cNvPr>
          <p:cNvSpPr txBox="1"/>
          <p:nvPr/>
        </p:nvSpPr>
        <p:spPr>
          <a:xfrm>
            <a:off x="316406" y="92660"/>
            <a:ext cx="85595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2.3. IR-based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bug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localization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084E7-1C4C-45D8-9417-EB1D58C0C451}"/>
              </a:ext>
            </a:extLst>
          </p:cNvPr>
          <p:cNvSpPr txBox="1"/>
          <p:nvPr/>
        </p:nvSpPr>
        <p:spPr>
          <a:xfrm>
            <a:off x="524277" y="2331399"/>
            <a:ext cx="84192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solidFill>
                  <a:srgbClr val="C00000"/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3.    Stemming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22CCF-5823-4686-A0AF-49FF167A85D3}"/>
              </a:ext>
            </a:extLst>
          </p:cNvPr>
          <p:cNvSpPr txBox="1"/>
          <p:nvPr/>
        </p:nvSpPr>
        <p:spPr>
          <a:xfrm>
            <a:off x="794993" y="2716311"/>
            <a:ext cx="105485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단어들의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root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형태만 남긴다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 Porter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stemming algorithm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사용함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C49C2-D2A0-4AC2-A143-9D1DCD0FBB5C}"/>
              </a:ext>
            </a:extLst>
          </p:cNvPr>
          <p:cNvSpPr txBox="1"/>
          <p:nvPr/>
        </p:nvSpPr>
        <p:spPr>
          <a:xfrm>
            <a:off x="524277" y="3324361"/>
            <a:ext cx="105485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전처리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과정 끝나면 소스파일에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index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생긴다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07198A-100D-4220-B299-10C59C32076D}"/>
              </a:ext>
            </a:extLst>
          </p:cNvPr>
          <p:cNvSpPr/>
          <p:nvPr/>
        </p:nvSpPr>
        <p:spPr>
          <a:xfrm>
            <a:off x="1119130" y="3716789"/>
            <a:ext cx="10136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ex) TF(term</a:t>
            </a:r>
            <a:r>
              <a:rPr lang="ko-KR" altLang="en-US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en-US" altLang="ko-KR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frequency;</a:t>
            </a:r>
            <a:r>
              <a:rPr lang="ko-KR" altLang="en-US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해당 문서에 용어가 나오는 횟수</a:t>
            </a:r>
            <a:r>
              <a:rPr lang="en-US" altLang="ko-KR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), DF(document frequency; </a:t>
            </a:r>
            <a:r>
              <a:rPr lang="ko-KR" altLang="en-US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해당 용어가 나오는 문서 수</a:t>
            </a:r>
            <a:r>
              <a:rPr lang="en-US" altLang="ko-KR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), IDF(inverse DF;  </a:t>
            </a:r>
            <a:r>
              <a:rPr lang="ko-KR" altLang="en-US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리포트와 소스파일 내용 유사도 계산할 때 쓰임</a:t>
            </a:r>
            <a:r>
              <a:rPr lang="en-US" altLang="ko-KR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24F12-A5A8-4B34-A050-129FDBA6F4D7}"/>
              </a:ext>
            </a:extLst>
          </p:cNvPr>
          <p:cNvSpPr txBox="1"/>
          <p:nvPr/>
        </p:nvSpPr>
        <p:spPr>
          <a:xfrm>
            <a:off x="524276" y="4309272"/>
            <a:ext cx="105485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버그 </a:t>
            </a:r>
            <a:r>
              <a:rPr lang="ko-KR" altLang="en-US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리포트랑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소스 파일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TF,IDF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벡터로 표현된다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82C5F-F33F-4345-AB3F-34C90AF971FE}"/>
              </a:ext>
            </a:extLst>
          </p:cNvPr>
          <p:cNvSpPr txBox="1"/>
          <p:nvPr/>
        </p:nvSpPr>
        <p:spPr>
          <a:xfrm>
            <a:off x="524275" y="4857181"/>
            <a:ext cx="105485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IR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모델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: SUM, LDA, LSI, VSM, </a:t>
            </a:r>
            <a:r>
              <a:rPr lang="en-US" altLang="ko-KR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rVsm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다른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모델보다 성능이 좋다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35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6FE9-1104-4739-94E3-6D21544BD30F}"/>
              </a:ext>
            </a:extLst>
          </p:cNvPr>
          <p:cNvSpPr txBox="1"/>
          <p:nvPr/>
        </p:nvSpPr>
        <p:spPr>
          <a:xfrm>
            <a:off x="9977309" y="97404"/>
            <a:ext cx="240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Masque" panose="020B07030603020A0203" pitchFamily="34" charset="0"/>
                <a:ea typeface="THE삐끗삐끗" panose="02020503020101020101" pitchFamily="18" charset="-127"/>
                <a:cs typeface="THE삐끗삐끗" panose="02020503020101020101" pitchFamily="18" charset="-127"/>
              </a:rPr>
              <a:t>Background</a:t>
            </a:r>
            <a:endParaRPr lang="ko-KR" altLang="en-US" sz="2000" dirty="0">
              <a:latin typeface="Masque" panose="020B07030603020A0203" pitchFamily="34" charset="0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4D45E-8A39-4D92-B2DE-F5555CBED459}"/>
              </a:ext>
            </a:extLst>
          </p:cNvPr>
          <p:cNvSpPr txBox="1"/>
          <p:nvPr/>
        </p:nvSpPr>
        <p:spPr>
          <a:xfrm>
            <a:off x="316406" y="92660"/>
            <a:ext cx="85595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2.4. Code change history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9276F-A148-49BA-9E42-98B2798FBD8B}"/>
              </a:ext>
            </a:extLst>
          </p:cNvPr>
          <p:cNvSpPr txBox="1"/>
          <p:nvPr/>
        </p:nvSpPr>
        <p:spPr>
          <a:xfrm>
            <a:off x="725864" y="1159497"/>
            <a:ext cx="108313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SCM system(Software Configuration Management)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는 개발의 중심에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 </a:t>
            </a:r>
          </a:p>
          <a:p>
            <a:pPr algn="l"/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개발팀은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SCM,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버전 히스토리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관리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:  SCM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시스템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en-US" altLang="ko-KR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git,svn,mercurial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 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활용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Ex) </a:t>
            </a:r>
            <a:r>
              <a:rPr lang="ko-KR" altLang="en-US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깃허브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프로젝트에서 코드 바뀐 히스토리를 볼 수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</a:p>
          <a:p>
            <a:pPr algn="l"/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35350-CC8F-41F0-A51E-03CDCAD0524E}"/>
              </a:ext>
            </a:extLst>
          </p:cNvPr>
          <p:cNvSpPr txBox="1"/>
          <p:nvPr/>
        </p:nvSpPr>
        <p:spPr>
          <a:xfrm>
            <a:off x="744718" y="2316326"/>
            <a:ext cx="108125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→ </a:t>
            </a:r>
            <a:r>
              <a:rPr lang="ko-KR" altLang="en-US" sz="2300" dirty="0" err="1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의심가는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파일과 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method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를 추적할 수 있는 </a:t>
            </a:r>
            <a:r>
              <a:rPr lang="en-US" altLang="ko-KR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(</a:t>
            </a:r>
            <a:r>
              <a:rPr lang="ko-KR" altLang="en-US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분해할 수 있는</a:t>
            </a:r>
            <a:r>
              <a:rPr lang="en-US" altLang="ko-KR" sz="2300" dirty="0">
                <a:solidFill>
                  <a:schemeClr val="bg2">
                    <a:lumMod val="75000"/>
                  </a:schemeClr>
                </a:solidFill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)</a:t>
            </a:r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 데이터를 제공</a:t>
            </a:r>
            <a:endParaRPr lang="en-US" altLang="ko-KR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  <a:p>
            <a:pPr algn="l"/>
            <a:r>
              <a:rPr lang="ko-KR" altLang="en-US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→ 후보를 추적하고 나면 개발자들은 포커스를 맞춰서 테스트할 수 있다</a:t>
            </a:r>
            <a:r>
              <a:rPr lang="en-US" altLang="ko-KR" sz="2300" dirty="0">
                <a:latin typeface="THE삐끗삐끗" panose="02020503020101020101" pitchFamily="18" charset="-127"/>
                <a:ea typeface="THE삐끗삐끗" panose="02020503020101020101" pitchFamily="18" charset="-127"/>
                <a:cs typeface="THE삐끗삐끗" panose="02020503020101020101" pitchFamily="18" charset="-127"/>
              </a:rPr>
              <a:t>.</a:t>
            </a:r>
            <a:endParaRPr lang="ko-KR" altLang="en-US" sz="2300" dirty="0">
              <a:latin typeface="THE삐끗삐끗" panose="02020503020101020101" pitchFamily="18" charset="-127"/>
              <a:ea typeface="THE삐끗삐끗" panose="02020503020101020101" pitchFamily="18" charset="-127"/>
              <a:cs typeface="THE삐끗삐끗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6E6728-18E4-45C8-A641-B74C5149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76" y="3429000"/>
            <a:ext cx="8037033" cy="30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2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 smtClean="0">
            <a:latin typeface="THE삐끗삐끗" panose="02020503020101020101" pitchFamily="18" charset="-127"/>
            <a:ea typeface="THE삐끗삐끗" panose="02020503020101020101" pitchFamily="18" charset="-127"/>
            <a:cs typeface="THE삐끗삐끗" panose="020205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1206</Words>
  <Application>Microsoft Office PowerPoint</Application>
  <PresentationFormat>와이드스크린</PresentationFormat>
  <Paragraphs>145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THE삐끗삐끗</vt:lpstr>
      <vt:lpstr>나눔바른펜</vt:lpstr>
      <vt:lpstr>맑은 고딕</vt:lpstr>
      <vt:lpstr>Arial</vt:lpstr>
      <vt:lpstr>Masque</vt:lpstr>
      <vt:lpstr>Rockwell Extra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skdisk</dc:creator>
  <cp:lastModifiedBy>skdisk</cp:lastModifiedBy>
  <cp:revision>129</cp:revision>
  <dcterms:created xsi:type="dcterms:W3CDTF">2018-04-02T03:40:40Z</dcterms:created>
  <dcterms:modified xsi:type="dcterms:W3CDTF">2018-04-04T08:54:22Z</dcterms:modified>
</cp:coreProperties>
</file>