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FDE"/>
    <a:srgbClr val="9EC8C7"/>
    <a:srgbClr val="82A1D8"/>
    <a:srgbClr val="F9DAD8"/>
    <a:srgbClr val="D9E5EE"/>
    <a:srgbClr val="C8E4D8"/>
    <a:srgbClr val="1A4E60"/>
    <a:srgbClr val="D1B6E1"/>
    <a:srgbClr val="519D9D"/>
    <a:srgbClr val="58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6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3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5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2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2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1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8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9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9AA0-F97A-4B34-B8FE-B86412B1D80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AD4C-A72B-48E2-A618-20624E740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5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D9FAC2-354D-44F5-AC3C-521FDF6166C1}"/>
              </a:ext>
            </a:extLst>
          </p:cNvPr>
          <p:cNvSpPr txBox="1"/>
          <p:nvPr/>
        </p:nvSpPr>
        <p:spPr>
          <a:xfrm>
            <a:off x="785812" y="1233858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2A1D8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(</a:t>
            </a:r>
            <a:r>
              <a:rPr lang="en-US" altLang="ko-KR" dirty="0" err="1">
                <a:solidFill>
                  <a:srgbClr val="82A1D8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rVSM</a:t>
            </a:r>
            <a:r>
              <a:rPr lang="en-US" altLang="ko-KR" dirty="0">
                <a:solidFill>
                  <a:srgbClr val="82A1D8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)</a:t>
            </a:r>
            <a:endParaRPr lang="ko-KR" altLang="en-US" dirty="0">
              <a:solidFill>
                <a:srgbClr val="82A1D8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9A3E2-3C29-44E3-902C-D3956888B5A1}"/>
              </a:ext>
            </a:extLst>
          </p:cNvPr>
          <p:cNvSpPr txBox="1"/>
          <p:nvPr/>
        </p:nvSpPr>
        <p:spPr>
          <a:xfrm>
            <a:off x="785812" y="146863"/>
            <a:ext cx="8143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전체적 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77B1-D1D6-4586-8B1B-8444FF30F31A}"/>
              </a:ext>
            </a:extLst>
          </p:cNvPr>
          <p:cNvSpPr txBox="1"/>
          <p:nvPr/>
        </p:nvSpPr>
        <p:spPr>
          <a:xfrm>
            <a:off x="661987" y="970924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Source Code File + Similar Bug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F65973-8DAF-47FB-BB89-34156EB817DD}"/>
              </a:ext>
            </a:extLst>
          </p:cNvPr>
          <p:cNvSpPr/>
          <p:nvPr/>
        </p:nvSpPr>
        <p:spPr>
          <a:xfrm>
            <a:off x="0" y="352425"/>
            <a:ext cx="661987" cy="142875"/>
          </a:xfrm>
          <a:prstGeom prst="rect">
            <a:avLst/>
          </a:prstGeom>
          <a:solidFill>
            <a:srgbClr val="D9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04C754-AA5B-48A6-8EB5-948BE9DCFA69}"/>
              </a:ext>
            </a:extLst>
          </p:cNvPr>
          <p:cNvSpPr/>
          <p:nvPr/>
        </p:nvSpPr>
        <p:spPr>
          <a:xfrm>
            <a:off x="2324100" y="352425"/>
            <a:ext cx="6819900" cy="142875"/>
          </a:xfrm>
          <a:prstGeom prst="rect">
            <a:avLst/>
          </a:prstGeom>
          <a:solidFill>
            <a:srgbClr val="D9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0C07C38-F3EE-4448-BBE5-591F7C6FD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30"/>
          <a:stretch/>
        </p:blipFill>
        <p:spPr>
          <a:xfrm>
            <a:off x="566737" y="1815880"/>
            <a:ext cx="3963586" cy="26482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7A3AD5-1F2E-4133-A9A9-AFFF29BB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1782630"/>
            <a:ext cx="3824289" cy="7170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758E9C-AE57-484E-80FB-BDD5DD86DBD1}"/>
              </a:ext>
            </a:extLst>
          </p:cNvPr>
          <p:cNvSpPr txBox="1"/>
          <p:nvPr/>
        </p:nvSpPr>
        <p:spPr>
          <a:xfrm>
            <a:off x="4362449" y="1759831"/>
            <a:ext cx="49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8AAFBD8-99A1-4F07-B5EB-9B3E46313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012" y="5111967"/>
            <a:ext cx="4981575" cy="9429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B70B48-4433-477E-84A3-15DC13D1BE77}"/>
              </a:ext>
            </a:extLst>
          </p:cNvPr>
          <p:cNvSpPr txBox="1"/>
          <p:nvPr/>
        </p:nvSpPr>
        <p:spPr>
          <a:xfrm>
            <a:off x="1881187" y="5179190"/>
            <a:ext cx="88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CB875D68-014B-4B08-A9B8-62CA53CEA8C2}"/>
              </a:ext>
            </a:extLst>
          </p:cNvPr>
          <p:cNvSpPr/>
          <p:nvPr/>
        </p:nvSpPr>
        <p:spPr>
          <a:xfrm rot="4118376">
            <a:off x="4635465" y="782516"/>
            <a:ext cx="219075" cy="504181"/>
          </a:xfrm>
          <a:prstGeom prst="downArrow">
            <a:avLst>
              <a:gd name="adj1" fmla="val 34336"/>
              <a:gd name="adj2" fmla="val 90752"/>
            </a:avLst>
          </a:prstGeom>
          <a:solidFill>
            <a:srgbClr val="82A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626FB-8668-4B7F-A964-609AED77CAFC}"/>
              </a:ext>
            </a:extLst>
          </p:cNvPr>
          <p:cNvSpPr txBox="1"/>
          <p:nvPr/>
        </p:nvSpPr>
        <p:spPr>
          <a:xfrm>
            <a:off x="5019674" y="803058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82A1D8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 추가한 부분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E8CA359-5B7E-49FA-8C20-3157656BE8DB}"/>
              </a:ext>
            </a:extLst>
          </p:cNvPr>
          <p:cNvGrpSpPr/>
          <p:nvPr/>
        </p:nvGrpSpPr>
        <p:grpSpPr>
          <a:xfrm>
            <a:off x="6134099" y="3606958"/>
            <a:ext cx="2671763" cy="824886"/>
            <a:chOff x="5911451" y="3639226"/>
            <a:chExt cx="2671763" cy="824886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21F7F54-6DB1-4610-8B12-C4537D216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3599" y="3684709"/>
              <a:ext cx="2607468" cy="708020"/>
            </a:xfrm>
            <a:prstGeom prst="rect">
              <a:avLst/>
            </a:prstGeom>
          </p:spPr>
        </p:pic>
        <p:sp>
          <p:nvSpPr>
            <p:cNvPr id="32" name="액자 31">
              <a:extLst>
                <a:ext uri="{FF2B5EF4-FFF2-40B4-BE49-F238E27FC236}">
                  <a16:creationId xmlns:a16="http://schemas.microsoft.com/office/drawing/2014/main" id="{DC73BCF4-A7DA-47A3-826D-90A87A58E2D8}"/>
                </a:ext>
              </a:extLst>
            </p:cNvPr>
            <p:cNvSpPr/>
            <p:nvPr/>
          </p:nvSpPr>
          <p:spPr>
            <a:xfrm>
              <a:off x="5911451" y="3639226"/>
              <a:ext cx="2671763" cy="824886"/>
            </a:xfrm>
            <a:prstGeom prst="frame">
              <a:avLst>
                <a:gd name="adj1" fmla="val 5429"/>
              </a:avLst>
            </a:prstGeom>
            <a:solidFill>
              <a:srgbClr val="F9D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AB3E7F9-E67C-4B0C-92FD-6448485E4E15}"/>
              </a:ext>
            </a:extLst>
          </p:cNvPr>
          <p:cNvGrpSpPr/>
          <p:nvPr/>
        </p:nvGrpSpPr>
        <p:grpSpPr>
          <a:xfrm>
            <a:off x="4572000" y="2291358"/>
            <a:ext cx="1055769" cy="598941"/>
            <a:chOff x="3567435" y="3159045"/>
            <a:chExt cx="1055769" cy="598941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826637B-EC77-4E84-9E5A-46194AB66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6695" y="3168464"/>
              <a:ext cx="485775" cy="514350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676482A7-D28E-43B3-96C5-762A44F645B5}"/>
                </a:ext>
              </a:extLst>
            </p:cNvPr>
            <p:cNvSpPr/>
            <p:nvPr/>
          </p:nvSpPr>
          <p:spPr>
            <a:xfrm rot="4830895">
              <a:off x="3709988" y="3190917"/>
              <a:ext cx="219075" cy="504181"/>
            </a:xfrm>
            <a:prstGeom prst="downArrow">
              <a:avLst>
                <a:gd name="adj1" fmla="val 34336"/>
                <a:gd name="adj2" fmla="val 90752"/>
              </a:avLst>
            </a:prstGeom>
            <a:solidFill>
              <a:srgbClr val="C7D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액자 34">
              <a:extLst>
                <a:ext uri="{FF2B5EF4-FFF2-40B4-BE49-F238E27FC236}">
                  <a16:creationId xmlns:a16="http://schemas.microsoft.com/office/drawing/2014/main" id="{00C0C565-41AE-433D-A938-1059758051A2}"/>
                </a:ext>
              </a:extLst>
            </p:cNvPr>
            <p:cNvSpPr/>
            <p:nvPr/>
          </p:nvSpPr>
          <p:spPr>
            <a:xfrm>
              <a:off x="4065385" y="3159045"/>
              <a:ext cx="557819" cy="598941"/>
            </a:xfrm>
            <a:prstGeom prst="frame">
              <a:avLst>
                <a:gd name="adj1" fmla="val 7377"/>
              </a:avLst>
            </a:prstGeom>
            <a:solidFill>
              <a:srgbClr val="C7D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F67F7A-B4D9-46BE-998C-7FF1805D9CEB}"/>
              </a:ext>
            </a:extLst>
          </p:cNvPr>
          <p:cNvGrpSpPr/>
          <p:nvPr/>
        </p:nvGrpSpPr>
        <p:grpSpPr>
          <a:xfrm>
            <a:off x="3531351" y="3043402"/>
            <a:ext cx="983028" cy="613795"/>
            <a:chOff x="4568635" y="2386572"/>
            <a:chExt cx="983028" cy="61379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7A12660-B142-4CDC-9DE2-47FFF25E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9198" y="2386572"/>
              <a:ext cx="466725" cy="571500"/>
            </a:xfrm>
            <a:prstGeom prst="rect">
              <a:avLst/>
            </a:prstGeom>
          </p:spPr>
        </p:pic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58A3B425-BB9E-4DE9-A226-DEFC2491E736}"/>
                </a:ext>
              </a:extLst>
            </p:cNvPr>
            <p:cNvSpPr/>
            <p:nvPr/>
          </p:nvSpPr>
          <p:spPr>
            <a:xfrm rot="6027218">
              <a:off x="4711188" y="2420232"/>
              <a:ext cx="219075" cy="504181"/>
            </a:xfrm>
            <a:prstGeom prst="downArrow">
              <a:avLst>
                <a:gd name="adj1" fmla="val 34336"/>
                <a:gd name="adj2" fmla="val 90752"/>
              </a:avLst>
            </a:prstGeom>
            <a:solidFill>
              <a:srgbClr val="C7D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액자 36">
              <a:extLst>
                <a:ext uri="{FF2B5EF4-FFF2-40B4-BE49-F238E27FC236}">
                  <a16:creationId xmlns:a16="http://schemas.microsoft.com/office/drawing/2014/main" id="{126D9D54-212F-41FB-9F73-AF77ED65C684}"/>
                </a:ext>
              </a:extLst>
            </p:cNvPr>
            <p:cNvSpPr/>
            <p:nvPr/>
          </p:nvSpPr>
          <p:spPr>
            <a:xfrm>
              <a:off x="5016099" y="2415147"/>
              <a:ext cx="535564" cy="585220"/>
            </a:xfrm>
            <a:prstGeom prst="frame">
              <a:avLst>
                <a:gd name="adj1" fmla="val 7377"/>
              </a:avLst>
            </a:prstGeom>
            <a:solidFill>
              <a:srgbClr val="C7D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D9FAC2-354D-44F5-AC3C-521FDF6166C1}"/>
              </a:ext>
            </a:extLst>
          </p:cNvPr>
          <p:cNvSpPr txBox="1"/>
          <p:nvPr/>
        </p:nvSpPr>
        <p:spPr>
          <a:xfrm>
            <a:off x="3352799" y="1877417"/>
            <a:ext cx="51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tf</a:t>
            </a:r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:</a:t>
            </a:r>
            <a:r>
              <a:rPr lang="ko-KR" altLang="en-US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document d</a:t>
            </a:r>
            <a:r>
              <a:rPr lang="ko-KR" altLang="en-US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에서 </a:t>
            </a:r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term t</a:t>
            </a:r>
            <a:r>
              <a:rPr lang="ko-KR" altLang="en-US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의 출현 횟수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9A3E2-3C29-44E3-902C-D3956888B5A1}"/>
              </a:ext>
            </a:extLst>
          </p:cNvPr>
          <p:cNvSpPr txBox="1"/>
          <p:nvPr/>
        </p:nvSpPr>
        <p:spPr>
          <a:xfrm>
            <a:off x="904876" y="160378"/>
            <a:ext cx="8143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rVSM</a:t>
            </a:r>
            <a:r>
              <a:rPr lang="en-US" altLang="ko-KR" sz="3000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 vs VSM</a:t>
            </a:r>
            <a:endParaRPr lang="ko-KR" altLang="en-US" sz="3000" dirty="0">
              <a:latin typeface="210 키위바나나 B" panose="02020603020101020101" pitchFamily="18" charset="-127"/>
              <a:ea typeface="210 키위바나나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77B1-D1D6-4586-8B1B-8444FF30F31A}"/>
              </a:ext>
            </a:extLst>
          </p:cNvPr>
          <p:cNvSpPr txBox="1"/>
          <p:nvPr/>
        </p:nvSpPr>
        <p:spPr>
          <a:xfrm>
            <a:off x="528636" y="1877417"/>
            <a:ext cx="48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en-US" altLang="ko-KR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</a:t>
            </a:r>
            <a:r>
              <a:rPr lang="en-US" altLang="ko-KR" i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tf</a:t>
            </a:r>
            <a:r>
              <a:rPr lang="en-US" altLang="ko-KR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en-US" altLang="ko-KR" i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t,d</a:t>
            </a:r>
            <a:r>
              <a:rPr lang="en-US" altLang="ko-KR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다르게 정의함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F65973-8DAF-47FB-BB89-34156EB817DD}"/>
              </a:ext>
            </a:extLst>
          </p:cNvPr>
          <p:cNvSpPr/>
          <p:nvPr/>
        </p:nvSpPr>
        <p:spPr>
          <a:xfrm>
            <a:off x="0" y="352425"/>
            <a:ext cx="661987" cy="142875"/>
          </a:xfrm>
          <a:prstGeom prst="rect">
            <a:avLst/>
          </a:prstGeom>
          <a:solidFill>
            <a:srgbClr val="D9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04C754-AA5B-48A6-8EB5-948BE9DCFA69}"/>
              </a:ext>
            </a:extLst>
          </p:cNvPr>
          <p:cNvSpPr/>
          <p:nvPr/>
        </p:nvSpPr>
        <p:spPr>
          <a:xfrm>
            <a:off x="3905250" y="352425"/>
            <a:ext cx="5238750" cy="176125"/>
          </a:xfrm>
          <a:prstGeom prst="rect">
            <a:avLst/>
          </a:prstGeom>
          <a:solidFill>
            <a:srgbClr val="D9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741D37-C817-4F1D-ABF9-6F601554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9" y="2349599"/>
            <a:ext cx="1997573" cy="3519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B2F19C-D2EC-4F61-A06D-889E838E7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1" y="3034783"/>
            <a:ext cx="3100388" cy="10213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5F53DD-D06E-458F-9283-A0CC93310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733273"/>
            <a:ext cx="3238500" cy="8793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0D6A28-5612-47A1-AAB3-1BB09EEFFE2D}"/>
              </a:ext>
            </a:extLst>
          </p:cNvPr>
          <p:cNvSpPr txBox="1"/>
          <p:nvPr/>
        </p:nvSpPr>
        <p:spPr>
          <a:xfrm>
            <a:off x="528636" y="1024556"/>
            <a:ext cx="48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별처럼 L" panose="02020603020101020101" pitchFamily="18" charset="-127"/>
                <a:ea typeface="210 별처럼 L" panose="02020603020101020101" pitchFamily="18" charset="-127"/>
              </a:rPr>
              <a:t>●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Classic VSM: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4066B-D179-431B-8F84-81097667635F}"/>
              </a:ext>
            </a:extLst>
          </p:cNvPr>
          <p:cNvSpPr txBox="1"/>
          <p:nvPr/>
        </p:nvSpPr>
        <p:spPr>
          <a:xfrm>
            <a:off x="6057900" y="849791"/>
            <a:ext cx="323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Vector of term weight for</a:t>
            </a:r>
          </a:p>
          <a:p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Query &amp; document</a:t>
            </a:r>
            <a:endParaRPr lang="ko-KR" altLang="en-US" dirty="0">
              <a:solidFill>
                <a:srgbClr val="82A1D8"/>
              </a:solidFill>
              <a:latin typeface="210 설렘주의 R" panose="02020603020101020101" pitchFamily="18" charset="-127"/>
              <a:ea typeface="210 설렘주의 R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EBAF25-B8D1-44CD-A03C-2E28542C7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37" y="2240062"/>
            <a:ext cx="1728788" cy="634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766E4E-A7D8-42B9-89C9-867731357081}"/>
              </a:ext>
            </a:extLst>
          </p:cNvPr>
          <p:cNvSpPr txBox="1"/>
          <p:nvPr/>
        </p:nvSpPr>
        <p:spPr>
          <a:xfrm>
            <a:off x="3117057" y="2371617"/>
            <a:ext cx="5476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3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688F3-D5FA-48C9-B112-91347DC41455}"/>
              </a:ext>
            </a:extLst>
          </p:cNvPr>
          <p:cNvSpPr txBox="1"/>
          <p:nvPr/>
        </p:nvSpPr>
        <p:spPr>
          <a:xfrm>
            <a:off x="5491162" y="2584984"/>
            <a:ext cx="3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#terms</a:t>
            </a:r>
            <a:r>
              <a:rPr lang="ko-KR" altLang="en-US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:</a:t>
            </a:r>
            <a:r>
              <a:rPr lang="ko-KR" altLang="en-US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 </a:t>
            </a:r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d</a:t>
            </a:r>
            <a:r>
              <a:rPr lang="ko-KR" altLang="en-US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 에서 총 </a:t>
            </a:r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term t</a:t>
            </a:r>
            <a:r>
              <a:rPr lang="ko-KR" altLang="en-US" dirty="0" err="1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갯수</a:t>
            </a:r>
            <a:endParaRPr lang="ko-KR" altLang="en-US" dirty="0">
              <a:solidFill>
                <a:srgbClr val="82A1D8"/>
              </a:solidFill>
              <a:latin typeface="210 설렘주의 R" panose="02020603020101020101" pitchFamily="18" charset="-127"/>
              <a:ea typeface="210 설렘주의 R" panose="02020603020101020101" pitchFamily="18" charset="-127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BEF15D11-2FBF-4CFA-BCF4-ADE927166638}"/>
              </a:ext>
            </a:extLst>
          </p:cNvPr>
          <p:cNvSpPr/>
          <p:nvPr/>
        </p:nvSpPr>
        <p:spPr>
          <a:xfrm>
            <a:off x="4533900" y="2349599"/>
            <a:ext cx="838199" cy="402905"/>
          </a:xfrm>
          <a:prstGeom prst="frame">
            <a:avLst>
              <a:gd name="adj1" fmla="val 77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D4089-6E2B-44EF-B65E-A7B23FB72771}"/>
              </a:ext>
            </a:extLst>
          </p:cNvPr>
          <p:cNvSpPr txBox="1"/>
          <p:nvPr/>
        </p:nvSpPr>
        <p:spPr>
          <a:xfrm>
            <a:off x="530349" y="4383735"/>
            <a:ext cx="48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</a:t>
            </a:r>
            <a:r>
              <a:rPr lang="en-US" altLang="ko-KR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 g(#</a:t>
            </a:r>
            <a:r>
              <a:rPr lang="en-US" altLang="ko-KR" i="1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trerms</a:t>
            </a:r>
            <a:r>
              <a:rPr lang="en-US" altLang="ko-KR" i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정의함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3FAD50-DC4E-4688-8E91-233ACF31C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450" y="4637860"/>
            <a:ext cx="2749300" cy="8262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AEFD9F6-DD5A-4A34-83AC-953ABD95966A}"/>
              </a:ext>
            </a:extLst>
          </p:cNvPr>
          <p:cNvSpPr txBox="1"/>
          <p:nvPr/>
        </p:nvSpPr>
        <p:spPr>
          <a:xfrm>
            <a:off x="4342732" y="4913753"/>
            <a:ext cx="444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larger document </a:t>
            </a:r>
            <a:r>
              <a:rPr lang="ko-KR" altLang="en-US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높은 </a:t>
            </a:r>
            <a:r>
              <a:rPr lang="en-US" altLang="ko-KR" sz="15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score</a:t>
            </a:r>
            <a:endParaRPr lang="ko-KR" altLang="en-US" sz="15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5D61E1-2303-416A-93EA-B6B0B5003245}"/>
              </a:ext>
            </a:extLst>
          </p:cNvPr>
          <p:cNvSpPr txBox="1"/>
          <p:nvPr/>
        </p:nvSpPr>
        <p:spPr>
          <a:xfrm>
            <a:off x="4651625" y="4613616"/>
            <a:ext cx="3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Term </a:t>
            </a:r>
            <a:r>
              <a:rPr lang="ko-KR" altLang="en-US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수로 </a:t>
            </a:r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length </a:t>
            </a:r>
            <a:r>
              <a:rPr lang="ko-KR" altLang="en-US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정함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7B29AFB-2A0E-43D7-955B-4A5A19440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9750" y="5624798"/>
            <a:ext cx="1668962" cy="618829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D16CCF0-9BD0-45EE-A3F6-3091E3C703A9}"/>
              </a:ext>
            </a:extLst>
          </p:cNvPr>
          <p:cNvCxnSpPr>
            <a:cxnSpLocks/>
          </p:cNvCxnSpPr>
          <p:nvPr/>
        </p:nvCxnSpPr>
        <p:spPr>
          <a:xfrm flipH="1" flipV="1">
            <a:off x="3652840" y="5248424"/>
            <a:ext cx="671510" cy="585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A39DD1-F0DE-494C-9594-E1DCA87737D9}"/>
              </a:ext>
            </a:extLst>
          </p:cNvPr>
          <p:cNvSpPr txBox="1"/>
          <p:nvPr/>
        </p:nvSpPr>
        <p:spPr>
          <a:xfrm>
            <a:off x="3966497" y="5331027"/>
            <a:ext cx="3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82A1D8"/>
                </a:solidFill>
                <a:latin typeface="210 설렘주의 R" panose="02020603020101020101" pitchFamily="18" charset="-127"/>
                <a:ea typeface="210 설렘주의 R" panose="02020603020101020101" pitchFamily="18" charset="-127"/>
              </a:rPr>
              <a:t>normalization</a:t>
            </a:r>
            <a:endParaRPr lang="ko-KR" altLang="en-US" dirty="0">
              <a:solidFill>
                <a:srgbClr val="82A1D8"/>
              </a:solidFill>
              <a:latin typeface="210 설렘주의 R" panose="02020603020101020101" pitchFamily="18" charset="-127"/>
              <a:ea typeface="210 설렘주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01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C9A3E2-3C29-44E3-902C-D3956888B5A1}"/>
              </a:ext>
            </a:extLst>
          </p:cNvPr>
          <p:cNvSpPr txBox="1"/>
          <p:nvPr/>
        </p:nvSpPr>
        <p:spPr>
          <a:xfrm>
            <a:off x="904876" y="160378"/>
            <a:ext cx="8143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210 키위바나나 B" panose="02020603020101020101" pitchFamily="18" charset="-127"/>
                <a:ea typeface="210 키위바나나 B" panose="02020603020101020101" pitchFamily="18" charset="-127"/>
              </a:rPr>
              <a:t>Evaluation Metrics</a:t>
            </a:r>
            <a:endParaRPr lang="ko-KR" altLang="en-US" sz="3000" dirty="0">
              <a:latin typeface="210 키위바나나 B" panose="02020603020101020101" pitchFamily="18" charset="-127"/>
              <a:ea typeface="210 키위바나나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577B1-D1D6-4586-8B1B-8444FF30F31A}"/>
              </a:ext>
            </a:extLst>
          </p:cNvPr>
          <p:cNvSpPr txBox="1"/>
          <p:nvPr/>
        </p:nvSpPr>
        <p:spPr>
          <a:xfrm>
            <a:off x="661987" y="970924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Top N Rank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F65973-8DAF-47FB-BB89-34156EB817DD}"/>
              </a:ext>
            </a:extLst>
          </p:cNvPr>
          <p:cNvSpPr/>
          <p:nvPr/>
        </p:nvSpPr>
        <p:spPr>
          <a:xfrm>
            <a:off x="0" y="352425"/>
            <a:ext cx="661987" cy="142875"/>
          </a:xfrm>
          <a:prstGeom prst="rect">
            <a:avLst/>
          </a:prstGeom>
          <a:solidFill>
            <a:srgbClr val="D9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04C754-AA5B-48A6-8EB5-948BE9DCFA69}"/>
              </a:ext>
            </a:extLst>
          </p:cNvPr>
          <p:cNvSpPr/>
          <p:nvPr/>
        </p:nvSpPr>
        <p:spPr>
          <a:xfrm>
            <a:off x="3905250" y="352425"/>
            <a:ext cx="5238750" cy="176125"/>
          </a:xfrm>
          <a:prstGeom prst="rect">
            <a:avLst/>
          </a:prstGeom>
          <a:solidFill>
            <a:srgbClr val="D9E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582F2-9A34-4DAA-9A62-B6E5B2050EE5}"/>
              </a:ext>
            </a:extLst>
          </p:cNvPr>
          <p:cNvSpPr txBox="1"/>
          <p:nvPr/>
        </p:nvSpPr>
        <p:spPr>
          <a:xfrm>
            <a:off x="661987" y="1631214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MRR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CA7A1-08F6-4DEA-B00C-01BB8698B70B}"/>
              </a:ext>
            </a:extLst>
          </p:cNvPr>
          <p:cNvSpPr txBox="1"/>
          <p:nvPr/>
        </p:nvSpPr>
        <p:spPr>
          <a:xfrm>
            <a:off x="661987" y="2284418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MAP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48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210 맨발의청춘 L" panose="02020603020101020101" pitchFamily="18" charset="-127"/>
            <a:ea typeface="210 맨발의청춘 L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93</Words>
  <Application>Microsoft Office PowerPoint</Application>
  <PresentationFormat>화면 슬라이드 쇼(4:3)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210 맨발의청춘 L</vt:lpstr>
      <vt:lpstr>210 별처럼 L</vt:lpstr>
      <vt:lpstr>210 설렘주의 R</vt:lpstr>
      <vt:lpstr>210 키위바나나 B</vt:lpstr>
      <vt:lpstr>나눔손글씨 붓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skdisk</dc:creator>
  <cp:lastModifiedBy>skdisk</cp:lastModifiedBy>
  <cp:revision>44</cp:revision>
  <dcterms:created xsi:type="dcterms:W3CDTF">2018-03-19T21:00:12Z</dcterms:created>
  <dcterms:modified xsi:type="dcterms:W3CDTF">2018-03-19T22:10:23Z</dcterms:modified>
</cp:coreProperties>
</file>