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7" r:id="rId20"/>
    <p:sldId id="268" r:id="rId21"/>
    <p:sldId id="269" r:id="rId22"/>
    <p:sldId id="280" r:id="rId23"/>
    <p:sldId id="281" r:id="rId24"/>
    <p:sldId id="270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0AA"/>
    <a:srgbClr val="0000DE"/>
    <a:srgbClr val="DA0000"/>
    <a:srgbClr val="BC003F"/>
    <a:srgbClr val="990033"/>
    <a:srgbClr val="0000FF"/>
    <a:srgbClr val="FFE7E7"/>
    <a:srgbClr val="FBD5E7"/>
    <a:srgbClr val="FFCCCC"/>
    <a:srgbClr val="9CC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A75D-1B88-410C-A091-33A519DA88E3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3D08-618C-473F-9523-356C871F9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22F4A-1FD4-4854-9EBB-37811AD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2844D-E75B-4586-8D1D-37F59A450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8FF5A-29B5-4C34-81F2-1E15BEA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76C1-77F5-42BE-BA4F-FC5BDD743FFC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66F16-7E9E-43F7-B36D-9FB18EC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6E5C5-4497-489B-A1EF-3848A652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5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E685-34DC-4D46-8649-412A8B38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36F72-FA64-4BED-B8AB-146BF9ABB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F26FC-A363-48AD-AF83-12C40108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B727-4978-43E3-B578-726D383395C1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4A55C-6C8A-45B3-9070-56132118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9EF1-EBC0-4A5F-B9A4-CA2B59B7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8ACB89-E18A-4645-AAB4-7586D8E2D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19093-84E4-4310-B452-8D8E1C1E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05995-BC86-4CB3-B5F4-172C4AFA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76A2-DB57-4181-A94E-A7ED3AA2884B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567E7-56CB-4294-BE6F-6C9E3F23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27783-18F2-4668-B38C-E1D9CECB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9A504-E069-4E10-A697-268DFA1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5D4C6-A8CE-4ED2-9789-CF7FA864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3CFEA-0E86-4D79-8BA1-0B29E02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7F9F-B618-4708-A682-DDC484FB3148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2E8A8-AC8A-4C17-8D6B-BABF1BDA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A95D3-D138-433A-8959-AA97A694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33328-D64A-48CF-9F44-581274A1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87468-670E-4756-BC5D-09BE3662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351DF-6702-44D6-A70C-8F35F9CF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B5FC-C712-4FA6-997A-C4C2137F2000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B61D9-3674-4CB2-A5AE-4C21C419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9B7E4-5EEC-4912-834B-A7561EFD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5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2CEE-D396-4953-B990-253E741B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07082-D306-40D7-AAB6-4CF924B72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2ACF3-769A-4F59-974B-A466803F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BD2FD-397F-4FB4-B48D-CE20973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461E-4FFC-422F-912B-FD0A735A69D4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E35EB-B224-4570-A598-ADD74A7A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9AA0B-E61C-434C-BB5B-15AD4C51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9D7D3-A232-4587-A494-873A35E7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039F9-ABF8-41BE-828E-50B417E0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E78DF-0C16-4FB9-BFE2-8B0B0FDB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8683A-7DE1-4914-9E68-5DB9EBD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14FE1-3048-418C-B5FC-F868EF2D2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83099-15EB-4D3C-B9F7-4E3F5EE4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5572-F5C4-4CF0-B204-D369C8E59ED6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04B400-38B1-44DD-A715-21D4BE8C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D22D8-4C83-48A4-B524-E6BF1DD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D830-762A-4086-B92C-61314ED4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944E4A-FFA4-450B-9763-37DFFD11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888E-68DC-47E6-BCDF-F0B215DB13AB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4EE168-0ACD-438C-A97B-EC1EF166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F1A785-EB63-4548-B63B-F6D6B40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4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F281B-1060-484F-88AE-989DBFA3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AB1-B5FC-4EDD-9675-5A7D1602992D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24C0B4-4777-485A-A127-D590C78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14D30-0029-4A1D-9765-E0180904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927F-4385-4A09-9217-17CC2DDE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097F0-54B5-4BE5-980F-E6A14934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329A0-825E-4E27-AC52-74EC7A96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E78B0-656B-46E5-A702-E7A75EA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0655-08C2-40D0-9261-6BACA28E25B6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37E3E-0DA1-4863-909D-5E71E32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14F2ED-444D-4BF0-9616-EFB77F14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F85D-9386-4B3D-B43E-A96B8F4A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E15B4-332C-48FF-A139-DB66AD49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E7BB2-F9E2-4FBA-9F44-C02CB407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5D682-76E4-492E-8426-3357AF92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75D-9FBC-40BF-9ACD-FCDE9F66796B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A6024-B506-4A6D-A009-D6F7CB5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6C0A-FDDC-4306-AF2B-CBB206A3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084E1C-9990-49E5-9302-6C7EB27D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DCEAE-F93A-4620-A210-DEAFCA80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E577A-3A43-4740-8080-2F6CC1CC3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C1E0-1BE8-48F6-8A18-78D190134090}" type="datetime1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9EDA1-18F6-47EA-9B4A-B047F9CA2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25778-4599-4540-BC38-B04D61587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17A8-F256-4D30-A6D3-4ADDF0F3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968477" y="277799"/>
            <a:ext cx="9156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ebas Neue" panose="020B0606020202050201" pitchFamily="34" charset="0"/>
              </a:rPr>
              <a:t>Bug characteristics in blockchain systems:</a:t>
            </a:r>
          </a:p>
          <a:p>
            <a:r>
              <a:rPr lang="en-US" altLang="ko-KR" sz="2800" dirty="0">
                <a:latin typeface="Bebas Neue" panose="020B0606020202050201" pitchFamily="34" charset="0"/>
              </a:rPr>
              <a:t> A large-scale empirical study</a:t>
            </a:r>
            <a:endParaRPr lang="ko-KR" altLang="en-US" sz="2800" dirty="0"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681C-A3EB-4584-866C-B03E44D8D0CE}"/>
              </a:ext>
            </a:extLst>
          </p:cNvPr>
          <p:cNvSpPr txBox="1"/>
          <p:nvPr/>
        </p:nvSpPr>
        <p:spPr>
          <a:xfrm>
            <a:off x="1654278" y="2447983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효율적으로 버그를 방지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감지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완화하는 툴 개발 위해 </a:t>
            </a:r>
            <a:r>
              <a:rPr lang="ko-KR" altLang="en-US" sz="17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블락체인에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대한  이해가 필요함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0E52C-C64E-477F-BDAE-3F82B67E465A}"/>
              </a:ext>
            </a:extLst>
          </p:cNvPr>
          <p:cNvSpPr txBox="1"/>
          <p:nvPr/>
        </p:nvSpPr>
        <p:spPr>
          <a:xfrm>
            <a:off x="1654278" y="2977190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Card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Sorting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레이블 → 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개의 카테고리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375EE-03D2-4714-8E37-6D18D6C9F537}"/>
              </a:ext>
            </a:extLst>
          </p:cNvPr>
          <p:cNvSpPr txBox="1"/>
          <p:nvPr/>
        </p:nvSpPr>
        <p:spPr>
          <a:xfrm>
            <a:off x="1654278" y="3506397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언어에 따른 버그 분포도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8058150" y="463437"/>
            <a:ext cx="4133850" cy="571500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571500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899A4-BF40-406D-BA3B-F9B7D39430BB}"/>
              </a:ext>
            </a:extLst>
          </p:cNvPr>
          <p:cNvSpPr txBox="1"/>
          <p:nvPr/>
        </p:nvSpPr>
        <p:spPr>
          <a:xfrm>
            <a:off x="1654278" y="4068950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버그 카테고리별  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fix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걸리는</a:t>
            </a:r>
            <a:r>
              <a:rPr lang="en-US" altLang="ko-KR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C96D5-D5DD-4DCE-84F1-AF7E204C6AE4}"/>
              </a:ext>
            </a:extLst>
          </p:cNvPr>
          <p:cNvSpPr txBox="1"/>
          <p:nvPr/>
        </p:nvSpPr>
        <p:spPr>
          <a:xfrm>
            <a:off x="5248275" y="3460230"/>
            <a:ext cx="596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Semantic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버그가 제일 많음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84960-5272-4B30-8BDC-262C665221FD}"/>
              </a:ext>
            </a:extLst>
          </p:cNvPr>
          <p:cNvSpPr txBox="1"/>
          <p:nvPr/>
        </p:nvSpPr>
        <p:spPr>
          <a:xfrm>
            <a:off x="5248275" y="4035604"/>
            <a:ext cx="752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Security bug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의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median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시간 제일 김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Performance bug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의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35.7%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는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년 넘게 걸림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Performance bug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가 평균시간은 제일 길다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13C4FF-7E0B-445A-B46C-570F6327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1" y="167732"/>
            <a:ext cx="3686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000" dirty="0">
                <a:latin typeface="Bebas Neue" panose="020B0606020202050201" pitchFamily="34" charset="0"/>
              </a:rPr>
              <a:t>c. environment&amp; configuration bugs</a:t>
            </a:r>
            <a:endParaRPr lang="ko-KR" altLang="en-US" sz="20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4324350" y="463437"/>
            <a:ext cx="7867650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E421-35A0-411C-ABF3-C39937D1A870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4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d. </a:t>
            </a:r>
            <a:r>
              <a:rPr lang="en-US" altLang="ko-KR" sz="2200" dirty="0" err="1">
                <a:latin typeface="Bebas Neue" panose="020B0606020202050201" pitchFamily="34" charset="0"/>
              </a:rPr>
              <a:t>Gui</a:t>
            </a:r>
            <a:r>
              <a:rPr lang="en-US" altLang="ko-KR" sz="2200" dirty="0">
                <a:latin typeface="Bebas Neue" panose="020B0606020202050201" pitchFamily="34" charset="0"/>
              </a:rPr>
              <a:t> bugs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그래픽 인터페이스 오류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4E94-1F62-4CED-A070-A182CF22193C}"/>
              </a:ext>
            </a:extLst>
          </p:cNvPr>
          <p:cNvSpPr txBox="1"/>
          <p:nvPr/>
        </p:nvSpPr>
        <p:spPr>
          <a:xfrm>
            <a:off x="895041" y="180492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Font, alignment, button size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등등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4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E. Concurrency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Synchronization issue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4E94-1F62-4CED-A070-A182CF22193C}"/>
              </a:ext>
            </a:extLst>
          </p:cNvPr>
          <p:cNvSpPr txBox="1"/>
          <p:nvPr/>
        </p:nvSpPr>
        <p:spPr>
          <a:xfrm>
            <a:off x="895041" y="180492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Race conditions, deadlocks</a:t>
            </a:r>
          </a:p>
        </p:txBody>
      </p:sp>
    </p:spTree>
    <p:extLst>
      <p:ext uri="{BB962C8B-B14F-4D97-AF65-F5344CB8AC3E}">
        <p14:creationId xmlns:p14="http://schemas.microsoft.com/office/powerpoint/2010/main" val="337435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f. build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빌드 할 때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4E94-1F62-4CED-A070-A182CF22193C}"/>
              </a:ext>
            </a:extLst>
          </p:cNvPr>
          <p:cNvSpPr txBox="1"/>
          <p:nvPr/>
        </p:nvSpPr>
        <p:spPr>
          <a:xfrm>
            <a:off x="895041" y="180492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Compilation, link errors</a:t>
            </a:r>
          </a:p>
        </p:txBody>
      </p:sp>
    </p:spTree>
    <p:extLst>
      <p:ext uri="{BB962C8B-B14F-4D97-AF65-F5344CB8AC3E}">
        <p14:creationId xmlns:p14="http://schemas.microsoft.com/office/powerpoint/2010/main" val="30755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g. security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vulnerability</a:t>
            </a:r>
          </a:p>
        </p:txBody>
      </p:sp>
    </p:spTree>
    <p:extLst>
      <p:ext uri="{BB962C8B-B14F-4D97-AF65-F5344CB8AC3E}">
        <p14:creationId xmlns:p14="http://schemas.microsoft.com/office/powerpoint/2010/main" val="195920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h. memory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나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C++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같은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memory-unsafe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언어로 된 시스템에서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일어남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4E94-1F62-4CED-A070-A182CF22193C}"/>
              </a:ext>
            </a:extLst>
          </p:cNvPr>
          <p:cNvSpPr txBox="1"/>
          <p:nvPr/>
        </p:nvSpPr>
        <p:spPr>
          <a:xfrm>
            <a:off x="895041" y="180492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Unsafe pointer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operstons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73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i. performance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Slowly, inefficiently</a:t>
            </a:r>
          </a:p>
        </p:txBody>
      </p:sp>
    </p:spTree>
    <p:extLst>
      <p:ext uri="{BB962C8B-B14F-4D97-AF65-F5344CB8AC3E}">
        <p14:creationId xmlns:p14="http://schemas.microsoft.com/office/powerpoint/2010/main" val="357754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j. compatibility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특정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CPU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구조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OS, web browser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system fail</a:t>
            </a:r>
          </a:p>
        </p:txBody>
      </p:sp>
    </p:spTree>
    <p:extLst>
      <p:ext uri="{BB962C8B-B14F-4D97-AF65-F5344CB8AC3E}">
        <p14:creationId xmlns:p14="http://schemas.microsoft.com/office/powerpoint/2010/main" val="38775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400" dirty="0">
                <a:latin typeface="Bebas Neue" panose="020B0606020202050201" pitchFamily="34" charset="0"/>
              </a:rPr>
              <a:t>k. Hard fork Bugs</a:t>
            </a:r>
            <a:endParaRPr lang="ko-KR" altLang="en-US" sz="24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8DE4F-7AB6-4EEF-8126-A0D63BBDDF03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CB12-7932-4F16-A453-D52EEF054406}"/>
              </a:ext>
            </a:extLst>
          </p:cNvPr>
          <p:cNvSpPr txBox="1"/>
          <p:nvPr/>
        </p:nvSpPr>
        <p:spPr>
          <a:xfrm>
            <a:off x="895042" y="1290575"/>
            <a:ext cx="65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유효하지 않은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block/transaction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을 유효하게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만듬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Steemit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에서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한건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21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291557"/>
            <a:ext cx="232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distribution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085EE-68D4-4E77-85EB-88314F5338C0}"/>
              </a:ext>
            </a:extLst>
          </p:cNvPr>
          <p:cNvSpPr/>
          <p:nvPr/>
        </p:nvSpPr>
        <p:spPr>
          <a:xfrm>
            <a:off x="11781857" y="9377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5D74D-D6DC-4371-B864-7E3077E659E1}"/>
              </a:ext>
            </a:extLst>
          </p:cNvPr>
          <p:cNvSpPr txBox="1"/>
          <p:nvPr/>
        </p:nvSpPr>
        <p:spPr>
          <a:xfrm>
            <a:off x="374700" y="1036659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프로젝트간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비슷한 버그 분포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2048D-648A-4403-97A1-FD1DB25EAA9F}"/>
              </a:ext>
            </a:extLst>
          </p:cNvPr>
          <p:cNvSpPr txBox="1"/>
          <p:nvPr/>
        </p:nvSpPr>
        <p:spPr>
          <a:xfrm>
            <a:off x="374699" y="2869100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언어간 비슷한 분포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852AE-5427-48D4-9B1F-C741E6E6054A}"/>
              </a:ext>
            </a:extLst>
          </p:cNvPr>
          <p:cNvSpPr txBox="1"/>
          <p:nvPr/>
        </p:nvSpPr>
        <p:spPr>
          <a:xfrm>
            <a:off x="818841" y="1375213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Wilcoxon singed-rank test, 95% significant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CF9B5-294F-4DF8-814B-29BAD5D7144A}"/>
              </a:ext>
            </a:extLst>
          </p:cNvPr>
          <p:cNvSpPr txBox="1"/>
          <p:nvPr/>
        </p:nvSpPr>
        <p:spPr>
          <a:xfrm>
            <a:off x="895042" y="3219987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C++,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Go,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178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158977" y="303483"/>
            <a:ext cx="915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Introduction</a:t>
            </a:r>
            <a:endParaRPr lang="ko-KR" altLang="en-US" sz="2800" dirty="0"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681C-A3EB-4584-866C-B03E44D8D0CE}"/>
              </a:ext>
            </a:extLst>
          </p:cNvPr>
          <p:cNvSpPr txBox="1"/>
          <p:nvPr/>
        </p:nvSpPr>
        <p:spPr>
          <a:xfrm>
            <a:off x="285750" y="1065339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미래의 </a:t>
            </a:r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infrastructure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440B7-BED2-4835-A7DF-8C62DDFA33A0}"/>
              </a:ext>
            </a:extLst>
          </p:cNvPr>
          <p:cNvSpPr txBox="1"/>
          <p:nvPr/>
        </p:nvSpPr>
        <p:spPr>
          <a:xfrm>
            <a:off x="714375" y="1438900"/>
            <a:ext cx="984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Internet interaction,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송금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익명거래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디지털 자산 거래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스마트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컨트랙트</a:t>
            </a:r>
            <a:endParaRPr lang="en-US" altLang="ko-KR" sz="16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AC03B-4FA1-4B0A-A6F8-7E6E61F7C031}"/>
              </a:ext>
            </a:extLst>
          </p:cNvPr>
          <p:cNvSpPr txBox="1"/>
          <p:nvPr/>
        </p:nvSpPr>
        <p:spPr>
          <a:xfrm>
            <a:off x="285750" y="1953092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특성 이해하고</a:t>
            </a:r>
            <a:r>
              <a:rPr lang="ko-KR" altLang="en-US" sz="1700" dirty="0">
                <a:solidFill>
                  <a:srgbClr val="FBD5E7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700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방지</a:t>
            </a:r>
            <a:r>
              <a:rPr lang="en-US" altLang="ko-KR" sz="1700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700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감지</a:t>
            </a:r>
            <a:r>
              <a:rPr lang="en-US" altLang="ko-KR" sz="1700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700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완화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하는 툴을 만들 수 있다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70921-4D7F-42DB-B15B-63F175787EA1}"/>
              </a:ext>
            </a:extLst>
          </p:cNvPr>
          <p:cNvSpPr/>
          <p:nvPr/>
        </p:nvSpPr>
        <p:spPr>
          <a:xfrm>
            <a:off x="7155733" y="826703"/>
            <a:ext cx="475051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imbusRomNo9L-Regu"/>
              </a:rPr>
              <a:t>[7] R. </a:t>
            </a:r>
            <a:r>
              <a:rPr lang="en-US" altLang="ko-KR" sz="1200" dirty="0" err="1">
                <a:latin typeface="NimbusRomNo9L-Regu"/>
              </a:rPr>
              <a:t>Chillarege</a:t>
            </a:r>
            <a:r>
              <a:rPr lang="en-US" altLang="ko-KR" sz="1200" dirty="0">
                <a:latin typeface="NimbusRomNo9L-Regu"/>
              </a:rPr>
              <a:t>, I. S. Bhandari, J. K. </a:t>
            </a:r>
            <a:r>
              <a:rPr lang="en-US" altLang="ko-KR" sz="1200" dirty="0" err="1">
                <a:latin typeface="NimbusRomNo9L-Regu"/>
              </a:rPr>
              <a:t>Chaar</a:t>
            </a:r>
            <a:r>
              <a:rPr lang="en-US" altLang="ko-KR" sz="1200" dirty="0">
                <a:latin typeface="NimbusRomNo9L-Regu"/>
              </a:rPr>
              <a:t>, M. J. Halliday, D. S. </a:t>
            </a:r>
            <a:r>
              <a:rPr lang="en-US" altLang="ko-KR" sz="1200" dirty="0" err="1">
                <a:latin typeface="NimbusRomNo9L-Regu"/>
              </a:rPr>
              <a:t>Moebus</a:t>
            </a:r>
            <a:r>
              <a:rPr lang="en-US" altLang="ko-KR" sz="1200" dirty="0">
                <a:latin typeface="NimbusRomNo9L-Regu"/>
              </a:rPr>
              <a:t>,</a:t>
            </a:r>
          </a:p>
          <a:p>
            <a:r>
              <a:rPr lang="en-US" altLang="ko-KR" sz="1200" dirty="0">
                <a:latin typeface="NimbusRomNo9L-Regu"/>
              </a:rPr>
              <a:t>B. K. Ray, and M.-Y. Wong, “Orthogonal defect classification-a</a:t>
            </a:r>
          </a:p>
          <a:p>
            <a:r>
              <a:rPr lang="en-US" altLang="ko-KR" sz="1200" dirty="0">
                <a:latin typeface="NimbusRomNo9L-Regu"/>
              </a:rPr>
              <a:t>concept for in-process measurements,” </a:t>
            </a:r>
            <a:r>
              <a:rPr lang="en-US" altLang="ko-KR" sz="1200" i="1" dirty="0">
                <a:latin typeface="NimbusRomNo9L-ReguItal"/>
              </a:rPr>
              <a:t>IEEE Transactions on software</a:t>
            </a:r>
          </a:p>
          <a:p>
            <a:r>
              <a:rPr lang="nl-NL" altLang="ko-KR" sz="1200" i="1" dirty="0">
                <a:latin typeface="NimbusRomNo9L-ReguItal"/>
              </a:rPr>
              <a:t>Engineering</a:t>
            </a:r>
            <a:r>
              <a:rPr lang="nl-NL" altLang="ko-KR" sz="1200" dirty="0">
                <a:latin typeface="NimbusRomNo9L-Regu"/>
              </a:rPr>
              <a:t>, vol. 18, no. 11, pp. 943–956, 1992.</a:t>
            </a:r>
          </a:p>
          <a:p>
            <a:r>
              <a:rPr lang="en-US" altLang="ko-KR" sz="1200" dirty="0">
                <a:latin typeface="NimbusRomNo9L-Regu"/>
              </a:rPr>
              <a:t>[8] A. Chou, J. Yang, B. </a:t>
            </a:r>
            <a:r>
              <a:rPr lang="en-US" altLang="ko-KR" sz="1200" dirty="0" err="1">
                <a:latin typeface="NimbusRomNo9L-Regu"/>
              </a:rPr>
              <a:t>Chelf</a:t>
            </a:r>
            <a:r>
              <a:rPr lang="en-US" altLang="ko-KR" sz="1200" dirty="0">
                <a:latin typeface="NimbusRomNo9L-Regu"/>
              </a:rPr>
              <a:t>, S. </a:t>
            </a:r>
            <a:r>
              <a:rPr lang="en-US" altLang="ko-KR" sz="1200" dirty="0" err="1">
                <a:latin typeface="NimbusRomNo9L-Regu"/>
              </a:rPr>
              <a:t>Hallem</a:t>
            </a:r>
            <a:r>
              <a:rPr lang="en-US" altLang="ko-KR" sz="1200" dirty="0">
                <a:latin typeface="NimbusRomNo9L-Regu"/>
              </a:rPr>
              <a:t>, and D. Engler, “An empirical</a:t>
            </a:r>
          </a:p>
          <a:p>
            <a:r>
              <a:rPr lang="en-US" altLang="ko-KR" sz="1200" dirty="0">
                <a:latin typeface="NimbusRomNo9L-Regu"/>
              </a:rPr>
              <a:t>study of operating systems errors,” in </a:t>
            </a:r>
            <a:r>
              <a:rPr lang="en-US" altLang="ko-KR" sz="1200" i="1" dirty="0">
                <a:latin typeface="NimbusRomNo9L-ReguItal"/>
              </a:rPr>
              <a:t>Proceedings of the Eighteenth</a:t>
            </a:r>
          </a:p>
          <a:p>
            <a:r>
              <a:rPr lang="en-US" altLang="ko-KR" sz="1200" i="1" dirty="0">
                <a:latin typeface="NimbusRomNo9L-ReguItal"/>
              </a:rPr>
              <a:t>ACM Symposium on Operating Systems Principles</a:t>
            </a:r>
            <a:r>
              <a:rPr lang="en-US" altLang="ko-KR" sz="1200" dirty="0">
                <a:latin typeface="NimbusRomNo9L-Regu"/>
              </a:rPr>
              <a:t>, ser. SOSP ’01.</a:t>
            </a:r>
          </a:p>
          <a:p>
            <a:r>
              <a:rPr lang="nn-NO" altLang="ko-KR" sz="1200" dirty="0">
                <a:latin typeface="NimbusRomNo9L-Regu"/>
              </a:rPr>
              <a:t>New York, NY, USA: ACM, 2001, pp. 73–88.</a:t>
            </a:r>
          </a:p>
          <a:p>
            <a:r>
              <a:rPr lang="en-US" altLang="ko-KR" sz="1200" dirty="0">
                <a:latin typeface="NimbusRomNo9L-Regu"/>
              </a:rPr>
              <a:t>[9] S. Lu, S. Park, E. </a:t>
            </a:r>
            <a:r>
              <a:rPr lang="en-US" altLang="ko-KR" sz="1200" dirty="0" err="1">
                <a:latin typeface="NimbusRomNo9L-Regu"/>
              </a:rPr>
              <a:t>Seo</a:t>
            </a:r>
            <a:r>
              <a:rPr lang="en-US" altLang="ko-KR" sz="1200" dirty="0">
                <a:latin typeface="NimbusRomNo9L-Regu"/>
              </a:rPr>
              <a:t>, and Y. Zhou, “Learning from mistakes: A</a:t>
            </a:r>
          </a:p>
          <a:p>
            <a:r>
              <a:rPr lang="en-US" altLang="ko-KR" sz="1200" dirty="0">
                <a:latin typeface="NimbusRomNo9L-Regu"/>
              </a:rPr>
              <a:t>comprehensive study on real world concurrency bug characteristics,”</a:t>
            </a:r>
          </a:p>
          <a:p>
            <a:r>
              <a:rPr lang="en-US" altLang="ko-KR" sz="1200" dirty="0">
                <a:latin typeface="NimbusRomNo9L-Regu"/>
              </a:rPr>
              <a:t>in </a:t>
            </a:r>
            <a:r>
              <a:rPr lang="en-US" altLang="ko-KR" sz="1200" i="1" dirty="0">
                <a:latin typeface="NimbusRomNo9L-ReguItal"/>
              </a:rPr>
              <a:t>Proceedings of the 13th International Conference on Architectural</a:t>
            </a:r>
          </a:p>
          <a:p>
            <a:r>
              <a:rPr lang="en-US" altLang="ko-KR" sz="1200" i="1" dirty="0">
                <a:latin typeface="NimbusRomNo9L-ReguItal"/>
              </a:rPr>
              <a:t>Support for Programming Languages and Operating Systems</a:t>
            </a:r>
            <a:r>
              <a:rPr lang="en-US" altLang="ko-KR" sz="1200" dirty="0">
                <a:latin typeface="NimbusRomNo9L-Regu"/>
              </a:rPr>
              <a:t>, ser.</a:t>
            </a:r>
          </a:p>
          <a:p>
            <a:r>
              <a:rPr lang="en-US" altLang="ko-KR" sz="1200" dirty="0">
                <a:latin typeface="NimbusRomNo9L-Regu"/>
              </a:rPr>
              <a:t>ASPLOS XIII. New York, NY, USA: ACM, 2008, pp. 329–339.</a:t>
            </a:r>
          </a:p>
          <a:p>
            <a:r>
              <a:rPr lang="en-US" altLang="ko-KR" sz="1200" dirty="0">
                <a:latin typeface="NimbusRomNo9L-Regu"/>
              </a:rPr>
              <a:t>[10] L. Ma and J. Tian, “Web error classification and analysis for reliability</a:t>
            </a:r>
          </a:p>
          <a:p>
            <a:r>
              <a:rPr lang="en-US" altLang="ko-KR" sz="1200" dirty="0">
                <a:latin typeface="NimbusRomNo9L-Regu"/>
              </a:rPr>
              <a:t>improvement,” </a:t>
            </a:r>
            <a:r>
              <a:rPr lang="en-US" altLang="ko-KR" sz="1200" i="1" dirty="0">
                <a:latin typeface="NimbusRomNo9L-ReguItal"/>
              </a:rPr>
              <a:t>Journal of Systems and Software</a:t>
            </a:r>
            <a:r>
              <a:rPr lang="en-US" altLang="ko-KR" sz="1200" dirty="0">
                <a:latin typeface="NimbusRomNo9L-Regu"/>
              </a:rPr>
              <a:t>, vol. 80, no. 6,</a:t>
            </a:r>
          </a:p>
          <a:p>
            <a:r>
              <a:rPr lang="en-US" altLang="ko-KR" sz="1200" dirty="0">
                <a:latin typeface="NimbusRomNo9L-Regu"/>
              </a:rPr>
              <a:t>pp. 795–804, 2007.</a:t>
            </a:r>
          </a:p>
          <a:p>
            <a:r>
              <a:rPr lang="en-US" altLang="ko-KR" sz="1200" dirty="0">
                <a:latin typeface="NimbusRomNo9L-Regu"/>
              </a:rPr>
              <a:t>[11] A. K. </a:t>
            </a:r>
            <a:r>
              <a:rPr lang="en-US" altLang="ko-KR" sz="1200" dirty="0" err="1">
                <a:latin typeface="NimbusRomNo9L-Regu"/>
              </a:rPr>
              <a:t>Maji</a:t>
            </a:r>
            <a:r>
              <a:rPr lang="en-US" altLang="ko-KR" sz="1200" dirty="0">
                <a:latin typeface="NimbusRomNo9L-Regu"/>
              </a:rPr>
              <a:t>, K. Hao, S. Sultana, and S. </a:t>
            </a:r>
            <a:r>
              <a:rPr lang="en-US" altLang="ko-KR" sz="1200" dirty="0" err="1">
                <a:latin typeface="NimbusRomNo9L-Regu"/>
              </a:rPr>
              <a:t>Bagchi</a:t>
            </a:r>
            <a:r>
              <a:rPr lang="en-US" altLang="ko-KR" sz="1200" dirty="0">
                <a:latin typeface="NimbusRomNo9L-Regu"/>
              </a:rPr>
              <a:t>, “Characterizing</a:t>
            </a:r>
          </a:p>
          <a:p>
            <a:r>
              <a:rPr lang="en-US" altLang="ko-KR" sz="1200" dirty="0">
                <a:latin typeface="NimbusRomNo9L-Regu"/>
              </a:rPr>
              <a:t>failures in mobile </a:t>
            </a:r>
            <a:r>
              <a:rPr lang="en-US" altLang="ko-KR" sz="1200" dirty="0" err="1">
                <a:latin typeface="NimbusRomNo9L-Regu"/>
              </a:rPr>
              <a:t>oses</a:t>
            </a:r>
            <a:r>
              <a:rPr lang="en-US" altLang="ko-KR" sz="1200" dirty="0">
                <a:latin typeface="NimbusRomNo9L-Regu"/>
              </a:rPr>
              <a:t>: A case study with android and </a:t>
            </a:r>
            <a:r>
              <a:rPr lang="en-US" altLang="ko-KR" sz="1200" dirty="0" err="1">
                <a:latin typeface="NimbusRomNo9L-Regu"/>
              </a:rPr>
              <a:t>symbian</a:t>
            </a:r>
            <a:r>
              <a:rPr lang="en-US" altLang="ko-KR" sz="1200" dirty="0">
                <a:latin typeface="NimbusRomNo9L-Regu"/>
              </a:rPr>
              <a:t>,”</a:t>
            </a:r>
          </a:p>
          <a:p>
            <a:r>
              <a:rPr lang="en-US" altLang="ko-KR" sz="1200" dirty="0">
                <a:latin typeface="NimbusRomNo9L-Regu"/>
              </a:rPr>
              <a:t>in </a:t>
            </a:r>
            <a:r>
              <a:rPr lang="en-US" altLang="ko-KR" sz="1200" i="1" dirty="0">
                <a:latin typeface="NimbusRomNo9L-ReguItal"/>
              </a:rPr>
              <a:t>2010 IEEE 21st International Symposium on Software Reliability</a:t>
            </a:r>
          </a:p>
          <a:p>
            <a:r>
              <a:rPr lang="en-US" altLang="ko-KR" sz="1200" i="1" dirty="0">
                <a:latin typeface="NimbusRomNo9L-ReguItal"/>
              </a:rPr>
              <a:t>Engineering</a:t>
            </a:r>
            <a:r>
              <a:rPr lang="en-US" altLang="ko-KR" sz="1200" dirty="0">
                <a:latin typeface="NimbusRomNo9L-Regu"/>
              </a:rPr>
              <a:t>. IEEE, 2010, pp. 249–258.</a:t>
            </a:r>
          </a:p>
          <a:p>
            <a:r>
              <a:rPr lang="en-US" altLang="ko-KR" sz="1200" dirty="0">
                <a:latin typeface="NimbusRomNo9L-Regu"/>
              </a:rPr>
              <a:t>[12] S. Zaman, B. Adams, and A. E. Hassan, “Security versus performance</a:t>
            </a:r>
          </a:p>
          <a:p>
            <a:r>
              <a:rPr lang="en-US" altLang="ko-KR" sz="1200" dirty="0">
                <a:latin typeface="NimbusRomNo9L-Regu"/>
              </a:rPr>
              <a:t>bugs: a case study on </a:t>
            </a:r>
            <a:r>
              <a:rPr lang="en-US" altLang="ko-KR" sz="1200" dirty="0" err="1">
                <a:latin typeface="NimbusRomNo9L-Regu"/>
              </a:rPr>
              <a:t>firefox</a:t>
            </a:r>
            <a:r>
              <a:rPr lang="en-US" altLang="ko-KR" sz="1200" dirty="0">
                <a:latin typeface="NimbusRomNo9L-Regu"/>
              </a:rPr>
              <a:t>,” in </a:t>
            </a:r>
            <a:r>
              <a:rPr lang="en-US" altLang="ko-KR" sz="1200" i="1" dirty="0">
                <a:latin typeface="NimbusRomNo9L-ReguItal"/>
              </a:rPr>
              <a:t>Proceedings of the 8th</a:t>
            </a:r>
          </a:p>
          <a:p>
            <a:r>
              <a:rPr lang="en-US" altLang="ko-KR" sz="1200" i="1" dirty="0">
                <a:latin typeface="NimbusRomNo9L-ReguItal"/>
              </a:rPr>
              <a:t>working conference on mining software repositories</a:t>
            </a:r>
            <a:r>
              <a:rPr lang="en-US" altLang="ko-KR" sz="1200" dirty="0">
                <a:latin typeface="NimbusRomNo9L-Regu"/>
              </a:rPr>
              <a:t>. ACM, 2011,</a:t>
            </a:r>
          </a:p>
          <a:p>
            <a:r>
              <a:rPr lang="en-US" altLang="ko-KR" sz="1200" dirty="0">
                <a:latin typeface="NimbusRomNo9L-Regu"/>
              </a:rPr>
              <a:t>pp. 93–102.</a:t>
            </a:r>
          </a:p>
          <a:p>
            <a:r>
              <a:rPr lang="en-US" altLang="ko-KR" sz="1200" dirty="0">
                <a:latin typeface="NimbusRomNo9L-Regu"/>
              </a:rPr>
              <a:t>[13] F. </a:t>
            </a:r>
            <a:r>
              <a:rPr lang="en-US" altLang="ko-KR" sz="1200" dirty="0" err="1">
                <a:latin typeface="NimbusRomNo9L-Regu"/>
              </a:rPr>
              <a:t>Thung</a:t>
            </a:r>
            <a:r>
              <a:rPr lang="en-US" altLang="ko-KR" sz="1200" dirty="0">
                <a:latin typeface="NimbusRomNo9L-Regu"/>
              </a:rPr>
              <a:t>, S. Wang, D. Lo, and L. Jiang, “An empirical study of</a:t>
            </a:r>
          </a:p>
          <a:p>
            <a:r>
              <a:rPr lang="en-US" altLang="ko-KR" sz="1200" dirty="0">
                <a:latin typeface="NimbusRomNo9L-Regu"/>
              </a:rPr>
              <a:t>bugs in machine learning systems,” in </a:t>
            </a:r>
            <a:r>
              <a:rPr lang="en-US" altLang="ko-KR" sz="1200" i="1" dirty="0">
                <a:latin typeface="NimbusRomNo9L-ReguItal"/>
              </a:rPr>
              <a:t>2012 IEEE 23rd International</a:t>
            </a:r>
          </a:p>
          <a:p>
            <a:r>
              <a:rPr lang="en-US" altLang="ko-KR" sz="1200" i="1" dirty="0">
                <a:latin typeface="NimbusRomNo9L-ReguItal"/>
              </a:rPr>
              <a:t>Symposium on Software Reliability Engineering</a:t>
            </a:r>
            <a:r>
              <a:rPr lang="en-US" altLang="ko-KR" sz="1200" dirty="0">
                <a:latin typeface="NimbusRomNo9L-Regu"/>
              </a:rPr>
              <a:t>. IEEE, 2012, pp.</a:t>
            </a:r>
          </a:p>
          <a:p>
            <a:r>
              <a:rPr lang="en-US" altLang="ko-KR" sz="1200" dirty="0">
                <a:latin typeface="NimbusRomNo9L-Regu"/>
              </a:rPr>
              <a:t>271–280.</a:t>
            </a:r>
          </a:p>
          <a:p>
            <a:r>
              <a:rPr lang="en-US" altLang="ko-KR" sz="1200" dirty="0">
                <a:latin typeface="NimbusRomNo9L-Regu"/>
              </a:rPr>
              <a:t>[14] L. Tan, C. Liu, Z. Li, X. Wang, Y. Zhou, and C. </a:t>
            </a:r>
            <a:r>
              <a:rPr lang="en-US" altLang="ko-KR" sz="1200" dirty="0" err="1">
                <a:latin typeface="NimbusRomNo9L-Regu"/>
              </a:rPr>
              <a:t>Zhai</a:t>
            </a:r>
            <a:r>
              <a:rPr lang="en-US" altLang="ko-KR" sz="1200" dirty="0">
                <a:latin typeface="NimbusRomNo9L-Regu"/>
              </a:rPr>
              <a:t>, “Bug characteristics</a:t>
            </a:r>
          </a:p>
          <a:p>
            <a:r>
              <a:rPr lang="en-US" altLang="ko-KR" sz="1200" dirty="0">
                <a:latin typeface="NimbusRomNo9L-Regu"/>
              </a:rPr>
              <a:t>in open source software,” </a:t>
            </a:r>
            <a:r>
              <a:rPr lang="en-US" altLang="ko-KR" sz="1200" i="1" dirty="0">
                <a:latin typeface="NimbusRomNo9L-ReguItal"/>
              </a:rPr>
              <a:t>Empirical Software Engineering</a:t>
            </a:r>
            <a:r>
              <a:rPr lang="en-US" altLang="ko-KR" sz="1200" dirty="0">
                <a:latin typeface="NimbusRomNo9L-Regu"/>
              </a:rPr>
              <a:t>,</a:t>
            </a:r>
          </a:p>
          <a:p>
            <a:r>
              <a:rPr lang="en-US" altLang="ko-KR" sz="1200" dirty="0">
                <a:latin typeface="NimbusRomNo9L-Regu"/>
              </a:rPr>
              <a:t>vol. 19, no. 6, pp. 1665–1705, 2014.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FFBF-29FB-4F8F-9B25-86B900A52029}"/>
              </a:ext>
            </a:extLst>
          </p:cNvPr>
          <p:cNvSpPr txBox="1"/>
          <p:nvPr/>
        </p:nvSpPr>
        <p:spPr>
          <a:xfrm>
            <a:off x="285750" y="2444593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기존의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empirical study [7-14]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10BC6-287B-476B-9E3A-54615B7C4EEC}"/>
              </a:ext>
            </a:extLst>
          </p:cNvPr>
          <p:cNvSpPr txBox="1"/>
          <p:nvPr/>
        </p:nvSpPr>
        <p:spPr>
          <a:xfrm>
            <a:off x="758927" y="2730945"/>
            <a:ext cx="6315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감지 툴 가이드 디자인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리포트 분류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위치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고칠거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제안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테스팅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디버깅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cost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계측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Sw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퀄리티 측정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Development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과정 모니터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manage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도움</a:t>
            </a:r>
            <a:endParaRPr lang="en-US" altLang="ko-KR" sz="16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2B393-C956-4F37-9E5F-179A692839E4}"/>
              </a:ext>
            </a:extLst>
          </p:cNvPr>
          <p:cNvSpPr txBox="1"/>
          <p:nvPr/>
        </p:nvSpPr>
        <p:spPr>
          <a:xfrm>
            <a:off x="285750" y="4713056"/>
            <a:ext cx="56546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특성에 대한 연구는 아직 없음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01229-609F-40A6-9A64-9AF78B387EE1}"/>
              </a:ext>
            </a:extLst>
          </p:cNvPr>
          <p:cNvSpPr txBox="1"/>
          <p:nvPr/>
        </p:nvSpPr>
        <p:spPr>
          <a:xfrm>
            <a:off x="749402" y="5066999"/>
            <a:ext cx="631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1. Large scale empirical study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 처음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카테고리 나눔</a:t>
            </a:r>
            <a:endParaRPr lang="en-US" altLang="ko-KR" sz="16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3.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종류와 언어에 따른 버그 </a:t>
            </a:r>
            <a:r>
              <a:rPr lang="en-US" altLang="ko-KR" sz="16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distribution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버그 종류와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fix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 조사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CE1E9-8E1C-45ED-838D-EBA1E61984C0}"/>
              </a:ext>
            </a:extLst>
          </p:cNvPr>
          <p:cNvSpPr txBox="1"/>
          <p:nvPr/>
        </p:nvSpPr>
        <p:spPr>
          <a:xfrm>
            <a:off x="3422702" y="4666889"/>
            <a:ext cx="596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(Contribution)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62CDD-4EBD-4E22-AE2A-E0287A07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11165C-6C10-4EA8-A9F2-C85EBAAB1AF5}"/>
              </a:ext>
            </a:extLst>
          </p:cNvPr>
          <p:cNvSpPr/>
          <p:nvPr/>
        </p:nvSpPr>
        <p:spPr>
          <a:xfrm>
            <a:off x="11781857" y="937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04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47417" y="294845"/>
            <a:ext cx="272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fixing duration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448050" y="463437"/>
            <a:ext cx="8743950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6B6E0-E058-4C0B-BFED-6821F7618A46}"/>
              </a:ext>
            </a:extLst>
          </p:cNvPr>
          <p:cNvSpPr/>
          <p:nvPr/>
        </p:nvSpPr>
        <p:spPr>
          <a:xfrm>
            <a:off x="11781857" y="9377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2AC8E-3B33-4ECC-A1C9-45CF6E1B2B4A}"/>
              </a:ext>
            </a:extLst>
          </p:cNvPr>
          <p:cNvSpPr txBox="1"/>
          <p:nvPr/>
        </p:nvSpPr>
        <p:spPr>
          <a:xfrm>
            <a:off x="479475" y="986657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Bug open~ closed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43A2B-C8B7-4E5A-96DB-AAC91A0C8320}"/>
              </a:ext>
            </a:extLst>
          </p:cNvPr>
          <p:cNvSpPr txBox="1"/>
          <p:nvPr/>
        </p:nvSpPr>
        <p:spPr>
          <a:xfrm>
            <a:off x="479475" y="1493803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대부분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project developer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submit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함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D9C4-E69B-4E8E-A524-FBC5B80069D5}"/>
              </a:ext>
            </a:extLst>
          </p:cNvPr>
          <p:cNvSpPr txBox="1"/>
          <p:nvPr/>
        </p:nvSpPr>
        <p:spPr>
          <a:xfrm>
            <a:off x="479474" y="2000949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Highest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maximum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fixing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time (900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일 이상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31AE6-A04F-49FB-B04C-A3AF41138A72}"/>
              </a:ext>
            </a:extLst>
          </p:cNvPr>
          <p:cNvSpPr txBox="1"/>
          <p:nvPr/>
        </p:nvSpPr>
        <p:spPr>
          <a:xfrm>
            <a:off x="942667" y="2338818"/>
            <a:ext cx="65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Semantic, performance, concurrency, environment &amp; configuration</a:t>
            </a: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35.71%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performance 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는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년 이상 걸림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1F907-F8FA-4EAD-BB4D-4A4E45BE0902}"/>
              </a:ext>
            </a:extLst>
          </p:cNvPr>
          <p:cNvSpPr txBox="1"/>
          <p:nvPr/>
        </p:nvSpPr>
        <p:spPr>
          <a:xfrm>
            <a:off x="479472" y="3448869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mean(120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일 이상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594EE-285F-4BAB-932F-2381E372F16F}"/>
              </a:ext>
            </a:extLst>
          </p:cNvPr>
          <p:cNvSpPr txBox="1"/>
          <p:nvPr/>
        </p:nvSpPr>
        <p:spPr>
          <a:xfrm>
            <a:off x="942666" y="3716964"/>
            <a:ext cx="65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Performance, concurrency, security, GUI</a:t>
            </a: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Security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제일 오래 걸림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580AD-98DA-4344-A793-5EBFBEE4960D}"/>
              </a:ext>
            </a:extLst>
          </p:cNvPr>
          <p:cNvSpPr txBox="1"/>
          <p:nvPr/>
        </p:nvSpPr>
        <p:spPr>
          <a:xfrm>
            <a:off x="479472" y="4615754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조사한 수가 적기 때문에 통계학적으로는 의미가 없을 수도 있다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계속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 sample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수집해야 한다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92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133167" y="265383"/>
            <a:ext cx="272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discussion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2724150" y="463103"/>
            <a:ext cx="9467850" cy="127448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1047751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6B6E0-E058-4C0B-BFED-6821F7618A46}"/>
              </a:ext>
            </a:extLst>
          </p:cNvPr>
          <p:cNvSpPr/>
          <p:nvPr/>
        </p:nvSpPr>
        <p:spPr>
          <a:xfrm>
            <a:off x="11781857" y="9377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A40F4-8010-4EB2-8BDA-FBF4F7DFA8E9}"/>
              </a:ext>
            </a:extLst>
          </p:cNvPr>
          <p:cNvSpPr txBox="1"/>
          <p:nvPr/>
        </p:nvSpPr>
        <p:spPr>
          <a:xfrm>
            <a:off x="174672" y="929104"/>
            <a:ext cx="1071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Semantic bug 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가장 많은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runtime bug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이다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A23FD-0922-4430-8F08-B73EEEBC352B}"/>
              </a:ext>
            </a:extLst>
          </p:cNvPr>
          <p:cNvSpPr txBox="1"/>
          <p:nvPr/>
        </p:nvSpPr>
        <p:spPr>
          <a:xfrm>
            <a:off x="422322" y="1296370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Non-runtime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도 포함시켰기 때문에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[14]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의 결과보다는 적은 퍼센트 값이 나옴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39D12-E25C-4006-B5DE-50AC32EADB72}"/>
              </a:ext>
            </a:extLst>
          </p:cNvPr>
          <p:cNvSpPr txBox="1"/>
          <p:nvPr/>
        </p:nvSpPr>
        <p:spPr>
          <a:xfrm>
            <a:off x="422322" y="1692142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Specification mining :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high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false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positive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6C441-7A9C-4679-973B-2BA1268420BF}"/>
              </a:ext>
            </a:extLst>
          </p:cNvPr>
          <p:cNvSpPr txBox="1"/>
          <p:nvPr/>
        </p:nvSpPr>
        <p:spPr>
          <a:xfrm>
            <a:off x="1057275" y="2030696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false positive rate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를 줄이기 위한 연구 제안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BFCB1-0003-47F2-8E3E-B420CAE60C50}"/>
              </a:ext>
            </a:extLst>
          </p:cNvPr>
          <p:cNvSpPr txBox="1"/>
          <p:nvPr/>
        </p:nvSpPr>
        <p:spPr>
          <a:xfrm>
            <a:off x="1057275" y="2340743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존재하는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specification mining tool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semantic 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를 감지할 수 있는가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22F64-2CB8-4D57-8537-385A8D46BAD1}"/>
              </a:ext>
            </a:extLst>
          </p:cNvPr>
          <p:cNvSpPr txBox="1"/>
          <p:nvPr/>
        </p:nvSpPr>
        <p:spPr>
          <a:xfrm>
            <a:off x="422322" y="2707804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그 중에 앞선 연구보다 </a:t>
            </a:r>
            <a:r>
              <a:rPr lang="en-US" altLang="ko-KR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missing cases bug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(neglected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condition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bugs)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차지하는 비율이 큰데 찾기 힘들다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59085-A683-4809-8922-31826E09EF79}"/>
              </a:ext>
            </a:extLst>
          </p:cNvPr>
          <p:cNvSpPr txBox="1"/>
          <p:nvPr/>
        </p:nvSpPr>
        <p:spPr>
          <a:xfrm>
            <a:off x="1133167" y="3038938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일부는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Elicitation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과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analysis tech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로 방지할 수 있다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6BBF23-ED57-40EE-9C4F-5B9914EE262F}"/>
              </a:ext>
            </a:extLst>
          </p:cNvPr>
          <p:cNvSpPr txBox="1"/>
          <p:nvPr/>
        </p:nvSpPr>
        <p:spPr>
          <a:xfrm>
            <a:off x="1133167" y="3323203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일부는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design/implementation issue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포함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19A21-6350-4CE7-A4C1-8B977C8BD2ED}"/>
              </a:ext>
            </a:extLst>
          </p:cNvPr>
          <p:cNvSpPr txBox="1"/>
          <p:nvPr/>
        </p:nvSpPr>
        <p:spPr>
          <a:xfrm>
            <a:off x="1133167" y="3632023"/>
            <a:ext cx="1044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앞선 연구는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[33]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코드 찬찬이 뜯어보거나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/ [34] specification-based testing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으로 버그를 찾았다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7B63E0-E143-44B2-B899-474BE08A8679}"/>
              </a:ext>
            </a:extLst>
          </p:cNvPr>
          <p:cNvSpPr txBox="1"/>
          <p:nvPr/>
        </p:nvSpPr>
        <p:spPr>
          <a:xfrm>
            <a:off x="1133167" y="3940843"/>
            <a:ext cx="1044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Design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과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specification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을 향상시키면 큰 변화가 </a:t>
            </a:r>
            <a:r>
              <a:rPr lang="ko-KR" altLang="en-US" sz="1600" dirty="0" err="1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있을것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53F59-2AF6-4E7D-9263-C90C379FEF25}"/>
              </a:ext>
            </a:extLst>
          </p:cNvPr>
          <p:cNvSpPr txBox="1"/>
          <p:nvPr/>
        </p:nvSpPr>
        <p:spPr>
          <a:xfrm>
            <a:off x="1133167" y="4227780"/>
            <a:ext cx="1044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찾기 위한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‘Mine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programming rule’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다양한 접근 있었다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: Frequent subgraph mining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을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코드에 적용해서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condition rule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을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mine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함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/ java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코드에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alternative pattern mining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D813A4-6D97-4710-BEA4-E8435920B263}"/>
              </a:ext>
            </a:extLst>
          </p:cNvPr>
          <p:cNvSpPr txBox="1"/>
          <p:nvPr/>
        </p:nvSpPr>
        <p:spPr>
          <a:xfrm>
            <a:off x="1133167" y="4726456"/>
            <a:ext cx="1044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Detect 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효율성 높이기 위해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Go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나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JavaScript 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언어의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rule mining tool 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개발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: leverage more precise static analysis, design scalable graph mining algorithms.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6CA99-FBD7-4875-BAE0-F6732BBDAF92}"/>
              </a:ext>
            </a:extLst>
          </p:cNvPr>
          <p:cNvSpPr txBox="1"/>
          <p:nvPr/>
        </p:nvSpPr>
        <p:spPr>
          <a:xfrm>
            <a:off x="422322" y="5311231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en-US" altLang="ko-KR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Exception</a:t>
            </a:r>
            <a:r>
              <a:rPr lang="ko-KR" altLang="en-US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handling bug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누락되면 보안 취약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+ resource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release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해서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recover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못하면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performance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↓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1E487-B12F-4406-9DF4-639406C00B86}"/>
              </a:ext>
            </a:extLst>
          </p:cNvPr>
          <p:cNvSpPr txBox="1"/>
          <p:nvPr/>
        </p:nvSpPr>
        <p:spPr>
          <a:xfrm>
            <a:off x="1133167" y="5620051"/>
            <a:ext cx="1044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 버그 자동으로 감지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수정해주는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tool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 </a:t>
            </a:r>
            <a:r>
              <a:rPr lang="ko-KR" altLang="en-US" sz="1600" dirty="0" err="1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블락체인의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robustness 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향상</a:t>
            </a:r>
            <a:endParaRPr lang="en-US" altLang="ko-KR" sz="1600" dirty="0">
              <a:solidFill>
                <a:srgbClr val="0660AA"/>
              </a:solidFill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83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133167" y="265383"/>
            <a:ext cx="272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discussion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2724150" y="463103"/>
            <a:ext cx="9467850" cy="127448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1047751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6B6E0-E058-4C0B-BFED-6821F7618A46}"/>
              </a:ext>
            </a:extLst>
          </p:cNvPr>
          <p:cNvSpPr/>
          <p:nvPr/>
        </p:nvSpPr>
        <p:spPr>
          <a:xfrm>
            <a:off x="11781857" y="9377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A40F4-8010-4EB2-8BDA-FBF4F7DFA8E9}"/>
              </a:ext>
            </a:extLst>
          </p:cNvPr>
          <p:cNvSpPr txBox="1"/>
          <p:nvPr/>
        </p:nvSpPr>
        <p:spPr>
          <a:xfrm>
            <a:off x="174672" y="929104"/>
            <a:ext cx="1071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Environment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and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Configuration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또한 메인 종류</a:t>
            </a:r>
            <a:endParaRPr lang="en-US" altLang="ko-KR" dirty="0">
              <a:solidFill>
                <a:srgbClr val="DA0000"/>
              </a:solidFill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A23FD-0922-4430-8F08-B73EEEBC352B}"/>
              </a:ext>
            </a:extLst>
          </p:cNvPr>
          <p:cNvSpPr txBox="1"/>
          <p:nvPr/>
        </p:nvSpPr>
        <p:spPr>
          <a:xfrm>
            <a:off x="422322" y="1296370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Configuration bug: downtime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의 원인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7F1849-A6C8-4E04-8396-37EA5D9A9C2F}"/>
              </a:ext>
            </a:extLst>
          </p:cNvPr>
          <p:cNvSpPr txBox="1"/>
          <p:nvPr/>
        </p:nvSpPr>
        <p:spPr>
          <a:xfrm>
            <a:off x="669972" y="1628435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[39-43]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에서 예측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감지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진단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수정 하는 아이디어 제안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34727-1989-4A23-B4ED-91D8B1F24C8E}"/>
              </a:ext>
            </a:extLst>
          </p:cNvPr>
          <p:cNvSpPr txBox="1"/>
          <p:nvPr/>
        </p:nvSpPr>
        <p:spPr>
          <a:xfrm>
            <a:off x="669972" y="1958434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이번 연구에서 많은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configuration 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잘못된 컴파일러 옵션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또는 외부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library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의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wrong configuration.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C0D29E-F953-41E3-86C9-222889AD480B}"/>
              </a:ext>
            </a:extLst>
          </p:cNvPr>
          <p:cNvSpPr txBox="1"/>
          <p:nvPr/>
        </p:nvSpPr>
        <p:spPr>
          <a:xfrm>
            <a:off x="422321" y="2302457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Environment bug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DC321-9F24-4500-853B-705160E53445}"/>
              </a:ext>
            </a:extLst>
          </p:cNvPr>
          <p:cNvSpPr txBox="1"/>
          <p:nvPr/>
        </p:nvSpPr>
        <p:spPr>
          <a:xfrm>
            <a:off x="669972" y="2604221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External library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때문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Library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시스템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stability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 큰 영향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2C4A9-5EBF-4C11-861F-23723CAF006D}"/>
              </a:ext>
            </a:extLst>
          </p:cNvPr>
          <p:cNvSpPr txBox="1"/>
          <p:nvPr/>
        </p:nvSpPr>
        <p:spPr>
          <a:xfrm>
            <a:off x="685491" y="2835596"/>
            <a:ext cx="10449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외부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library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 대한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Usage analysis, architecture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analysis,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sw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quality </a:t>
            </a:r>
            <a:r>
              <a:rPr lang="ko-KR" altLang="en-US" sz="1600" dirty="0">
                <a:solidFill>
                  <a:srgbClr val="0660AA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평가</a:t>
            </a:r>
            <a:endParaRPr lang="en-US" altLang="ko-KR" sz="1600" dirty="0">
              <a:solidFill>
                <a:srgbClr val="0660AA"/>
              </a:solidFill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1F805B-3068-485E-962C-3AA3C9FB10F0}"/>
              </a:ext>
            </a:extLst>
          </p:cNvPr>
          <p:cNvSpPr txBox="1"/>
          <p:nvPr/>
        </p:nvSpPr>
        <p:spPr>
          <a:xfrm>
            <a:off x="174672" y="3375224"/>
            <a:ext cx="1071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Memory 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버그는 적은 비율 차지</a:t>
            </a:r>
            <a:endParaRPr lang="en-US" altLang="ko-KR" dirty="0">
              <a:solidFill>
                <a:srgbClr val="DA0000"/>
              </a:solidFill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989D80-AA2A-4ED0-A292-2C250CBCC803}"/>
              </a:ext>
            </a:extLst>
          </p:cNvPr>
          <p:cNvSpPr txBox="1"/>
          <p:nvPr/>
        </p:nvSpPr>
        <p:spPr>
          <a:xfrm>
            <a:off x="553905" y="3687241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그 전 연구보다 현저이 적은 비율을 차지한다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←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memory mange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언어를 써서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그런듯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+ </a:t>
            </a:r>
            <a:r>
              <a:rPr lang="ko-KR" altLang="en-US" sz="160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디버깅 툴 좋아짐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420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133167" y="265383"/>
            <a:ext cx="272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discussion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2724150" y="463103"/>
            <a:ext cx="9467850" cy="127448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1047751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6B6E0-E058-4C0B-BFED-6821F7618A46}"/>
              </a:ext>
            </a:extLst>
          </p:cNvPr>
          <p:cNvSpPr/>
          <p:nvPr/>
        </p:nvSpPr>
        <p:spPr>
          <a:xfrm>
            <a:off x="11781857" y="9377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A40F4-8010-4EB2-8BDA-FBF4F7DFA8E9}"/>
              </a:ext>
            </a:extLst>
          </p:cNvPr>
          <p:cNvSpPr txBox="1"/>
          <p:nvPr/>
        </p:nvSpPr>
        <p:spPr>
          <a:xfrm>
            <a:off x="174672" y="929104"/>
            <a:ext cx="1071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Environment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and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Configuration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</a:t>
            </a:r>
            <a:r>
              <a:rPr lang="ko-KR" altLang="en-US" dirty="0">
                <a:solidFill>
                  <a:srgbClr val="DA0000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또한 메인 종류</a:t>
            </a:r>
            <a:endParaRPr lang="en-US" altLang="ko-KR" dirty="0">
              <a:solidFill>
                <a:srgbClr val="DA0000"/>
              </a:solidFill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A23FD-0922-4430-8F08-B73EEEBC352B}"/>
              </a:ext>
            </a:extLst>
          </p:cNvPr>
          <p:cNvSpPr txBox="1"/>
          <p:nvPr/>
        </p:nvSpPr>
        <p:spPr>
          <a:xfrm>
            <a:off x="422322" y="1296370"/>
            <a:ext cx="10712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Non-runtime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도 포함시켰기 때문에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[14]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의 결과보다는 적은 퍼센트 값이 나옴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33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142692" y="278436"/>
            <a:ext cx="272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Related work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448050" y="463437"/>
            <a:ext cx="8743950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6B6E0-E058-4C0B-BFED-6821F7618A46}"/>
              </a:ext>
            </a:extLst>
          </p:cNvPr>
          <p:cNvSpPr/>
          <p:nvPr/>
        </p:nvSpPr>
        <p:spPr>
          <a:xfrm>
            <a:off x="11724707" y="93770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3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266516" y="309214"/>
            <a:ext cx="359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Conclusion &amp; Future work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4981574" y="463437"/>
            <a:ext cx="721042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1085542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6B6E0-E058-4C0B-BFED-6821F7618A46}"/>
              </a:ext>
            </a:extLst>
          </p:cNvPr>
          <p:cNvSpPr/>
          <p:nvPr/>
        </p:nvSpPr>
        <p:spPr>
          <a:xfrm>
            <a:off x="11667557" y="93770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VIII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12C29-BDC6-40E6-B0F0-924B69AA21D3}"/>
              </a:ext>
            </a:extLst>
          </p:cNvPr>
          <p:cNvSpPr txBox="1"/>
          <p:nvPr/>
        </p:nvSpPr>
        <p:spPr>
          <a:xfrm>
            <a:off x="788116" y="1185620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Card sorting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으로 버그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categorize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함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ACF78-AAB7-4824-80B3-8229FA52F7D3}"/>
              </a:ext>
            </a:extLst>
          </p:cNvPr>
          <p:cNvSpPr txBox="1"/>
          <p:nvPr/>
        </p:nvSpPr>
        <p:spPr>
          <a:xfrm>
            <a:off x="788116" y="1584521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추가로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distribution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도 조사하고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fix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시간도 조사함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44C-5704-4328-A117-28591D3870A4}"/>
              </a:ext>
            </a:extLst>
          </p:cNvPr>
          <p:cNvSpPr txBox="1"/>
          <p:nvPr/>
        </p:nvSpPr>
        <p:spPr>
          <a:xfrm>
            <a:off x="2032202" y="2854632"/>
            <a:ext cx="7765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카테고리화 하는데 비용 줄이기 위해 자동화 필요</a:t>
            </a:r>
            <a:endParaRPr lang="en-US" altLang="ko-KR" sz="17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 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text mining, machine learning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으로 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F69E9-7BEF-43DB-9386-32092EFC2484}"/>
              </a:ext>
            </a:extLst>
          </p:cNvPr>
          <p:cNvSpPr txBox="1"/>
          <p:nvPr/>
        </p:nvSpPr>
        <p:spPr>
          <a:xfrm>
            <a:off x="788116" y="2278258"/>
            <a:ext cx="7765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00D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+) </a:t>
            </a:r>
            <a:r>
              <a:rPr lang="en-US" altLang="ko-KR" sz="1900" dirty="0">
                <a:solidFill>
                  <a:srgbClr val="0000D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Future</a:t>
            </a:r>
            <a:r>
              <a:rPr lang="ko-KR" altLang="en-US" sz="1900" dirty="0">
                <a:solidFill>
                  <a:srgbClr val="0000D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900" dirty="0">
                <a:solidFill>
                  <a:srgbClr val="0000D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24760-F528-47D8-AF1C-E1909071A515}"/>
              </a:ext>
            </a:extLst>
          </p:cNvPr>
          <p:cNvSpPr txBox="1"/>
          <p:nvPr/>
        </p:nvSpPr>
        <p:spPr>
          <a:xfrm>
            <a:off x="2032201" y="3615672"/>
            <a:ext cx="77656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다른 프로젝트도 조사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3D8F5-2BC8-472A-9EB2-61C14BE93639}"/>
              </a:ext>
            </a:extLst>
          </p:cNvPr>
          <p:cNvSpPr txBox="1"/>
          <p:nvPr/>
        </p:nvSpPr>
        <p:spPr>
          <a:xfrm>
            <a:off x="2032201" y="4202546"/>
            <a:ext cx="77656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Semantic bug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줄일 수 있는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approach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조사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31839-3F5E-4443-9197-CF3B78CB8AAA}"/>
              </a:ext>
            </a:extLst>
          </p:cNvPr>
          <p:cNvSpPr txBox="1"/>
          <p:nvPr/>
        </p:nvSpPr>
        <p:spPr>
          <a:xfrm>
            <a:off x="2032200" y="5308805"/>
            <a:ext cx="77656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시간 지나면서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stable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해지면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종류가 어떻게 변하는지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55472-83A6-481A-98CE-09AF321A6A34}"/>
              </a:ext>
            </a:extLst>
          </p:cNvPr>
          <p:cNvSpPr txBox="1"/>
          <p:nvPr/>
        </p:nvSpPr>
        <p:spPr>
          <a:xfrm>
            <a:off x="2032200" y="4755675"/>
            <a:ext cx="77656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Environment and configuration bug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툴 효율성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8006A-C324-4F22-AC9F-7905FB564C1A}"/>
              </a:ext>
            </a:extLst>
          </p:cNvPr>
          <p:cNvSpPr txBox="1"/>
          <p:nvPr/>
        </p:nvSpPr>
        <p:spPr>
          <a:xfrm>
            <a:off x="2032199" y="5835445"/>
            <a:ext cx="77656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심각성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level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 따른 버그 특성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79B679F3-3F86-4DC4-8FD6-4B58D238D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A017A8-F256-4D30-A6D3-4ADDF0F3AD0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1158977" y="303483"/>
            <a:ext cx="915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Introduction</a:t>
            </a:r>
            <a:endParaRPr lang="ko-KR" altLang="en-US" sz="2800" dirty="0"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681C-A3EB-4584-866C-B03E44D8D0CE}"/>
              </a:ext>
            </a:extLst>
          </p:cNvPr>
          <p:cNvSpPr txBox="1"/>
          <p:nvPr/>
        </p:nvSpPr>
        <p:spPr>
          <a:xfrm>
            <a:off x="1052668" y="1065339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기준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440B7-BED2-4835-A7DF-8C62DDFA33A0}"/>
              </a:ext>
            </a:extLst>
          </p:cNvPr>
          <p:cNvSpPr txBox="1"/>
          <p:nvPr/>
        </p:nvSpPr>
        <p:spPr>
          <a:xfrm>
            <a:off x="1481293" y="1438900"/>
            <a:ext cx="984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Large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market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capitalization</a:t>
            </a: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Repository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깃허브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Closed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된 버그 리포트만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A7F4-82A7-4A1F-8FD9-C832303D14BF}"/>
              </a:ext>
            </a:extLst>
          </p:cNvPr>
          <p:cNvSpPr txBox="1"/>
          <p:nvPr/>
        </p:nvSpPr>
        <p:spPr>
          <a:xfrm>
            <a:off x="1052668" y="2528151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- 1180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→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946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05996-98DA-4769-81CE-5BCDC1D6F58B}"/>
              </a:ext>
            </a:extLst>
          </p:cNvPr>
          <p:cNvSpPr txBox="1"/>
          <p:nvPr/>
        </p:nvSpPr>
        <p:spPr>
          <a:xfrm>
            <a:off x="1579769" y="2882094"/>
            <a:ext cx="984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Invalid, duplicate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제거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B22CB-B0A3-40FD-A2FB-2F47548360CB}"/>
              </a:ext>
            </a:extLst>
          </p:cNvPr>
          <p:cNvSpPr txBox="1"/>
          <p:nvPr/>
        </p:nvSpPr>
        <p:spPr>
          <a:xfrm>
            <a:off x="1052668" y="3397619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Card sorting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으로 분류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671C7-E6C5-40EE-9EA2-5DEFF978BC1F}"/>
              </a:ext>
            </a:extLst>
          </p:cNvPr>
          <p:cNvSpPr txBox="1"/>
          <p:nvPr/>
        </p:nvSpPr>
        <p:spPr>
          <a:xfrm>
            <a:off x="1158977" y="3897743"/>
            <a:ext cx="9848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질문</a:t>
            </a:r>
            <a:endParaRPr lang="en-US" altLang="ko-KR" sz="17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7BCA4-61EB-46A5-90BD-18005095E150}"/>
              </a:ext>
            </a:extLst>
          </p:cNvPr>
          <p:cNvSpPr txBox="1"/>
          <p:nvPr/>
        </p:nvSpPr>
        <p:spPr>
          <a:xfrm>
            <a:off x="1579769" y="4273008"/>
            <a:ext cx="984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버그의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category</a:t>
            </a: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프로젝트마다 버그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distribution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어떻게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다른가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언어마다 버그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distribution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어떻게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다른가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각 카테고리의 버그 해결에 걸리는 시간은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CC0BC-4E6C-4FC3-8BAC-7C8619443BED}"/>
              </a:ext>
            </a:extLst>
          </p:cNvPr>
          <p:cNvSpPr txBox="1"/>
          <p:nvPr/>
        </p:nvSpPr>
        <p:spPr>
          <a:xfrm>
            <a:off x="6831037" y="1291481"/>
            <a:ext cx="66071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EEDA7-70D1-48F0-B0F7-36E80FAA37EA}"/>
              </a:ext>
            </a:extLst>
          </p:cNvPr>
          <p:cNvSpPr txBox="1"/>
          <p:nvPr/>
        </p:nvSpPr>
        <p:spPr>
          <a:xfrm>
            <a:off x="7064094" y="1604780"/>
            <a:ext cx="64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연구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questions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설명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81B4F-B339-4763-8440-9B054438717F}"/>
              </a:ext>
            </a:extLst>
          </p:cNvPr>
          <p:cNvSpPr txBox="1"/>
          <p:nvPr/>
        </p:nvSpPr>
        <p:spPr>
          <a:xfrm>
            <a:off x="6831036" y="2070289"/>
            <a:ext cx="66071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III, IV, 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D8B51-8035-4A82-BDC7-3E628A399FC7}"/>
              </a:ext>
            </a:extLst>
          </p:cNvPr>
          <p:cNvSpPr txBox="1"/>
          <p:nvPr/>
        </p:nvSpPr>
        <p:spPr>
          <a:xfrm>
            <a:off x="7064093" y="2362476"/>
            <a:ext cx="64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Empirical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study result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5E4A6-3D84-4699-9F0A-011931586942}"/>
              </a:ext>
            </a:extLst>
          </p:cNvPr>
          <p:cNvSpPr txBox="1"/>
          <p:nvPr/>
        </p:nvSpPr>
        <p:spPr>
          <a:xfrm>
            <a:off x="6865453" y="2751571"/>
            <a:ext cx="66071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 VI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EA81E-6770-401B-9C4B-4D6C0D382A09}"/>
              </a:ext>
            </a:extLst>
          </p:cNvPr>
          <p:cNvSpPr txBox="1"/>
          <p:nvPr/>
        </p:nvSpPr>
        <p:spPr>
          <a:xfrm>
            <a:off x="7064094" y="3007334"/>
            <a:ext cx="64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연구가 뜻하는 바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유효성에 대한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threat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9B75-DCAC-4147-8FAB-1E59D592B83B}"/>
              </a:ext>
            </a:extLst>
          </p:cNvPr>
          <p:cNvSpPr txBox="1"/>
          <p:nvPr/>
        </p:nvSpPr>
        <p:spPr>
          <a:xfrm>
            <a:off x="6868448" y="3533330"/>
            <a:ext cx="66071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VII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A2A8C1-86DA-4DDF-9314-1EDE8620EC97}"/>
              </a:ext>
            </a:extLst>
          </p:cNvPr>
          <p:cNvSpPr txBox="1"/>
          <p:nvPr/>
        </p:nvSpPr>
        <p:spPr>
          <a:xfrm>
            <a:off x="7205128" y="3832270"/>
            <a:ext cx="64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관련 논문 설명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D5D7A8-26B7-4ED1-B231-0B059D2A87B5}"/>
              </a:ext>
            </a:extLst>
          </p:cNvPr>
          <p:cNvSpPr txBox="1"/>
          <p:nvPr/>
        </p:nvSpPr>
        <p:spPr>
          <a:xfrm>
            <a:off x="6929974" y="4276974"/>
            <a:ext cx="66071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VIII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E192A2-2CA6-412B-BDAE-C54FF27F24A0}"/>
              </a:ext>
            </a:extLst>
          </p:cNvPr>
          <p:cNvSpPr txBox="1"/>
          <p:nvPr/>
        </p:nvSpPr>
        <p:spPr>
          <a:xfrm>
            <a:off x="7290236" y="4538851"/>
            <a:ext cx="64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결론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future work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제시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A7B71-CBFC-4894-871C-E6FA71AB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A74265-E123-4B60-8B9F-A31490DC95A5}"/>
              </a:ext>
            </a:extLst>
          </p:cNvPr>
          <p:cNvSpPr/>
          <p:nvPr/>
        </p:nvSpPr>
        <p:spPr>
          <a:xfrm>
            <a:off x="11781857" y="937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4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STUDY SETUP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A.  Research Questions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681C-A3EB-4584-866C-B03E44D8D0CE}"/>
              </a:ext>
            </a:extLst>
          </p:cNvPr>
          <p:cNvSpPr txBox="1"/>
          <p:nvPr/>
        </p:nvSpPr>
        <p:spPr>
          <a:xfrm>
            <a:off x="1042834" y="1556952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RQ1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어떤 카테고리들이 있는가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?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440B7-BED2-4835-A7DF-8C62DDFA33A0}"/>
              </a:ext>
            </a:extLst>
          </p:cNvPr>
          <p:cNvSpPr txBox="1"/>
          <p:nvPr/>
        </p:nvSpPr>
        <p:spPr>
          <a:xfrm>
            <a:off x="1471459" y="1930513"/>
            <a:ext cx="65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블락체인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시스템의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weakness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를 알 수 있다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많이 나타나는 버그에 집중할 수 있다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01090-A550-4CEC-8FDA-B7C6063EB4D8}"/>
              </a:ext>
            </a:extLst>
          </p:cNvPr>
          <p:cNvSpPr txBox="1"/>
          <p:nvPr/>
        </p:nvSpPr>
        <p:spPr>
          <a:xfrm>
            <a:off x="1042831" y="3025007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RQ2 </a:t>
            </a:r>
            <a:r>
              <a:rPr lang="ko-KR" altLang="en-US" sz="17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블락체인마다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버그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distribution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 </a:t>
            </a:r>
            <a:r>
              <a:rPr lang="ko-KR" altLang="en-US" sz="17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비슷한가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?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A0DA51-6E5B-4879-9700-267FA946099B}"/>
              </a:ext>
            </a:extLst>
          </p:cNvPr>
          <p:cNvSpPr txBox="1"/>
          <p:nvPr/>
        </p:nvSpPr>
        <p:spPr>
          <a:xfrm>
            <a:off x="1042830" y="3997816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RQ3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언어마다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distribution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다양한가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?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DC2C8-3113-4D3C-B9BE-DDEC1AB4DF39}"/>
              </a:ext>
            </a:extLst>
          </p:cNvPr>
          <p:cNvSpPr txBox="1"/>
          <p:nvPr/>
        </p:nvSpPr>
        <p:spPr>
          <a:xfrm>
            <a:off x="1042832" y="5097456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RQ4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해결에 얼마나 걸리는가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?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0D826-169A-4EC5-B9A8-9BD7B3587ED7}"/>
              </a:ext>
            </a:extLst>
          </p:cNvPr>
          <p:cNvSpPr txBox="1"/>
          <p:nvPr/>
        </p:nvSpPr>
        <p:spPr>
          <a:xfrm>
            <a:off x="1471459" y="5483598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오래 걸리는 버그에 집중 해야함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BBB1E-8461-47DF-9130-BF0F1846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9CB540-EAB6-4A8D-8F3B-FD98A992690A}"/>
              </a:ext>
            </a:extLst>
          </p:cNvPr>
          <p:cNvSpPr/>
          <p:nvPr/>
        </p:nvSpPr>
        <p:spPr>
          <a:xfrm>
            <a:off x="11781857" y="937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1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STUDY SETUP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B. Data collection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681C-A3EB-4584-866C-B03E44D8D0CE}"/>
              </a:ext>
            </a:extLst>
          </p:cNvPr>
          <p:cNvSpPr txBox="1"/>
          <p:nvPr/>
        </p:nvSpPr>
        <p:spPr>
          <a:xfrm>
            <a:off x="207091" y="1085187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Project 8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개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선정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440B7-BED2-4835-A7DF-8C62DDFA33A0}"/>
              </a:ext>
            </a:extLst>
          </p:cNvPr>
          <p:cNvSpPr txBox="1"/>
          <p:nvPr/>
        </p:nvSpPr>
        <p:spPr>
          <a:xfrm>
            <a:off x="628342" y="1439130"/>
            <a:ext cx="882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시가총액 상위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20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개에서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추려냄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깃허브에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오픈소스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제외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) </a:t>
            </a:r>
            <a:r>
              <a:rPr lang="ko-KR" altLang="en-US" sz="14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비트코인에서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포크된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것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 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태그가 없는 것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 close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된 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issue 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 없는 것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 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처음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마지막 버그 차이가 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2</a:t>
            </a:r>
            <a:r>
              <a:rPr lang="ko-KR" altLang="en-US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주 미만인 것</a:t>
            </a:r>
            <a:r>
              <a:rPr lang="en-US" altLang="ko-KR" sz="14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D0D7A2-9C32-43CB-92C4-9B9CC0A2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C2B9FC-2BBF-487F-B0A7-2412B36F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2" y="2272760"/>
            <a:ext cx="8296583" cy="20904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9DC37-ED4C-4B9C-ADBF-CEA4D9779C93}"/>
              </a:ext>
            </a:extLst>
          </p:cNvPr>
          <p:cNvSpPr txBox="1"/>
          <p:nvPr/>
        </p:nvSpPr>
        <p:spPr>
          <a:xfrm>
            <a:off x="207091" y="4504176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리포트와 관련 정보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10923-59D3-4435-81EE-68A2DABE1FEF}"/>
              </a:ext>
            </a:extLst>
          </p:cNvPr>
          <p:cNvSpPr txBox="1"/>
          <p:nvPr/>
        </p:nvSpPr>
        <p:spPr>
          <a:xfrm>
            <a:off x="628342" y="4858119"/>
            <a:ext cx="647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Github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API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 repository(title, body, comment)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얻음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Pull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request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commit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도 필요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55C878-041B-486D-82A4-9112F4B2E69D}"/>
              </a:ext>
            </a:extLst>
          </p:cNvPr>
          <p:cNvSpPr txBox="1"/>
          <p:nvPr/>
        </p:nvSpPr>
        <p:spPr>
          <a:xfrm>
            <a:off x="188040" y="5524213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en-US" altLang="ko-KR" sz="17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Reopository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4D92F-B48C-4A77-B2D2-04EDAD42C1CC}"/>
              </a:ext>
            </a:extLst>
          </p:cNvPr>
          <p:cNvSpPr txBox="1"/>
          <p:nvPr/>
        </p:nvSpPr>
        <p:spPr>
          <a:xfrm>
            <a:off x="704236" y="5877738"/>
            <a:ext cx="9289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Reported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–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pull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request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reported bug – code commit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연결 돼있음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1EDA5-A957-4FD9-95AF-6EB56A74C2F6}"/>
              </a:ext>
            </a:extLst>
          </p:cNvPr>
          <p:cNvSpPr txBox="1"/>
          <p:nvPr/>
        </p:nvSpPr>
        <p:spPr>
          <a:xfrm>
            <a:off x="6842791" y="5473254"/>
            <a:ext cx="9441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Linguist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로 해당 언어별 소스 파일 수로</a:t>
            </a:r>
            <a:endParaRPr lang="en-US" altLang="ko-KR" sz="17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  primary language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정함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75FDC-1748-4BC5-A102-AD7C669AA48B}"/>
              </a:ext>
            </a:extLst>
          </p:cNvPr>
          <p:cNvSpPr txBox="1"/>
          <p:nvPr/>
        </p:nvSpPr>
        <p:spPr>
          <a:xfrm>
            <a:off x="6842791" y="4656256"/>
            <a:ext cx="94417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수정 시간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: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closing date – opening date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36C810-6690-4EA8-8196-B299AEB67E4E}"/>
              </a:ext>
            </a:extLst>
          </p:cNvPr>
          <p:cNvSpPr/>
          <p:nvPr/>
        </p:nvSpPr>
        <p:spPr>
          <a:xfrm>
            <a:off x="11781857" y="937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46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STUDY SETUP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c. Dataset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9DAEC-A8C6-4E81-AA64-9EEA9E93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182FB-95FE-4467-94B8-CF4CC02F5DFC}"/>
              </a:ext>
            </a:extLst>
          </p:cNvPr>
          <p:cNvSpPr/>
          <p:nvPr/>
        </p:nvSpPr>
        <p:spPr>
          <a:xfrm>
            <a:off x="11781857" y="937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93A48-0C32-4199-AFB0-7CD633B5C8FA}"/>
              </a:ext>
            </a:extLst>
          </p:cNvPr>
          <p:cNvSpPr txBox="1"/>
          <p:nvPr/>
        </p:nvSpPr>
        <p:spPr>
          <a:xfrm>
            <a:off x="3216688" y="873078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1. Bitcoin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E7E0A-7CFE-40DC-935F-1A27109FCA39}"/>
              </a:ext>
            </a:extLst>
          </p:cNvPr>
          <p:cNvSpPr txBox="1"/>
          <p:nvPr/>
        </p:nvSpPr>
        <p:spPr>
          <a:xfrm>
            <a:off x="3216688" y="1846884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2. Ethereum/go-</a:t>
            </a:r>
            <a:r>
              <a:rPr lang="en-US" altLang="ko-KR" sz="17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ethereum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0AE5B-26C8-41EF-8A1B-95D1460648AC}"/>
              </a:ext>
            </a:extLst>
          </p:cNvPr>
          <p:cNvSpPr txBox="1"/>
          <p:nvPr/>
        </p:nvSpPr>
        <p:spPr>
          <a:xfrm>
            <a:off x="3315779" y="1227021"/>
            <a:ext cx="65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피어 투 피어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Transaction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을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public distributed ledger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 기록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61F1F-9D8C-464D-8CF8-518BC69CA064}"/>
              </a:ext>
            </a:extLst>
          </p:cNvPr>
          <p:cNvSpPr txBox="1"/>
          <p:nvPr/>
        </p:nvSpPr>
        <p:spPr>
          <a:xfrm>
            <a:off x="3411030" y="2200827"/>
            <a:ext cx="652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Golang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으로 된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이더리움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프로토콜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Public blockchain based distributed computing platform</a:t>
            </a:r>
          </a:p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분산된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가상머신으로 피어 투 피어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contract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실행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B5D1C-CAAF-4257-A7A6-14EEC66FC5E9}"/>
              </a:ext>
            </a:extLst>
          </p:cNvPr>
          <p:cNvSpPr txBox="1"/>
          <p:nvPr/>
        </p:nvSpPr>
        <p:spPr>
          <a:xfrm>
            <a:off x="3216688" y="3137040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3. Ethereum/mist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0D874-2B11-4D3F-A822-B773730EEADF}"/>
              </a:ext>
            </a:extLst>
          </p:cNvPr>
          <p:cNvSpPr txBox="1"/>
          <p:nvPr/>
        </p:nvSpPr>
        <p:spPr>
          <a:xfrm>
            <a:off x="3315779" y="3490983"/>
            <a:ext cx="652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이더리움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전체 볼 수 있음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Tool to interact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8F63A-1621-4513-AB6F-60454DB1F381}"/>
              </a:ext>
            </a:extLst>
          </p:cNvPr>
          <p:cNvSpPr txBox="1"/>
          <p:nvPr/>
        </p:nvSpPr>
        <p:spPr>
          <a:xfrm>
            <a:off x="3216687" y="4149950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4. Dogecoin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5F1C8-0543-41F1-AACD-D899D5AA139E}"/>
              </a:ext>
            </a:extLst>
          </p:cNvPr>
          <p:cNvSpPr txBox="1"/>
          <p:nvPr/>
        </p:nvSpPr>
        <p:spPr>
          <a:xfrm>
            <a:off x="3216686" y="4611166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5. Ethereum/</a:t>
            </a:r>
            <a:r>
              <a:rPr lang="en-US" altLang="ko-KR" sz="1700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cpp-ethereum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1EB42-F39E-4159-908B-FD84A696F898}"/>
              </a:ext>
            </a:extLst>
          </p:cNvPr>
          <p:cNvSpPr txBox="1"/>
          <p:nvPr/>
        </p:nvSpPr>
        <p:spPr>
          <a:xfrm>
            <a:off x="3216685" y="5086163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6. Ripple/ripple-lib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593F2-8197-4E58-859E-ED5DD6D1BC8C}"/>
              </a:ext>
            </a:extLst>
          </p:cNvPr>
          <p:cNvSpPr txBox="1"/>
          <p:nvPr/>
        </p:nvSpPr>
        <p:spPr>
          <a:xfrm>
            <a:off x="3216684" y="5563217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7. </a:t>
            </a:r>
            <a:r>
              <a:rPr lang="en-US" altLang="ko-KR" sz="1700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steemit</a:t>
            </a:r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/</a:t>
            </a:r>
            <a:r>
              <a:rPr lang="en-US" altLang="ko-KR" sz="1700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steem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C4056-5280-4798-90F7-AB773F13E0F2}"/>
              </a:ext>
            </a:extLst>
          </p:cNvPr>
          <p:cNvSpPr txBox="1"/>
          <p:nvPr/>
        </p:nvSpPr>
        <p:spPr>
          <a:xfrm>
            <a:off x="3216684" y="6022376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8. </a:t>
            </a:r>
            <a:r>
              <a:rPr lang="en-US" altLang="ko-KR" sz="1700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AugerProject</a:t>
            </a:r>
            <a:r>
              <a:rPr lang="en-US" altLang="ko-KR" sz="17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/augur</a:t>
            </a:r>
          </a:p>
        </p:txBody>
      </p:sp>
    </p:spTree>
    <p:extLst>
      <p:ext uri="{BB962C8B-B14F-4D97-AF65-F5344CB8AC3E}">
        <p14:creationId xmlns:p14="http://schemas.microsoft.com/office/powerpoint/2010/main" val="29635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D6B24-D2FB-44E3-8552-754245CC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897" y="607262"/>
            <a:ext cx="3655413" cy="3508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STUDY SETUP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D. methodology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C8FB4E-DF4E-4927-9639-A3215A3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F9D17-9CAD-4B02-98DF-31E27D110776}"/>
              </a:ext>
            </a:extLst>
          </p:cNvPr>
          <p:cNvSpPr/>
          <p:nvPr/>
        </p:nvSpPr>
        <p:spPr>
          <a:xfrm>
            <a:off x="11781857" y="937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F983D-E429-44CC-99CC-86C3BD5C4D8B}"/>
              </a:ext>
            </a:extLst>
          </p:cNvPr>
          <p:cNvSpPr txBox="1"/>
          <p:nvPr/>
        </p:nvSpPr>
        <p:spPr>
          <a:xfrm>
            <a:off x="209857" y="1113946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●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Closed &amp; Bug tag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817FE-3427-423B-A0A1-DE52A1DA618F}"/>
              </a:ext>
            </a:extLst>
          </p:cNvPr>
          <p:cNvSpPr txBox="1"/>
          <p:nvPr/>
        </p:nvSpPr>
        <p:spPr>
          <a:xfrm>
            <a:off x="614056" y="1414400"/>
            <a:ext cx="652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Title, body, comment: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짧고 모호함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→ 관련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pull </a:t>
            </a:r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reques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commit log [14,17]</a:t>
            </a:r>
          </a:p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[18]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카드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소팅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방법 사용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FC911-9B74-44C0-B62F-F715C3E0585D}"/>
              </a:ext>
            </a:extLst>
          </p:cNvPr>
          <p:cNvSpPr txBox="1"/>
          <p:nvPr/>
        </p:nvSpPr>
        <p:spPr>
          <a:xfrm>
            <a:off x="2342842" y="1075846"/>
            <a:ext cx="596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Open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은 이유가 명확하지 않고 정보가 불충분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버그가 아닐 수도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7FDDE-CACF-41F1-8341-9D342521F36E}"/>
              </a:ext>
            </a:extLst>
          </p:cNvPr>
          <p:cNvSpPr txBox="1"/>
          <p:nvPr/>
        </p:nvSpPr>
        <p:spPr>
          <a:xfrm>
            <a:off x="209857" y="2361721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Step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1: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Card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sorting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FD474-7204-468E-A356-FF868D8361F8}"/>
              </a:ext>
            </a:extLst>
          </p:cNvPr>
          <p:cNvSpPr txBox="1"/>
          <p:nvPr/>
        </p:nvSpPr>
        <p:spPr>
          <a:xfrm>
            <a:off x="614056" y="2715664"/>
            <a:ext cx="930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각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리포트 마다 하나의 카드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(title, body, comments, pull requests, commits)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1FB26-0FFB-46EA-A015-0105896173AB}"/>
              </a:ext>
            </a:extLst>
          </p:cNvPr>
          <p:cNvSpPr txBox="1"/>
          <p:nvPr/>
        </p:nvSpPr>
        <p:spPr>
          <a:xfrm>
            <a:off x="632314" y="3011487"/>
            <a:ext cx="686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Iteration1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go-</a:t>
            </a:r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ethereum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프로젝트에서 랜덤하게 조사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Root cause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 따라 분류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분명하지 않은 것은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omit. [14]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 따라 이름 붙임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GUI, build, compatibility, hard fork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은 없었음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538FB-F044-4CE8-8019-EE9D0A8C9466}"/>
              </a:ext>
            </a:extLst>
          </p:cNvPr>
          <p:cNvSpPr txBox="1"/>
          <p:nvPr/>
        </p:nvSpPr>
        <p:spPr>
          <a:xfrm>
            <a:off x="632314" y="3888824"/>
            <a:ext cx="7088649" cy="581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Iteration2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semantic bug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많이 발견해서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[14]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기반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9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개의 하위 카테고리로 나눔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Input, output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추가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E9C72B-7D1A-47DB-8794-69785211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05" y="4162520"/>
            <a:ext cx="4235605" cy="2632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D3DD95-59A7-4CB7-A648-16EF3BEFEF4C}"/>
              </a:ext>
            </a:extLst>
          </p:cNvPr>
          <p:cNvSpPr txBox="1"/>
          <p:nvPr/>
        </p:nvSpPr>
        <p:spPr>
          <a:xfrm>
            <a:off x="667956" y="4512546"/>
            <a:ext cx="6881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DE"/>
                </a:solidFill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Iteration3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다른 </a:t>
            </a:r>
            <a:r>
              <a:rPr lang="ko-KR" altLang="en-US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이더리움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project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에서 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GUI, build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 발견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추가함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Augur/</a:t>
            </a:r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steemit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에서 </a:t>
            </a:r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compatibilit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와 </a:t>
            </a:r>
            <a:r>
              <a:rPr lang="en-US" altLang="ko-KR" sz="1600" dirty="0" err="1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hardfork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발견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추가</a:t>
            </a:r>
            <a:endParaRPr lang="en-US" altLang="ko-KR" sz="1600" dirty="0">
              <a:latin typeface="Kozuka Gothic Pro M" panose="020B0700000000000000" pitchFamily="34" charset="-128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50C398-972B-43F1-AE0C-1260416A31C5}"/>
              </a:ext>
            </a:extLst>
          </p:cNvPr>
          <p:cNvSpPr txBox="1"/>
          <p:nvPr/>
        </p:nvSpPr>
        <p:spPr>
          <a:xfrm>
            <a:off x="310583" y="5208210"/>
            <a:ext cx="54857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Step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2: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Labeling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9E6F8-1969-4EFA-8340-DAE63B53C68F}"/>
              </a:ext>
            </a:extLst>
          </p:cNvPr>
          <p:cNvSpPr txBox="1"/>
          <p:nvPr/>
        </p:nvSpPr>
        <p:spPr>
          <a:xfrm>
            <a:off x="667955" y="5673376"/>
            <a:ext cx="68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[20]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사용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, labeler </a:t>
            </a:r>
            <a:r>
              <a:rPr lang="ko-KR" altLang="en-US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합의</a:t>
            </a:r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279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A. overview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DB176A-C56A-495A-A370-84FB6E6764DF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D48A7-5EE7-4613-B3D0-5C7EACEE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57" y="598619"/>
            <a:ext cx="3857625" cy="339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362F6-D221-4F26-B5E6-D8B9534F6505}"/>
              </a:ext>
            </a:extLst>
          </p:cNvPr>
          <p:cNvSpPr txBox="1"/>
          <p:nvPr/>
        </p:nvSpPr>
        <p:spPr>
          <a:xfrm>
            <a:off x="374700" y="1133475"/>
            <a:ext cx="78263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Semantic bug :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전반적인 이해 부족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Application-specific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이기 때문에 자동적으로 분류는 어려움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7C6B2-4102-43C2-9F24-2B3A349C7F6B}"/>
              </a:ext>
            </a:extLst>
          </p:cNvPr>
          <p:cNvSpPr txBox="1"/>
          <p:nvPr/>
        </p:nvSpPr>
        <p:spPr>
          <a:xfrm>
            <a:off x="374698" y="1807204"/>
            <a:ext cx="7826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23.9%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의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semantic bug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는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missing cases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때문임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7699A-613A-4082-96E1-4E7053C7E448}"/>
              </a:ext>
            </a:extLst>
          </p:cNvPr>
          <p:cNvSpPr txBox="1"/>
          <p:nvPr/>
        </p:nvSpPr>
        <p:spPr>
          <a:xfrm>
            <a:off x="374699" y="2219324"/>
            <a:ext cx="78263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Environment &amp; configuration :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사용자 마다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environment(HW, OS, library)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다르기 때문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49B46-4407-411E-B756-1DE14DF471D6}"/>
              </a:ext>
            </a:extLst>
          </p:cNvPr>
          <p:cNvSpPr txBox="1"/>
          <p:nvPr/>
        </p:nvSpPr>
        <p:spPr>
          <a:xfrm>
            <a:off x="374697" y="2902577"/>
            <a:ext cx="78263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-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버그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샘플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: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각각의 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bug type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에서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키워드 추출해서 비슷한 리포트끼리 묶음</a:t>
            </a:r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. </a:t>
            </a:r>
            <a:r>
              <a:rPr lang="ko-KR" altLang="en-US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각각 그룹에서 랜덤하게 고름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22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CB7A5-DA9D-49D1-B3A7-AAB01AB0A126}"/>
              </a:ext>
            </a:extLst>
          </p:cNvPr>
          <p:cNvSpPr txBox="1"/>
          <p:nvPr/>
        </p:nvSpPr>
        <p:spPr>
          <a:xfrm>
            <a:off x="895042" y="167732"/>
            <a:ext cx="232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ebas Neue" panose="020B0606020202050201" pitchFamily="34" charset="0"/>
              </a:rPr>
              <a:t>Bug categories</a:t>
            </a:r>
          </a:p>
          <a:p>
            <a:r>
              <a:rPr lang="en-US" altLang="ko-KR" sz="2200" dirty="0">
                <a:latin typeface="Bebas Neue" panose="020B0606020202050201" pitchFamily="34" charset="0"/>
              </a:rPr>
              <a:t>b. Semantic bugs</a:t>
            </a:r>
            <a:endParaRPr lang="ko-KR" altLang="en-US" sz="2200" dirty="0">
              <a:latin typeface="Bebas Neue" panose="020B0606020202050201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799F-02BA-46D5-A57D-5909F309AA47}"/>
              </a:ext>
            </a:extLst>
          </p:cNvPr>
          <p:cNvSpPr/>
          <p:nvPr/>
        </p:nvSpPr>
        <p:spPr>
          <a:xfrm>
            <a:off x="3362325" y="463437"/>
            <a:ext cx="8829675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57F41-54A2-4484-8C8A-9A47115F581E}"/>
              </a:ext>
            </a:extLst>
          </p:cNvPr>
          <p:cNvSpPr/>
          <p:nvPr/>
        </p:nvSpPr>
        <p:spPr>
          <a:xfrm>
            <a:off x="-1" y="463437"/>
            <a:ext cx="749403" cy="127113"/>
          </a:xfrm>
          <a:prstGeom prst="rect">
            <a:avLst/>
          </a:prstGeom>
          <a:solidFill>
            <a:srgbClr val="F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5A842A-D91E-452C-B248-CBD8EDC4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17A8-F256-4D30-A6D3-4ADDF0F3AD0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F4104B-5566-43F2-8ED6-AC3E44AB98BF}"/>
              </a:ext>
            </a:extLst>
          </p:cNvPr>
          <p:cNvSpPr/>
          <p:nvPr/>
        </p:nvSpPr>
        <p:spPr>
          <a:xfrm>
            <a:off x="11781857" y="937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III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9F856-EFE0-4A4E-9C56-77DA37E00788}"/>
              </a:ext>
            </a:extLst>
          </p:cNvPr>
          <p:cNvSpPr txBox="1"/>
          <p:nvPr/>
        </p:nvSpPr>
        <p:spPr>
          <a:xfrm>
            <a:off x="446521" y="1029506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1) Missing cases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0EB48-DEB9-4853-A153-0DB877FA3F09}"/>
              </a:ext>
            </a:extLst>
          </p:cNvPr>
          <p:cNvSpPr txBox="1"/>
          <p:nvPr/>
        </p:nvSpPr>
        <p:spPr>
          <a:xfrm>
            <a:off x="749402" y="1383449"/>
            <a:ext cx="65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Ethereum/go-Ethereum #2519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8A2BE-F66D-44B7-A3C1-479CDD5174CD}"/>
              </a:ext>
            </a:extLst>
          </p:cNvPr>
          <p:cNvSpPr txBox="1"/>
          <p:nvPr/>
        </p:nvSpPr>
        <p:spPr>
          <a:xfrm>
            <a:off x="446521" y="2905753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4) Missing Features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6CCBF-5527-4D4F-A323-C33B3D21422B}"/>
              </a:ext>
            </a:extLst>
          </p:cNvPr>
          <p:cNvSpPr txBox="1"/>
          <p:nvPr/>
        </p:nvSpPr>
        <p:spPr>
          <a:xfrm>
            <a:off x="446521" y="3413584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5) Wrong control flow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147E3-0E96-46C9-81F5-2A0001FADA9F}"/>
              </a:ext>
            </a:extLst>
          </p:cNvPr>
          <p:cNvSpPr txBox="1"/>
          <p:nvPr/>
        </p:nvSpPr>
        <p:spPr>
          <a:xfrm>
            <a:off x="446521" y="1840086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2) Processing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2A7DB-791B-4CD0-8152-57CF05922EFF}"/>
              </a:ext>
            </a:extLst>
          </p:cNvPr>
          <p:cNvSpPr txBox="1"/>
          <p:nvPr/>
        </p:nvSpPr>
        <p:spPr>
          <a:xfrm>
            <a:off x="446521" y="2347917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3) Exception Handling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F3DF5-2087-4E2F-B160-0501614DF1AB}"/>
              </a:ext>
            </a:extLst>
          </p:cNvPr>
          <p:cNvSpPr txBox="1"/>
          <p:nvPr/>
        </p:nvSpPr>
        <p:spPr>
          <a:xfrm>
            <a:off x="446521" y="3954757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6) Corner Cases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85E7B-44B1-4223-86EA-17747215FC53}"/>
              </a:ext>
            </a:extLst>
          </p:cNvPr>
          <p:cNvSpPr txBox="1"/>
          <p:nvPr/>
        </p:nvSpPr>
        <p:spPr>
          <a:xfrm>
            <a:off x="446521" y="4462588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7) Output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00CA-1280-4BEB-A0A8-F233127379C6}"/>
              </a:ext>
            </a:extLst>
          </p:cNvPr>
          <p:cNvSpPr txBox="1"/>
          <p:nvPr/>
        </p:nvSpPr>
        <p:spPr>
          <a:xfrm>
            <a:off x="446521" y="4959026"/>
            <a:ext cx="554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Kozuka Gothic Pro M" panose="020B0700000000000000" pitchFamily="34" charset="-128"/>
                <a:ea typeface="210 맨발의청춘 L" panose="02020603020101020101" pitchFamily="18" charset="-127"/>
              </a:rPr>
              <a:t>8) Input</a:t>
            </a:r>
            <a:endParaRPr lang="en-US" altLang="ko-KR" sz="17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70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700" dirty="0" smtClean="0">
            <a:latin typeface="Kozuka Gothic Pro M" panose="020B0700000000000000" pitchFamily="34" charset="-128"/>
            <a:ea typeface="210 맨발의청춘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1898</Words>
  <Application>Microsoft Office PowerPoint</Application>
  <PresentationFormat>와이드스크린</PresentationFormat>
  <Paragraphs>287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1훈하얀고양이 R</vt:lpstr>
      <vt:lpstr>210 맨발의청춘 B</vt:lpstr>
      <vt:lpstr>210 맨발의청춘 L</vt:lpstr>
      <vt:lpstr>Kozuka Gothic Pro M</vt:lpstr>
      <vt:lpstr>NimbusRomNo9L-Regu</vt:lpstr>
      <vt:lpstr>NimbusRomNo9L-ReguItal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147</cp:revision>
  <dcterms:created xsi:type="dcterms:W3CDTF">2018-03-16T13:29:34Z</dcterms:created>
  <dcterms:modified xsi:type="dcterms:W3CDTF">2018-03-18T17:17:35Z</dcterms:modified>
</cp:coreProperties>
</file>