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0" r:id="rId7"/>
    <p:sldId id="302" r:id="rId8"/>
    <p:sldId id="303" r:id="rId9"/>
    <p:sldId id="304" r:id="rId10"/>
    <p:sldId id="305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12/27/2020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12/27/2020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12/27/2020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kayuniar/StudiKasus_BI/blob/master/bank1.xl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b="0" dirty="0"/>
              <a:t>Exploration and </a:t>
            </a:r>
            <a:r>
              <a:rPr lang="en-US" sz="3600" b="0" dirty="0" err="1"/>
              <a:t>Visualisation</a:t>
            </a:r>
            <a:r>
              <a:rPr lang="en-US" sz="3600" b="0" dirty="0"/>
              <a:t> Data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Agnes Martha </a:t>
            </a:r>
            <a:r>
              <a:rPr lang="en-US" sz="1600" dirty="0" err="1"/>
              <a:t>Muwa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(17.51.0007)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DD5F03-493A-43B9-AACB-F9D792628BF4}"/>
              </a:ext>
            </a:extLst>
          </p:cNvPr>
          <p:cNvSpPr txBox="1"/>
          <p:nvPr/>
        </p:nvSpPr>
        <p:spPr>
          <a:xfrm>
            <a:off x="2146853" y="1126435"/>
            <a:ext cx="86271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Studi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Kasus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Kali </a:t>
            </a:r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ini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menggunakan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data “Bank” </a:t>
            </a:r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dengan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menggunakan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Tools Power Pivot in Microsoft Excel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Data </a:t>
            </a:r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dapat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diunduh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melalui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 : 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https://github.com/ekayuniar/StudiKasus_BI/blob/master/bank1.xls</a:t>
            </a:r>
            <a:endParaRPr lang="en-US" sz="3600" b="1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5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</a:rPr>
              <a:t>Apa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</a:rPr>
              <a:t>saja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 yang </a:t>
            </a:r>
            <a:r>
              <a:rPr lang="en-US" sz="3600" b="1" dirty="0" err="1">
                <a:solidFill>
                  <a:schemeClr val="bg2">
                    <a:lumMod val="25000"/>
                  </a:schemeClr>
                </a:solidFill>
              </a:rPr>
              <a:t>Dianalisis</a:t>
            </a:r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??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040818"/>
              </p:ext>
            </p:extLst>
          </p:nvPr>
        </p:nvGraphicFramePr>
        <p:xfrm>
          <a:off x="1096963" y="2216878"/>
          <a:ext cx="7874760" cy="2816367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96869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96869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196869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196869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1004418"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Jumlah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Gender</a:t>
                      </a:r>
                    </a:p>
                  </a:txBody>
                  <a:tcPr marL="151061" marR="151061" marT="151061" marB="151061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Jumlah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income_category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Jumlah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credit limit</a:t>
                      </a:r>
                    </a:p>
                  </a:txBody>
                  <a:tcPr marL="151061" marR="151061" marT="151061" marB="15106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Jumlah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Customer_age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1416965">
                <a:tc>
                  <a:txBody>
                    <a:bodyPr/>
                    <a:lstStyle/>
                    <a:p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Visualisasi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jumlah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Gender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berdasrkan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Marital status</a:t>
                      </a:r>
                    </a:p>
                  </a:txBody>
                  <a:tcPr marL="151061" marR="151061" marT="151061" marB="151061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VisualisASI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jumlah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income category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berdasarkan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 Education Level</a:t>
                      </a:r>
                    </a:p>
                  </a:txBody>
                  <a:tcPr marL="151061" marR="151061" marT="151061" marB="151061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400" cap="none" spc="0" dirty="0">
                          <a:solidFill>
                            <a:schemeClr val="tx1"/>
                          </a:solidFill>
                        </a:rPr>
                        <a:t>Visualisasi jumlah  kredit limit berdasarkan marital status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visualisasi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jumlah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umur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berdasarkan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Gender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berdasarkan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Customer_age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2F9B42D-40F4-4483-BB79-0A7326BBD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95834"/>
              </p:ext>
            </p:extLst>
          </p:nvPr>
        </p:nvGraphicFramePr>
        <p:xfrm>
          <a:off x="8971723" y="2216878"/>
          <a:ext cx="2123315" cy="282379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123315">
                  <a:extLst>
                    <a:ext uri="{9D8B030D-6E8A-4147-A177-3AD203B41FA5}">
                      <a16:colId xmlns:a16="http://schemas.microsoft.com/office/drawing/2014/main" val="1139437400"/>
                    </a:ext>
                  </a:extLst>
                </a:gridCol>
              </a:tblGrid>
              <a:tr h="1242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Jumlah</a:t>
                      </a:r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sz="2400" b="0" cap="all" spc="150" dirty="0" err="1">
                          <a:solidFill>
                            <a:schemeClr val="lt1"/>
                          </a:solidFill>
                        </a:rPr>
                        <a:t>Education_level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86476886"/>
                  </a:ext>
                </a:extLst>
              </a:tr>
              <a:tr h="1360758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Visualisasi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jumlah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Education_level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berdasarkan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Dependent Count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93943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0D3F-7CAF-41E3-8F7E-E5717CDC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Output yang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Dianalisis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tar: 8 Points 2">
            <a:extLst>
              <a:ext uri="{FF2B5EF4-FFF2-40B4-BE49-F238E27FC236}">
                <a16:creationId xmlns:a16="http://schemas.microsoft.com/office/drawing/2014/main" id="{69615C43-E8CE-4459-9404-49877D5A1188}"/>
              </a:ext>
            </a:extLst>
          </p:cNvPr>
          <p:cNvSpPr/>
          <p:nvPr/>
        </p:nvSpPr>
        <p:spPr>
          <a:xfrm>
            <a:off x="1097280" y="2067339"/>
            <a:ext cx="914400" cy="887896"/>
          </a:xfrm>
          <a:prstGeom prst="star8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oper Black" panose="0208090404030B020404" pitchFamily="18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88A103-D661-4D94-8638-E63F6A1B5E07}"/>
              </a:ext>
            </a:extLst>
          </p:cNvPr>
          <p:cNvSpPr/>
          <p:nvPr/>
        </p:nvSpPr>
        <p:spPr>
          <a:xfrm>
            <a:off x="2130950" y="2067339"/>
            <a:ext cx="2388041" cy="169627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cap="all" spc="150" dirty="0" err="1">
                <a:solidFill>
                  <a:schemeClr val="lt1"/>
                </a:solidFill>
              </a:rPr>
              <a:t>Jumlah</a:t>
            </a:r>
            <a:r>
              <a:rPr lang="en-US" sz="1800" b="0" cap="all" spc="150" dirty="0">
                <a:solidFill>
                  <a:schemeClr val="lt1"/>
                </a:solidFill>
              </a:rPr>
              <a:t> Gender</a:t>
            </a:r>
          </a:p>
          <a:p>
            <a:pPr algn="ctr"/>
            <a:r>
              <a:rPr lang="en-US" sz="1800" cap="none" spc="0" dirty="0" err="1">
                <a:solidFill>
                  <a:schemeClr val="tx1"/>
                </a:solidFill>
              </a:rPr>
              <a:t>Visualisasi</a:t>
            </a:r>
            <a:r>
              <a:rPr lang="en-US" sz="1800" cap="none" spc="0" dirty="0">
                <a:solidFill>
                  <a:schemeClr val="tx1"/>
                </a:solidFill>
              </a:rPr>
              <a:t> </a:t>
            </a:r>
            <a:r>
              <a:rPr lang="en-US" sz="1800" cap="none" spc="0" dirty="0" err="1">
                <a:solidFill>
                  <a:schemeClr val="tx1"/>
                </a:solidFill>
              </a:rPr>
              <a:t>jumlah</a:t>
            </a:r>
            <a:r>
              <a:rPr lang="en-US" sz="1800" cap="none" spc="0" dirty="0">
                <a:solidFill>
                  <a:schemeClr val="tx1"/>
                </a:solidFill>
              </a:rPr>
              <a:t> Gender </a:t>
            </a:r>
            <a:r>
              <a:rPr lang="en-US" sz="1800" cap="none" spc="0" dirty="0" err="1">
                <a:solidFill>
                  <a:schemeClr val="tx1"/>
                </a:solidFill>
              </a:rPr>
              <a:t>berdasrkan</a:t>
            </a:r>
            <a:r>
              <a:rPr lang="en-US" sz="1800" cap="none" spc="0" dirty="0">
                <a:solidFill>
                  <a:schemeClr val="tx1"/>
                </a:solidFill>
              </a:rPr>
              <a:t> Marital status</a:t>
            </a:r>
          </a:p>
          <a:p>
            <a:pPr algn="ctr"/>
            <a:endParaRPr lang="en-US" sz="1800" b="0" cap="all" spc="150" dirty="0">
              <a:solidFill>
                <a:schemeClr val="lt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729DB4-4291-4168-94BF-40E6B9E02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932" y="3429000"/>
            <a:ext cx="6697540" cy="277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2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8 Points 1">
            <a:extLst>
              <a:ext uri="{FF2B5EF4-FFF2-40B4-BE49-F238E27FC236}">
                <a16:creationId xmlns:a16="http://schemas.microsoft.com/office/drawing/2014/main" id="{D19C7B7A-7FC2-426F-A6D3-49D63389C416}"/>
              </a:ext>
            </a:extLst>
          </p:cNvPr>
          <p:cNvSpPr/>
          <p:nvPr/>
        </p:nvSpPr>
        <p:spPr>
          <a:xfrm>
            <a:off x="1203298" y="583096"/>
            <a:ext cx="914400" cy="887896"/>
          </a:xfrm>
          <a:prstGeom prst="star8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oper Black" panose="0208090404030B020404" pitchFamily="18" charset="0"/>
              </a:rPr>
              <a:t>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8004A5-C23E-45DF-AB9D-493AD7712AC5}"/>
              </a:ext>
            </a:extLst>
          </p:cNvPr>
          <p:cNvSpPr/>
          <p:nvPr/>
        </p:nvSpPr>
        <p:spPr>
          <a:xfrm>
            <a:off x="2223715" y="583096"/>
            <a:ext cx="2414546" cy="169627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cap="all" spc="150" dirty="0" err="1">
                <a:solidFill>
                  <a:schemeClr val="lt1"/>
                </a:solidFill>
              </a:rPr>
              <a:t>Jumlah</a:t>
            </a:r>
            <a:r>
              <a:rPr lang="en-US" sz="1800" b="0" cap="all" spc="150" dirty="0">
                <a:solidFill>
                  <a:schemeClr val="lt1"/>
                </a:solidFill>
              </a:rPr>
              <a:t> </a:t>
            </a:r>
            <a:r>
              <a:rPr lang="en-US" sz="1800" b="0" cap="all" spc="150" dirty="0" err="1">
                <a:solidFill>
                  <a:schemeClr val="lt1"/>
                </a:solidFill>
              </a:rPr>
              <a:t>income_category</a:t>
            </a:r>
            <a:endParaRPr lang="en-US" sz="1800" b="0" cap="all" spc="150" dirty="0">
              <a:solidFill>
                <a:schemeClr val="lt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cap="none" spc="0" dirty="0" err="1">
                <a:solidFill>
                  <a:schemeClr val="tx1"/>
                </a:solidFill>
              </a:rPr>
              <a:t>VisualisASI</a:t>
            </a:r>
            <a:r>
              <a:rPr lang="en-US" sz="1800" cap="none" spc="0" dirty="0">
                <a:solidFill>
                  <a:schemeClr val="tx1"/>
                </a:solidFill>
              </a:rPr>
              <a:t> </a:t>
            </a:r>
            <a:r>
              <a:rPr lang="en-US" sz="1800" cap="none" spc="0" dirty="0" err="1">
                <a:solidFill>
                  <a:schemeClr val="tx1"/>
                </a:solidFill>
              </a:rPr>
              <a:t>jumlah</a:t>
            </a:r>
            <a:r>
              <a:rPr lang="en-US" sz="1800" cap="none" spc="0" dirty="0">
                <a:solidFill>
                  <a:schemeClr val="tx1"/>
                </a:solidFill>
              </a:rPr>
              <a:t> income category </a:t>
            </a:r>
            <a:r>
              <a:rPr lang="en-US" sz="1800" cap="none" spc="0" dirty="0" err="1">
                <a:solidFill>
                  <a:schemeClr val="tx1"/>
                </a:solidFill>
              </a:rPr>
              <a:t>berdasarkan</a:t>
            </a:r>
            <a:r>
              <a:rPr lang="en-US" sz="1800" cap="none" spc="0" dirty="0">
                <a:solidFill>
                  <a:schemeClr val="tx1"/>
                </a:solidFill>
              </a:rPr>
              <a:t>  Education Level</a:t>
            </a:r>
          </a:p>
          <a:p>
            <a:pPr algn="ctr"/>
            <a:endParaRPr lang="en-US" sz="1800" b="0" cap="all" spc="150" dirty="0">
              <a:solidFill>
                <a:schemeClr val="lt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7C9C4-84EE-49E5-978E-8176EA25D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315" y="2104839"/>
            <a:ext cx="6752887" cy="332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4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8 Points 1">
            <a:extLst>
              <a:ext uri="{FF2B5EF4-FFF2-40B4-BE49-F238E27FC236}">
                <a16:creationId xmlns:a16="http://schemas.microsoft.com/office/drawing/2014/main" id="{FFFAF84A-702E-42E4-9B9D-4D2AF90B14B0}"/>
              </a:ext>
            </a:extLst>
          </p:cNvPr>
          <p:cNvSpPr/>
          <p:nvPr/>
        </p:nvSpPr>
        <p:spPr>
          <a:xfrm>
            <a:off x="1282811" y="795130"/>
            <a:ext cx="914400" cy="887896"/>
          </a:xfrm>
          <a:prstGeom prst="star8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oper Black" panose="0208090404030B020404" pitchFamily="18" charset="0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A853CE-8282-47F4-BD05-8CA7498E4996}"/>
              </a:ext>
            </a:extLst>
          </p:cNvPr>
          <p:cNvSpPr/>
          <p:nvPr/>
        </p:nvSpPr>
        <p:spPr>
          <a:xfrm>
            <a:off x="2303228" y="795130"/>
            <a:ext cx="3037398" cy="160351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cap="all" spc="150" dirty="0" err="1">
                <a:solidFill>
                  <a:schemeClr val="lt1"/>
                </a:solidFill>
              </a:rPr>
              <a:t>Jumlah</a:t>
            </a:r>
            <a:r>
              <a:rPr lang="en-US" sz="1800" b="0" cap="all" spc="150" dirty="0">
                <a:solidFill>
                  <a:schemeClr val="lt1"/>
                </a:solidFill>
              </a:rPr>
              <a:t> credit limit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sz="1800" cap="none" spc="0" dirty="0">
                <a:solidFill>
                  <a:schemeClr val="tx1"/>
                </a:solidFill>
              </a:rPr>
              <a:t>Visualisasi jumlah  kredit limit berdasarkan marital status</a:t>
            </a:r>
            <a:endParaRPr lang="en-US" sz="1800" cap="none" spc="0" dirty="0">
              <a:solidFill>
                <a:schemeClr val="tx1"/>
              </a:solidFill>
            </a:endParaRPr>
          </a:p>
          <a:p>
            <a:pPr algn="ctr"/>
            <a:endParaRPr lang="en-US" sz="1800" b="0" cap="all" spc="150" dirty="0">
              <a:solidFill>
                <a:schemeClr val="lt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21158-91EE-448E-B71A-75A9A0B7E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79" y="1894880"/>
            <a:ext cx="2491409" cy="33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8 Points 1">
            <a:extLst>
              <a:ext uri="{FF2B5EF4-FFF2-40B4-BE49-F238E27FC236}">
                <a16:creationId xmlns:a16="http://schemas.microsoft.com/office/drawing/2014/main" id="{A1DF6286-8DF0-42E6-9680-3881727849C6}"/>
              </a:ext>
            </a:extLst>
          </p:cNvPr>
          <p:cNvSpPr/>
          <p:nvPr/>
        </p:nvSpPr>
        <p:spPr>
          <a:xfrm>
            <a:off x="1123784" y="940904"/>
            <a:ext cx="914400" cy="887896"/>
          </a:xfrm>
          <a:prstGeom prst="star8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oper Black" panose="0208090404030B020404" pitchFamily="18" charset="0"/>
              </a:rPr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58E581-8161-45C3-91E4-859C1A8AFFEF}"/>
              </a:ext>
            </a:extLst>
          </p:cNvPr>
          <p:cNvSpPr/>
          <p:nvPr/>
        </p:nvSpPr>
        <p:spPr>
          <a:xfrm>
            <a:off x="2157455" y="940904"/>
            <a:ext cx="3010894" cy="164327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cap="all" spc="150" dirty="0" err="1">
                <a:solidFill>
                  <a:schemeClr val="lt1"/>
                </a:solidFill>
              </a:rPr>
              <a:t>Jumlah</a:t>
            </a:r>
            <a:r>
              <a:rPr lang="en-US" sz="1800" b="0" cap="all" spc="150" dirty="0">
                <a:solidFill>
                  <a:schemeClr val="lt1"/>
                </a:solidFill>
              </a:rPr>
              <a:t> </a:t>
            </a:r>
            <a:r>
              <a:rPr lang="en-US" sz="1800" b="0" cap="all" spc="150" dirty="0" err="1">
                <a:solidFill>
                  <a:schemeClr val="lt1"/>
                </a:solidFill>
              </a:rPr>
              <a:t>Customer_age</a:t>
            </a:r>
            <a:endParaRPr lang="en-US" sz="1800" b="0" cap="all" spc="150" dirty="0">
              <a:solidFill>
                <a:schemeClr val="lt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cap="none" spc="0" dirty="0" err="1">
                <a:solidFill>
                  <a:schemeClr val="tx1"/>
                </a:solidFill>
              </a:rPr>
              <a:t>visualisasi</a:t>
            </a:r>
            <a:r>
              <a:rPr lang="en-US" sz="1800" cap="none" spc="0" dirty="0">
                <a:solidFill>
                  <a:schemeClr val="tx1"/>
                </a:solidFill>
              </a:rPr>
              <a:t> </a:t>
            </a:r>
            <a:r>
              <a:rPr lang="en-US" sz="1800" cap="none" spc="0" dirty="0" err="1">
                <a:solidFill>
                  <a:schemeClr val="tx1"/>
                </a:solidFill>
              </a:rPr>
              <a:t>jumlah</a:t>
            </a:r>
            <a:r>
              <a:rPr lang="en-US" sz="1800" cap="none" spc="0" dirty="0">
                <a:solidFill>
                  <a:schemeClr val="tx1"/>
                </a:solidFill>
              </a:rPr>
              <a:t> </a:t>
            </a:r>
            <a:r>
              <a:rPr lang="en-US" sz="1800" cap="none" spc="0" dirty="0" err="1">
                <a:solidFill>
                  <a:schemeClr val="tx1"/>
                </a:solidFill>
              </a:rPr>
              <a:t>umur</a:t>
            </a:r>
            <a:r>
              <a:rPr lang="en-US" sz="1800" cap="none" spc="0" dirty="0">
                <a:solidFill>
                  <a:schemeClr val="tx1"/>
                </a:solidFill>
              </a:rPr>
              <a:t> </a:t>
            </a:r>
            <a:r>
              <a:rPr lang="en-US" sz="1800" cap="none" spc="0" dirty="0" err="1">
                <a:solidFill>
                  <a:schemeClr val="tx1"/>
                </a:solidFill>
              </a:rPr>
              <a:t>berdasarkan</a:t>
            </a:r>
            <a:r>
              <a:rPr lang="en-US" sz="1800" cap="none" spc="0" dirty="0">
                <a:solidFill>
                  <a:schemeClr val="tx1"/>
                </a:solidFill>
              </a:rPr>
              <a:t> Gender </a:t>
            </a:r>
            <a:r>
              <a:rPr lang="en-US" sz="1800" cap="none" spc="0" dirty="0" err="1">
                <a:solidFill>
                  <a:schemeClr val="tx1"/>
                </a:solidFill>
              </a:rPr>
              <a:t>berdasarkan</a:t>
            </a:r>
            <a:r>
              <a:rPr lang="en-US" sz="1800" cap="none" spc="0" dirty="0">
                <a:solidFill>
                  <a:schemeClr val="tx1"/>
                </a:solidFill>
              </a:rPr>
              <a:t> </a:t>
            </a:r>
            <a:r>
              <a:rPr lang="en-US" sz="1800" cap="none" spc="0" dirty="0" err="1">
                <a:solidFill>
                  <a:schemeClr val="tx1"/>
                </a:solidFill>
              </a:rPr>
              <a:t>Customer_age</a:t>
            </a:r>
            <a:endParaRPr lang="en-US" sz="1800" cap="none" spc="0" dirty="0">
              <a:solidFill>
                <a:schemeClr val="tx1"/>
              </a:solidFill>
            </a:endParaRPr>
          </a:p>
          <a:p>
            <a:pPr algn="ctr"/>
            <a:endParaRPr lang="en-US" sz="1800" b="0" cap="all" spc="150" dirty="0">
              <a:solidFill>
                <a:schemeClr val="lt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9E9BC-E37F-42A7-854C-49F58161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620" y="2290985"/>
            <a:ext cx="6401938" cy="364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8 Points 1">
            <a:extLst>
              <a:ext uri="{FF2B5EF4-FFF2-40B4-BE49-F238E27FC236}">
                <a16:creationId xmlns:a16="http://schemas.microsoft.com/office/drawing/2014/main" id="{231BD120-6F1B-4B9A-81FE-726E5F968AB9}"/>
              </a:ext>
            </a:extLst>
          </p:cNvPr>
          <p:cNvSpPr/>
          <p:nvPr/>
        </p:nvSpPr>
        <p:spPr>
          <a:xfrm>
            <a:off x="925002" y="795131"/>
            <a:ext cx="914400" cy="887896"/>
          </a:xfrm>
          <a:prstGeom prst="star8">
            <a:avLst/>
          </a:prstGeom>
          <a:solidFill>
            <a:schemeClr val="bg2">
              <a:lumMod val="10000"/>
            </a:schemeClr>
          </a:solidFill>
          <a:ln>
            <a:solidFill>
              <a:schemeClr val="bg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ooper Black" panose="0208090404030B020404" pitchFamily="18" charset="0"/>
              </a:rPr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6490B2-1824-437F-9E57-5F32F7524D48}"/>
              </a:ext>
            </a:extLst>
          </p:cNvPr>
          <p:cNvSpPr/>
          <p:nvPr/>
        </p:nvSpPr>
        <p:spPr>
          <a:xfrm>
            <a:off x="1945419" y="795131"/>
            <a:ext cx="3845781" cy="136497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cap="all" spc="150" dirty="0" err="1">
                <a:solidFill>
                  <a:schemeClr val="lt1"/>
                </a:solidFill>
              </a:rPr>
              <a:t>Jumlah</a:t>
            </a:r>
            <a:r>
              <a:rPr lang="en-US" sz="1800" b="0" cap="all" spc="150" dirty="0">
                <a:solidFill>
                  <a:schemeClr val="lt1"/>
                </a:solidFill>
              </a:rPr>
              <a:t> </a:t>
            </a:r>
            <a:r>
              <a:rPr lang="en-US" sz="1800" b="0" cap="all" spc="150" dirty="0" err="1">
                <a:solidFill>
                  <a:schemeClr val="lt1"/>
                </a:solidFill>
              </a:rPr>
              <a:t>Education_level</a:t>
            </a:r>
            <a:endParaRPr lang="en-US" sz="1800" b="0" cap="all" spc="150" dirty="0">
              <a:solidFill>
                <a:schemeClr val="lt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Visualisasi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jumlah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Education_level</a:t>
            </a:r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chemeClr val="tx1"/>
                </a:solidFill>
              </a:rPr>
              <a:t>berdasarkan</a:t>
            </a:r>
            <a:r>
              <a:rPr lang="en-US" sz="1800" dirty="0">
                <a:solidFill>
                  <a:schemeClr val="tx1"/>
                </a:solidFill>
              </a:rPr>
              <a:t> Dependent Count</a:t>
            </a:r>
          </a:p>
          <a:p>
            <a:pPr algn="ctr"/>
            <a:endParaRPr lang="en-US" sz="1800" b="0" cap="all" spc="150" dirty="0">
              <a:solidFill>
                <a:schemeClr val="lt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1F557-6098-4BDF-9EF9-2B7DB04C6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16" y="1952418"/>
            <a:ext cx="5716371" cy="377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D8E30E-0C6E-42C1-B3ED-E25B93ECF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96" y="786848"/>
            <a:ext cx="10568607" cy="528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1958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{A4DF0767-EB21-463A-8527-82E9AC2F6F30}tf22712842_win32</Template>
  <TotalTime>180</TotalTime>
  <Words>172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Rounded MT Bold</vt:lpstr>
      <vt:lpstr>Bookman Old Style</vt:lpstr>
      <vt:lpstr>Calibri</vt:lpstr>
      <vt:lpstr>Cooper Black</vt:lpstr>
      <vt:lpstr>Franklin Gothic Book</vt:lpstr>
      <vt:lpstr>Wingdings</vt:lpstr>
      <vt:lpstr>1_RetrospectVTI</vt:lpstr>
      <vt:lpstr>Exploration and Visualisation Data</vt:lpstr>
      <vt:lpstr>PowerPoint Presentation</vt:lpstr>
      <vt:lpstr>Apa saja yang Dianalisis??</vt:lpstr>
      <vt:lpstr>Output yang Dianalisis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and Visualisation Data</dc:title>
  <dc:creator>WINDOWS 10</dc:creator>
  <cp:lastModifiedBy>WINDOWS 10</cp:lastModifiedBy>
  <cp:revision>4</cp:revision>
  <dcterms:created xsi:type="dcterms:W3CDTF">2020-12-27T15:55:49Z</dcterms:created>
  <dcterms:modified xsi:type="dcterms:W3CDTF">2020-12-27T18:55:51Z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