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8" r:id="rId7"/>
    <p:sldId id="300" r:id="rId8"/>
    <p:sldId id="302" r:id="rId9"/>
    <p:sldId id="303" r:id="rId10"/>
    <p:sldId id="304" r:id="rId11"/>
    <p:sldId id="305" r:id="rId12"/>
    <p:sldId id="306" r:id="rId13"/>
    <p:sldId id="30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kayuniar/StudiKasus_BI/blob/master/bank1.xl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3600" b="0" dirty="0"/>
              <a:t>Exploration and </a:t>
            </a:r>
            <a:r>
              <a:rPr lang="en-US" sz="3600" b="0" dirty="0" err="1"/>
              <a:t>Visualisation</a:t>
            </a:r>
            <a:r>
              <a:rPr lang="en-US" sz="3600" b="0" dirty="0"/>
              <a:t> Data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Agnes Martha </a:t>
            </a:r>
            <a:r>
              <a:rPr lang="en-US" sz="1600" dirty="0" err="1"/>
              <a:t>Muwa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(17.51.0007)</a:t>
            </a:r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D8E30E-0C6E-42C1-B3ED-E25B93ECF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96" y="786848"/>
            <a:ext cx="10568607" cy="528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1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DD5F03-493A-43B9-AACB-F9D792628BF4}"/>
              </a:ext>
            </a:extLst>
          </p:cNvPr>
          <p:cNvSpPr txBox="1"/>
          <p:nvPr/>
        </p:nvSpPr>
        <p:spPr>
          <a:xfrm>
            <a:off x="2146853" y="1126435"/>
            <a:ext cx="86271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3600" b="1" dirty="0" err="1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Studi</a:t>
            </a:r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3600" b="1" dirty="0" err="1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Kasus</a:t>
            </a:r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 Kali </a:t>
            </a:r>
            <a:r>
              <a:rPr lang="en-US" sz="3600" b="1" dirty="0" err="1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ini</a:t>
            </a:r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3600" b="1" dirty="0" err="1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menggunakan</a:t>
            </a:r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 data “Bank” </a:t>
            </a:r>
            <a:r>
              <a:rPr lang="en-US" sz="3600" b="1" dirty="0" err="1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dengan</a:t>
            </a:r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3600" b="1" dirty="0" err="1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menggunakan</a:t>
            </a:r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 Tools Power Pivot in Microsoft Excel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Data </a:t>
            </a:r>
            <a:r>
              <a:rPr lang="en-US" sz="3600" b="1" dirty="0" err="1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dapat</a:t>
            </a:r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3600" b="1" dirty="0" err="1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diunduh</a:t>
            </a:r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3600" b="1" dirty="0" err="1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melalui</a:t>
            </a:r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 : </a:t>
            </a:r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https://github.com/ekayuniar/StudiKasus_BI/blob/master/bank1.xls</a:t>
            </a:r>
            <a:endParaRPr lang="en-US" sz="3600" b="1" dirty="0">
              <a:solidFill>
                <a:schemeClr val="bg2">
                  <a:lumMod val="2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95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62FC-DCB9-4EB7-90EF-9BF8BF86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Latar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Belakang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E8781D-55AC-4F8D-8D6D-E11A1FA3A183}"/>
              </a:ext>
            </a:extLst>
          </p:cNvPr>
          <p:cNvSpPr txBox="1"/>
          <p:nvPr/>
        </p:nvSpPr>
        <p:spPr>
          <a:xfrm>
            <a:off x="834886" y="1964256"/>
            <a:ext cx="103207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8150" lvl="0" indent="-285750" algn="just">
              <a:buFont typeface="Arial" panose="020B0604020202020204" pitchFamily="34" charset="0"/>
              <a:buChar char="•"/>
            </a:pPr>
            <a:r>
              <a:rPr lang="en-US" sz="1800" dirty="0" err="1"/>
              <a:t>Dalam</a:t>
            </a:r>
            <a:r>
              <a:rPr lang="en-US" sz="1800" dirty="0"/>
              <a:t> dunia </a:t>
            </a:r>
            <a:r>
              <a:rPr lang="en-US" sz="1800" dirty="0" err="1"/>
              <a:t>akuntansi</a:t>
            </a:r>
            <a:r>
              <a:rPr lang="en-US" sz="1800" dirty="0"/>
              <a:t> debit </a:t>
            </a:r>
            <a:r>
              <a:rPr lang="en-US" sz="1800" dirty="0" err="1"/>
              <a:t>serta</a:t>
            </a:r>
            <a:r>
              <a:rPr lang="en-US" sz="1800" dirty="0"/>
              <a:t> </a:t>
            </a:r>
            <a:r>
              <a:rPr lang="en-US" sz="1800" dirty="0" err="1"/>
              <a:t>kredit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salah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hal</a:t>
            </a:r>
            <a:r>
              <a:rPr lang="en-US" sz="1800" dirty="0"/>
              <a:t> yang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dipisahkan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sama</a:t>
            </a:r>
            <a:r>
              <a:rPr lang="en-US" sz="1800" dirty="0"/>
              <a:t> lain. </a:t>
            </a:r>
            <a:r>
              <a:rPr lang="en-US" sz="1800" dirty="0" err="1"/>
              <a:t>Keduanya</a:t>
            </a:r>
            <a:r>
              <a:rPr lang="en-US" sz="1800" dirty="0"/>
              <a:t> </a:t>
            </a:r>
            <a:r>
              <a:rPr lang="en-US" sz="1800" dirty="0" err="1"/>
              <a:t>saling</a:t>
            </a:r>
            <a:r>
              <a:rPr lang="en-US" sz="1800" dirty="0"/>
              <a:t> </a:t>
            </a:r>
            <a:r>
              <a:rPr lang="en-US" sz="1800" dirty="0" err="1"/>
              <a:t>berhubungan</a:t>
            </a:r>
            <a:r>
              <a:rPr lang="en-US" sz="1800" dirty="0"/>
              <a:t> dan </a:t>
            </a:r>
            <a:r>
              <a:rPr lang="en-US" sz="1800" dirty="0" err="1"/>
              <a:t>melengkapi</a:t>
            </a:r>
            <a:r>
              <a:rPr lang="en-US" sz="1800" dirty="0"/>
              <a:t>.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transaksi</a:t>
            </a:r>
            <a:r>
              <a:rPr lang="en-US" sz="1800" dirty="0"/>
              <a:t>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dua</a:t>
            </a:r>
            <a:r>
              <a:rPr lang="en-US" sz="1800" dirty="0"/>
              <a:t> </a:t>
            </a:r>
            <a:r>
              <a:rPr lang="en-US" sz="1800" dirty="0" err="1"/>
              <a:t>hal</a:t>
            </a:r>
            <a:r>
              <a:rPr lang="en-US" sz="1800" dirty="0"/>
              <a:t> yang </a:t>
            </a:r>
            <a:r>
              <a:rPr lang="en-US" sz="1800" dirty="0" err="1"/>
              <a:t>selalu</a:t>
            </a:r>
            <a:r>
              <a:rPr lang="en-US" sz="1800" dirty="0"/>
              <a:t> </a:t>
            </a:r>
            <a:r>
              <a:rPr lang="en-US" sz="1800" dirty="0" err="1"/>
              <a:t>berdampingan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muncul</a:t>
            </a:r>
            <a:r>
              <a:rPr lang="en-US" sz="1800" dirty="0"/>
              <a:t>.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dipisahkan</a:t>
            </a:r>
            <a:r>
              <a:rPr lang="en-US" sz="1800" dirty="0"/>
              <a:t> dan </a:t>
            </a:r>
            <a:r>
              <a:rPr lang="en-US" sz="1800" dirty="0" err="1"/>
              <a:t>pasti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.</a:t>
            </a:r>
          </a:p>
          <a:p>
            <a:pPr marL="438150" indent="-285750" algn="just" fontAlgn="base">
              <a:buFont typeface="Arial" panose="020B0604020202020204" pitchFamily="34" charset="0"/>
              <a:buChar char="•"/>
            </a:pPr>
            <a:r>
              <a:rPr lang="en-US" sz="1800" dirty="0"/>
              <a:t>Data yang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dianalisis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nantinya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oleh </a:t>
            </a:r>
            <a:r>
              <a:rPr lang="en-US" sz="1800" dirty="0" err="1"/>
              <a:t>seorang</a:t>
            </a:r>
            <a:r>
              <a:rPr lang="en-US" sz="1800" dirty="0"/>
              <a:t> </a:t>
            </a:r>
            <a:r>
              <a:rPr lang="en-US" sz="1800" dirty="0" err="1"/>
              <a:t>Analis</a:t>
            </a:r>
            <a:r>
              <a:rPr lang="en-US" sz="1800" dirty="0"/>
              <a:t> </a:t>
            </a:r>
            <a:r>
              <a:rPr lang="en-US" sz="1800" dirty="0" err="1"/>
              <a:t>Kredit</a:t>
            </a:r>
            <a:r>
              <a:rPr lang="en-US" sz="1800" b="1" dirty="0"/>
              <a:t>, </a:t>
            </a:r>
            <a:r>
              <a:rPr lang="en-US" sz="1800" dirty="0" err="1"/>
              <a:t>dimana</a:t>
            </a:r>
            <a:r>
              <a:rPr lang="en-US" sz="1800" dirty="0"/>
              <a:t> </a:t>
            </a:r>
            <a:r>
              <a:rPr lang="en-US" sz="1800" dirty="0" err="1"/>
              <a:t>analisis</a:t>
            </a:r>
            <a:r>
              <a:rPr lang="en-US" sz="1800" dirty="0"/>
              <a:t> </a:t>
            </a:r>
            <a:r>
              <a:rPr lang="en-US" sz="1800" dirty="0" err="1"/>
              <a:t>kredit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salah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pekerjaan</a:t>
            </a:r>
            <a:r>
              <a:rPr lang="en-US" sz="1800" dirty="0"/>
              <a:t> </a:t>
            </a:r>
            <a:r>
              <a:rPr lang="en-US" sz="1800" dirty="0" err="1"/>
              <a:t>pendukung</a:t>
            </a:r>
            <a:r>
              <a:rPr lang="en-US" sz="1800" dirty="0"/>
              <a:t> di </a:t>
            </a:r>
            <a:r>
              <a:rPr lang="en-US" sz="1800" dirty="0" err="1"/>
              <a:t>indutri</a:t>
            </a:r>
            <a:r>
              <a:rPr lang="en-US" sz="1800" dirty="0"/>
              <a:t> </a:t>
            </a:r>
            <a:r>
              <a:rPr lang="en-US" sz="1800" dirty="0" err="1"/>
              <a:t>perbankan</a:t>
            </a:r>
            <a:r>
              <a:rPr lang="en-US" sz="1800" dirty="0"/>
              <a:t>. </a:t>
            </a:r>
            <a:r>
              <a:rPr lang="en-US" sz="1800" dirty="0" err="1"/>
              <a:t>Seorang</a:t>
            </a:r>
            <a:r>
              <a:rPr lang="en-US" sz="1800" dirty="0"/>
              <a:t> </a:t>
            </a:r>
            <a:r>
              <a:rPr lang="en-US" sz="1800" dirty="0" err="1"/>
              <a:t>analis</a:t>
            </a:r>
            <a:r>
              <a:rPr lang="en-US" sz="1800" dirty="0"/>
              <a:t> </a:t>
            </a:r>
            <a:r>
              <a:rPr lang="en-US" sz="1800" dirty="0" err="1"/>
              <a:t>kredit</a:t>
            </a:r>
            <a:r>
              <a:rPr lang="en-US" sz="1800" dirty="0"/>
              <a:t> </a:t>
            </a:r>
            <a:r>
              <a:rPr lang="en-US" sz="1800" dirty="0" err="1"/>
              <a:t>bertanggungjawab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pengumpulan</a:t>
            </a:r>
            <a:r>
              <a:rPr lang="en-US" sz="1800" dirty="0"/>
              <a:t> dan </a:t>
            </a:r>
            <a:r>
              <a:rPr lang="en-US" sz="1800" dirty="0" err="1"/>
              <a:t>analisis</a:t>
            </a:r>
            <a:r>
              <a:rPr lang="en-US" sz="1800" dirty="0"/>
              <a:t> data </a:t>
            </a:r>
            <a:r>
              <a:rPr lang="en-US" sz="1800" dirty="0" err="1"/>
              <a:t>keuangan</a:t>
            </a:r>
            <a:r>
              <a:rPr lang="en-US" sz="1800" dirty="0"/>
              <a:t> </a:t>
            </a:r>
            <a:r>
              <a:rPr lang="en-US" sz="1800" dirty="0" err="1"/>
              <a:t>nasabah</a:t>
            </a:r>
            <a:r>
              <a:rPr lang="en-US" sz="1800" dirty="0"/>
              <a:t>, </a:t>
            </a:r>
            <a:r>
              <a:rPr lang="en-US" sz="1800" dirty="0" err="1"/>
              <a:t>mulai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kebiasaan</a:t>
            </a:r>
            <a:r>
              <a:rPr lang="en-US" sz="1800" dirty="0"/>
              <a:t> </a:t>
            </a:r>
            <a:r>
              <a:rPr lang="en-US" sz="1800" dirty="0" err="1"/>
              <a:t>membayar</a:t>
            </a:r>
            <a:r>
              <a:rPr lang="en-US" sz="1800" dirty="0"/>
              <a:t>, </a:t>
            </a:r>
            <a:r>
              <a:rPr lang="en-US" sz="1800" dirty="0" err="1"/>
              <a:t>tabungan</a:t>
            </a:r>
            <a:r>
              <a:rPr lang="en-US" sz="1800" dirty="0"/>
              <a:t>, </a:t>
            </a:r>
            <a:r>
              <a:rPr lang="en-US" sz="1800" dirty="0" err="1"/>
              <a:t>pendapatan</a:t>
            </a:r>
            <a:r>
              <a:rPr lang="en-US" sz="1800" dirty="0"/>
              <a:t>, dan </a:t>
            </a:r>
            <a:r>
              <a:rPr lang="en-US" sz="1800" dirty="0" err="1"/>
              <a:t>aktivitas</a:t>
            </a:r>
            <a:r>
              <a:rPr lang="en-US" sz="1800" dirty="0"/>
              <a:t> </a:t>
            </a:r>
            <a:r>
              <a:rPr lang="en-US" sz="1800" dirty="0" err="1"/>
              <a:t>pembelian</a:t>
            </a:r>
            <a:r>
              <a:rPr lang="en-US" sz="1800" dirty="0"/>
              <a:t>. Setelah data </a:t>
            </a:r>
            <a:r>
              <a:rPr lang="en-US" sz="1800" dirty="0" err="1"/>
              <a:t>terkumpul</a:t>
            </a:r>
            <a:r>
              <a:rPr lang="en-US" sz="1800" dirty="0"/>
              <a:t>, </a:t>
            </a:r>
            <a:r>
              <a:rPr lang="en-US" sz="1800" dirty="0" err="1"/>
              <a:t>analis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evaluasi</a:t>
            </a:r>
            <a:r>
              <a:rPr lang="en-US" sz="1800" dirty="0"/>
              <a:t>, </a:t>
            </a:r>
            <a:r>
              <a:rPr lang="en-US" sz="1800" dirty="0" err="1"/>
              <a:t>lalu</a:t>
            </a:r>
            <a:r>
              <a:rPr lang="en-US" sz="1800" dirty="0"/>
              <a:t> </a:t>
            </a:r>
            <a:r>
              <a:rPr lang="en-US" sz="1800" dirty="0" err="1"/>
              <a:t>menentukan</a:t>
            </a:r>
            <a:r>
              <a:rPr lang="en-US" sz="1800" dirty="0"/>
              <a:t> </a:t>
            </a:r>
            <a:r>
              <a:rPr lang="en-US" sz="1800" dirty="0" err="1"/>
              <a:t>tindakan</a:t>
            </a:r>
            <a:r>
              <a:rPr lang="en-US" sz="1800" dirty="0"/>
              <a:t> yang </a:t>
            </a:r>
            <a:r>
              <a:rPr lang="en-US" sz="1800" dirty="0" err="1"/>
              <a:t>tepat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nasabah</a:t>
            </a:r>
            <a:r>
              <a:rPr lang="en-US" sz="1800" dirty="0"/>
              <a:t>.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contoh</a:t>
            </a:r>
            <a:r>
              <a:rPr lang="en-US" sz="1800" dirty="0"/>
              <a:t>, </a:t>
            </a:r>
            <a:r>
              <a:rPr lang="en-US" sz="1800" dirty="0" err="1"/>
              <a:t>seorang</a:t>
            </a:r>
            <a:r>
              <a:rPr lang="en-US" sz="1800" dirty="0"/>
              <a:t> </a:t>
            </a:r>
            <a:r>
              <a:rPr lang="en-US" sz="1800" dirty="0" err="1"/>
              <a:t>analis</a:t>
            </a:r>
            <a:r>
              <a:rPr lang="en-US" sz="1800" dirty="0"/>
              <a:t> </a:t>
            </a:r>
            <a:r>
              <a:rPr lang="en-US" sz="1800" dirty="0" err="1"/>
              <a:t>kredit</a:t>
            </a:r>
            <a:r>
              <a:rPr lang="en-US" sz="1800" dirty="0"/>
              <a:t> </a:t>
            </a:r>
            <a:r>
              <a:rPr lang="en-US" sz="1800" dirty="0" err="1"/>
              <a:t>mengumpulkan</a:t>
            </a:r>
            <a:r>
              <a:rPr lang="en-US" sz="1800" dirty="0"/>
              <a:t> data </a:t>
            </a:r>
            <a:r>
              <a:rPr lang="en-US" sz="1800" dirty="0" err="1"/>
              <a:t>pemegang</a:t>
            </a:r>
            <a:r>
              <a:rPr lang="en-US" sz="1800" dirty="0"/>
              <a:t> </a:t>
            </a:r>
            <a:r>
              <a:rPr lang="en-US" sz="1800" dirty="0" err="1"/>
              <a:t>kartu</a:t>
            </a:r>
            <a:r>
              <a:rPr lang="en-US" sz="1800" dirty="0"/>
              <a:t> </a:t>
            </a:r>
            <a:r>
              <a:rPr lang="en-US" sz="1800" dirty="0" err="1"/>
              <a:t>kredit</a:t>
            </a:r>
            <a:r>
              <a:rPr lang="en-US" sz="1800" dirty="0"/>
              <a:t>. </a:t>
            </a:r>
            <a:r>
              <a:rPr lang="en-US" sz="1800" dirty="0" err="1"/>
              <a:t>Analis</a:t>
            </a:r>
            <a:r>
              <a:rPr lang="en-US" sz="1800" dirty="0"/>
              <a:t> </a:t>
            </a:r>
            <a:r>
              <a:rPr lang="en-US" sz="1800" dirty="0" err="1"/>
              <a:t>kredit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melihat</a:t>
            </a:r>
            <a:r>
              <a:rPr lang="en-US" sz="1800" dirty="0"/>
              <a:t> </a:t>
            </a:r>
            <a:r>
              <a:rPr lang="en-US" sz="1800" dirty="0" err="1"/>
              <a:t>bagaimana</a:t>
            </a:r>
            <a:r>
              <a:rPr lang="en-US" sz="1800" dirty="0"/>
              <a:t> </a:t>
            </a:r>
            <a:r>
              <a:rPr lang="en-US" sz="1800" dirty="0" err="1"/>
              <a:t>kebiasaan</a:t>
            </a:r>
            <a:r>
              <a:rPr lang="en-US" sz="1800" dirty="0"/>
              <a:t> </a:t>
            </a:r>
            <a:r>
              <a:rPr lang="en-US" sz="1800" dirty="0" err="1"/>
              <a:t>belanja</a:t>
            </a:r>
            <a:r>
              <a:rPr lang="en-US" sz="1800" dirty="0"/>
              <a:t> </a:t>
            </a:r>
            <a:r>
              <a:rPr lang="en-US" sz="1800" dirty="0" err="1"/>
              <a:t>pemegang</a:t>
            </a:r>
            <a:r>
              <a:rPr lang="en-US" sz="1800" dirty="0"/>
              <a:t> </a:t>
            </a:r>
            <a:r>
              <a:rPr lang="en-US" sz="1800" dirty="0" err="1"/>
              <a:t>kartu</a:t>
            </a:r>
            <a:r>
              <a:rPr lang="en-US" sz="1800" dirty="0"/>
              <a:t> </a:t>
            </a:r>
            <a:r>
              <a:rPr lang="en-US" sz="1800" dirty="0" err="1"/>
              <a:t>kredit</a:t>
            </a:r>
            <a:r>
              <a:rPr lang="en-US" sz="1800" dirty="0"/>
              <a:t>, dan </a:t>
            </a:r>
            <a:r>
              <a:rPr lang="en-US" sz="1800" dirty="0" err="1"/>
              <a:t>kemampuan</a:t>
            </a:r>
            <a:r>
              <a:rPr lang="en-US" sz="1800" dirty="0"/>
              <a:t> </a:t>
            </a:r>
            <a:r>
              <a:rPr lang="en-US" sz="1800" dirty="0" err="1"/>
              <a:t>membayarnya</a:t>
            </a:r>
            <a:r>
              <a:rPr lang="en-US" sz="1800" dirty="0"/>
              <a:t>. Jika </a:t>
            </a:r>
            <a:r>
              <a:rPr lang="en-US" sz="1800" dirty="0" err="1"/>
              <a:t>pengguna</a:t>
            </a:r>
            <a:r>
              <a:rPr lang="en-US" sz="1800" dirty="0"/>
              <a:t> </a:t>
            </a:r>
            <a:r>
              <a:rPr lang="en-US" sz="1800" dirty="0" err="1"/>
              <a:t>kartu</a:t>
            </a:r>
            <a:r>
              <a:rPr lang="en-US" sz="1800" dirty="0"/>
              <a:t> </a:t>
            </a:r>
            <a:r>
              <a:rPr lang="en-US" sz="1800" dirty="0" err="1"/>
              <a:t>kredit</a:t>
            </a:r>
            <a:r>
              <a:rPr lang="en-US" sz="1800" dirty="0"/>
              <a:t> </a:t>
            </a:r>
            <a:r>
              <a:rPr lang="en-US" sz="1800" dirty="0" err="1"/>
              <a:t>pernah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sering</a:t>
            </a:r>
            <a:r>
              <a:rPr lang="en-US" sz="1800" dirty="0"/>
              <a:t> </a:t>
            </a:r>
            <a:r>
              <a:rPr lang="en-US" sz="1800" dirty="0" err="1"/>
              <a:t>gagal</a:t>
            </a:r>
            <a:r>
              <a:rPr lang="en-US" sz="1800" dirty="0"/>
              <a:t> </a:t>
            </a:r>
            <a:r>
              <a:rPr lang="en-US" sz="1800" dirty="0" err="1"/>
              <a:t>melunasi</a:t>
            </a:r>
            <a:r>
              <a:rPr lang="en-US" sz="1800" dirty="0"/>
              <a:t> </a:t>
            </a:r>
            <a:r>
              <a:rPr lang="en-US" sz="1800" dirty="0" err="1"/>
              <a:t>tagihan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analis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saja</a:t>
            </a:r>
            <a:r>
              <a:rPr lang="en-US" sz="1800" dirty="0"/>
              <a:t> </a:t>
            </a:r>
            <a:r>
              <a:rPr lang="en-US" sz="1800" dirty="0" err="1"/>
              <a:t>merekomendasikan</a:t>
            </a:r>
            <a:r>
              <a:rPr lang="en-US" sz="1800" dirty="0"/>
              <a:t> </a:t>
            </a:r>
            <a:r>
              <a:rPr lang="en-US" sz="1800" dirty="0" err="1"/>
              <a:t>pengurangan</a:t>
            </a:r>
            <a:r>
              <a:rPr lang="en-US" sz="1800" dirty="0"/>
              <a:t> </a:t>
            </a:r>
            <a:r>
              <a:rPr lang="en-US" sz="1800" dirty="0" err="1"/>
              <a:t>batas</a:t>
            </a:r>
            <a:r>
              <a:rPr lang="en-US" sz="1800" dirty="0"/>
              <a:t> </a:t>
            </a:r>
            <a:r>
              <a:rPr lang="en-US" sz="1800" dirty="0" err="1"/>
              <a:t>pemakaian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bahkan</a:t>
            </a:r>
            <a:r>
              <a:rPr lang="en-US" sz="1800" dirty="0"/>
              <a:t> </a:t>
            </a:r>
            <a:r>
              <a:rPr lang="en-US" sz="1800" dirty="0" err="1"/>
              <a:t>penutupan</a:t>
            </a:r>
            <a:r>
              <a:rPr lang="en-US" sz="1800" dirty="0"/>
              <a:t> </a:t>
            </a:r>
            <a:r>
              <a:rPr lang="en-US" sz="1800" dirty="0" err="1"/>
              <a:t>kartu</a:t>
            </a:r>
            <a:r>
              <a:rPr lang="en-US" sz="1800" dirty="0"/>
              <a:t>.</a:t>
            </a:r>
          </a:p>
          <a:p>
            <a:pPr marL="438150" indent="-285750" algn="just" fontAlgn="base">
              <a:buFont typeface="Arial" panose="020B0604020202020204" pitchFamily="34" charset="0"/>
              <a:buChar char="•"/>
            </a:pPr>
            <a:r>
              <a:rPr lang="en-US" sz="1800" dirty="0"/>
              <a:t>Field yang </a:t>
            </a:r>
            <a:r>
              <a:rPr lang="en-US" sz="1800" dirty="0" err="1"/>
              <a:t>nantinya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dievaluasi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,  gender, income category, credit limit, age, education level, </a:t>
            </a:r>
            <a:r>
              <a:rPr lang="en-US" sz="1800" cap="none" spc="0" dirty="0">
                <a:solidFill>
                  <a:schemeClr val="tx1"/>
                </a:solidFill>
              </a:rPr>
              <a:t>Marital status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tx1"/>
                </a:solidFill>
              </a:rPr>
              <a:t>Dependent Count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filed </a:t>
            </a:r>
            <a:r>
              <a:rPr lang="en-US" sz="1800" dirty="0" err="1"/>
              <a:t>tersebur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diketahui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 dan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analisis</a:t>
            </a:r>
            <a:r>
              <a:rPr lang="en-US" sz="1800" dirty="0"/>
              <a:t> data </a:t>
            </a:r>
            <a:r>
              <a:rPr lang="en-US" sz="1800" dirty="0" err="1"/>
              <a:t>keuangan</a:t>
            </a:r>
            <a:r>
              <a:rPr lang="en-US" sz="1800" dirty="0"/>
              <a:t> </a:t>
            </a:r>
            <a:r>
              <a:rPr lang="en-US" sz="1800" dirty="0" err="1"/>
              <a:t>nasabah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985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dirty="0" err="1">
                <a:solidFill>
                  <a:schemeClr val="bg2">
                    <a:lumMod val="25000"/>
                  </a:schemeClr>
                </a:solidFill>
              </a:rPr>
              <a:t>Apa</a:t>
            </a:r>
            <a:r>
              <a:rPr lang="en-US" sz="3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bg2">
                    <a:lumMod val="25000"/>
                  </a:schemeClr>
                </a:solidFill>
              </a:rPr>
              <a:t>saja</a:t>
            </a:r>
            <a:r>
              <a:rPr lang="en-US" sz="3600" b="1" dirty="0">
                <a:solidFill>
                  <a:schemeClr val="bg2">
                    <a:lumMod val="25000"/>
                  </a:schemeClr>
                </a:solidFill>
              </a:rPr>
              <a:t> yang </a:t>
            </a:r>
            <a:r>
              <a:rPr lang="en-US" sz="3600" b="1" dirty="0" err="1">
                <a:solidFill>
                  <a:schemeClr val="bg2">
                    <a:lumMod val="25000"/>
                  </a:schemeClr>
                </a:solidFill>
              </a:rPr>
              <a:t>Dianalisis</a:t>
            </a:r>
            <a:r>
              <a:rPr lang="en-US" sz="3600" b="1" dirty="0">
                <a:solidFill>
                  <a:schemeClr val="bg2">
                    <a:lumMod val="25000"/>
                  </a:schemeClr>
                </a:solidFill>
              </a:rPr>
              <a:t>??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040818"/>
              </p:ext>
            </p:extLst>
          </p:nvPr>
        </p:nvGraphicFramePr>
        <p:xfrm>
          <a:off x="1096963" y="2216878"/>
          <a:ext cx="7874760" cy="2816367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96869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196869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196869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196869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1004418">
                <a:tc>
                  <a:txBody>
                    <a:bodyPr/>
                    <a:lstStyle/>
                    <a:p>
                      <a:r>
                        <a:rPr lang="en-US" sz="2400" b="0" cap="all" spc="150" dirty="0" err="1">
                          <a:solidFill>
                            <a:schemeClr val="lt1"/>
                          </a:solidFill>
                        </a:rPr>
                        <a:t>Jumlah</a:t>
                      </a: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 Gender</a:t>
                      </a:r>
                    </a:p>
                  </a:txBody>
                  <a:tcPr marL="151061" marR="151061" marT="151061" marB="151061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 err="1">
                          <a:solidFill>
                            <a:schemeClr val="lt1"/>
                          </a:solidFill>
                        </a:rPr>
                        <a:t>Jumlah</a:t>
                      </a: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2400" b="0" cap="all" spc="150" dirty="0" err="1">
                          <a:solidFill>
                            <a:schemeClr val="lt1"/>
                          </a:solidFill>
                        </a:rPr>
                        <a:t>income_category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 err="1">
                          <a:solidFill>
                            <a:schemeClr val="lt1"/>
                          </a:solidFill>
                        </a:rPr>
                        <a:t>Jumlah</a:t>
                      </a: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 credit limit</a:t>
                      </a:r>
                    </a:p>
                  </a:txBody>
                  <a:tcPr marL="151061" marR="151061" marT="151061" marB="15106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 err="1">
                          <a:solidFill>
                            <a:schemeClr val="lt1"/>
                          </a:solidFill>
                        </a:rPr>
                        <a:t>Jumlah</a:t>
                      </a: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2400" b="0" cap="all" spc="150" dirty="0" err="1">
                          <a:solidFill>
                            <a:schemeClr val="lt1"/>
                          </a:solidFill>
                        </a:rPr>
                        <a:t>Customer_age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1416965">
                <a:tc>
                  <a:txBody>
                    <a:bodyPr/>
                    <a:lstStyle/>
                    <a:p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Visualisasi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jumlah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Gender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berdasrkan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Marital status</a:t>
                      </a:r>
                    </a:p>
                  </a:txBody>
                  <a:tcPr marL="151061" marR="151061" marT="151061" marB="151061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VisualisASI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jumlah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income category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berdasarkan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 Education Level</a:t>
                      </a:r>
                    </a:p>
                  </a:txBody>
                  <a:tcPr marL="151061" marR="151061" marT="151061" marB="151061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cap="none" spc="0" dirty="0">
                          <a:solidFill>
                            <a:schemeClr val="tx1"/>
                          </a:solidFill>
                        </a:rPr>
                        <a:t>Visualisasi jumlah  kredit limit berdasarkan marital status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visualisasi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jumlah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umur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berdasarkan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Gender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berdasarkan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Customer_age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2F9B42D-40F4-4483-BB79-0A7326BBD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995834"/>
              </p:ext>
            </p:extLst>
          </p:nvPr>
        </p:nvGraphicFramePr>
        <p:xfrm>
          <a:off x="8971723" y="2216878"/>
          <a:ext cx="2123315" cy="2823798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123315">
                  <a:extLst>
                    <a:ext uri="{9D8B030D-6E8A-4147-A177-3AD203B41FA5}">
                      <a16:colId xmlns:a16="http://schemas.microsoft.com/office/drawing/2014/main" val="1139437400"/>
                    </a:ext>
                  </a:extLst>
                </a:gridCol>
              </a:tblGrid>
              <a:tr h="1242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 err="1">
                          <a:solidFill>
                            <a:schemeClr val="lt1"/>
                          </a:solidFill>
                        </a:rPr>
                        <a:t>Jumlah</a:t>
                      </a: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2400" b="0" cap="all" spc="150" dirty="0" err="1">
                          <a:solidFill>
                            <a:schemeClr val="lt1"/>
                          </a:solidFill>
                        </a:rPr>
                        <a:t>Education_level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686476886"/>
                  </a:ext>
                </a:extLst>
              </a:tr>
              <a:tr h="1360758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Visualisasi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jumlah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Education_level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berdasarkan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Dependent Count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993943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A0D3F-7CAF-41E3-8F7E-E5717CDC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Output yang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Dianalisis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tar: 8 Points 2">
            <a:extLst>
              <a:ext uri="{FF2B5EF4-FFF2-40B4-BE49-F238E27FC236}">
                <a16:creationId xmlns:a16="http://schemas.microsoft.com/office/drawing/2014/main" id="{69615C43-E8CE-4459-9404-49877D5A1188}"/>
              </a:ext>
            </a:extLst>
          </p:cNvPr>
          <p:cNvSpPr/>
          <p:nvPr/>
        </p:nvSpPr>
        <p:spPr>
          <a:xfrm>
            <a:off x="1097280" y="2067339"/>
            <a:ext cx="914400" cy="887896"/>
          </a:xfrm>
          <a:prstGeom prst="star8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Cooper Black" panose="0208090404030B020404" pitchFamily="18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88A103-D661-4D94-8638-E63F6A1B5E07}"/>
              </a:ext>
            </a:extLst>
          </p:cNvPr>
          <p:cNvSpPr/>
          <p:nvPr/>
        </p:nvSpPr>
        <p:spPr>
          <a:xfrm>
            <a:off x="2130951" y="2067339"/>
            <a:ext cx="2308528" cy="164327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cap="all" spc="150" dirty="0" err="1">
                <a:solidFill>
                  <a:schemeClr val="lt1"/>
                </a:solidFill>
              </a:rPr>
              <a:t>Jumlah</a:t>
            </a:r>
            <a:r>
              <a:rPr lang="en-US" sz="1800" b="0" cap="all" spc="150" dirty="0">
                <a:solidFill>
                  <a:schemeClr val="lt1"/>
                </a:solidFill>
              </a:rPr>
              <a:t> Gender</a:t>
            </a:r>
          </a:p>
          <a:p>
            <a:pPr algn="ctr"/>
            <a:r>
              <a:rPr lang="en-US" sz="1800" cap="none" spc="0" dirty="0" err="1">
                <a:solidFill>
                  <a:schemeClr val="tx1"/>
                </a:solidFill>
              </a:rPr>
              <a:t>Visualisasi</a:t>
            </a:r>
            <a:r>
              <a:rPr lang="en-US" sz="1800" cap="none" spc="0" dirty="0">
                <a:solidFill>
                  <a:schemeClr val="tx1"/>
                </a:solidFill>
              </a:rPr>
              <a:t> </a:t>
            </a:r>
            <a:r>
              <a:rPr lang="en-US" sz="1800" cap="none" spc="0" dirty="0" err="1">
                <a:solidFill>
                  <a:schemeClr val="tx1"/>
                </a:solidFill>
              </a:rPr>
              <a:t>jumlah</a:t>
            </a:r>
            <a:r>
              <a:rPr lang="en-US" sz="1800" cap="none" spc="0" dirty="0">
                <a:solidFill>
                  <a:schemeClr val="tx1"/>
                </a:solidFill>
              </a:rPr>
              <a:t> Gender </a:t>
            </a:r>
            <a:r>
              <a:rPr lang="en-US" sz="1800" cap="none" spc="0" dirty="0" err="1">
                <a:solidFill>
                  <a:schemeClr val="tx1"/>
                </a:solidFill>
              </a:rPr>
              <a:t>berdasrkan</a:t>
            </a:r>
            <a:r>
              <a:rPr lang="en-US" sz="1800" cap="none" spc="0" dirty="0">
                <a:solidFill>
                  <a:schemeClr val="tx1"/>
                </a:solidFill>
              </a:rPr>
              <a:t> Marital status</a:t>
            </a:r>
          </a:p>
          <a:p>
            <a:pPr algn="ctr"/>
            <a:endParaRPr lang="en-US" sz="1800" b="0" cap="all" spc="150" dirty="0">
              <a:solidFill>
                <a:schemeClr val="lt1"/>
              </a:solidFill>
            </a:endParaRPr>
          </a:p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729DB4-4291-4168-94BF-40E6B9E02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42" y="2067339"/>
            <a:ext cx="6253438" cy="2589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F6D51B-8863-4087-9358-7B25276E7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4040588"/>
            <a:ext cx="3701527" cy="221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28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8 Points 1">
            <a:extLst>
              <a:ext uri="{FF2B5EF4-FFF2-40B4-BE49-F238E27FC236}">
                <a16:creationId xmlns:a16="http://schemas.microsoft.com/office/drawing/2014/main" id="{D19C7B7A-7FC2-426F-A6D3-49D63389C416}"/>
              </a:ext>
            </a:extLst>
          </p:cNvPr>
          <p:cNvSpPr/>
          <p:nvPr/>
        </p:nvSpPr>
        <p:spPr>
          <a:xfrm>
            <a:off x="1203298" y="583096"/>
            <a:ext cx="914400" cy="887896"/>
          </a:xfrm>
          <a:prstGeom prst="star8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Cooper Black" panose="0208090404030B020404" pitchFamily="18" charset="0"/>
              </a:rPr>
              <a:t>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8004A5-C23E-45DF-AB9D-493AD7712AC5}"/>
              </a:ext>
            </a:extLst>
          </p:cNvPr>
          <p:cNvSpPr/>
          <p:nvPr/>
        </p:nvSpPr>
        <p:spPr>
          <a:xfrm>
            <a:off x="2223715" y="583096"/>
            <a:ext cx="2414546" cy="169627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0" cap="all" spc="150" dirty="0" err="1">
                <a:solidFill>
                  <a:schemeClr val="lt1"/>
                </a:solidFill>
              </a:rPr>
              <a:t>Jumlah</a:t>
            </a:r>
            <a:r>
              <a:rPr lang="en-US" sz="1800" b="0" cap="all" spc="150" dirty="0">
                <a:solidFill>
                  <a:schemeClr val="lt1"/>
                </a:solidFill>
              </a:rPr>
              <a:t> </a:t>
            </a:r>
            <a:r>
              <a:rPr lang="en-US" sz="1800" b="0" cap="all" spc="150" dirty="0" err="1">
                <a:solidFill>
                  <a:schemeClr val="lt1"/>
                </a:solidFill>
              </a:rPr>
              <a:t>income_category</a:t>
            </a:r>
            <a:endParaRPr lang="en-US" sz="1800" b="0" cap="all" spc="150" dirty="0">
              <a:solidFill>
                <a:schemeClr val="lt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cap="none" spc="0" dirty="0" err="1">
                <a:solidFill>
                  <a:schemeClr val="tx1"/>
                </a:solidFill>
              </a:rPr>
              <a:t>VisualisASI</a:t>
            </a:r>
            <a:r>
              <a:rPr lang="en-US" sz="1800" cap="none" spc="0" dirty="0">
                <a:solidFill>
                  <a:schemeClr val="tx1"/>
                </a:solidFill>
              </a:rPr>
              <a:t> </a:t>
            </a:r>
            <a:r>
              <a:rPr lang="en-US" sz="1800" cap="none" spc="0" dirty="0" err="1">
                <a:solidFill>
                  <a:schemeClr val="tx1"/>
                </a:solidFill>
              </a:rPr>
              <a:t>jumlah</a:t>
            </a:r>
            <a:r>
              <a:rPr lang="en-US" sz="1800" cap="none" spc="0" dirty="0">
                <a:solidFill>
                  <a:schemeClr val="tx1"/>
                </a:solidFill>
              </a:rPr>
              <a:t> income category </a:t>
            </a:r>
            <a:r>
              <a:rPr lang="en-US" sz="1800" cap="none" spc="0" dirty="0" err="1">
                <a:solidFill>
                  <a:schemeClr val="tx1"/>
                </a:solidFill>
              </a:rPr>
              <a:t>berdasarkan</a:t>
            </a:r>
            <a:r>
              <a:rPr lang="en-US" sz="1800" cap="none" spc="0" dirty="0">
                <a:solidFill>
                  <a:schemeClr val="tx1"/>
                </a:solidFill>
              </a:rPr>
              <a:t>  Education Level</a:t>
            </a:r>
          </a:p>
          <a:p>
            <a:pPr algn="ctr"/>
            <a:endParaRPr lang="en-US" sz="1800" b="0" cap="all" spc="150" dirty="0">
              <a:solidFill>
                <a:schemeClr val="lt1"/>
              </a:solidFill>
            </a:endParaRPr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7C9C4-84EE-49E5-978E-8176EA25D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620" y="583096"/>
            <a:ext cx="5903700" cy="29099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B4E547-FD0D-440D-9087-2FFE5441E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072" y="3429000"/>
            <a:ext cx="3071563" cy="250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43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8 Points 1">
            <a:extLst>
              <a:ext uri="{FF2B5EF4-FFF2-40B4-BE49-F238E27FC236}">
                <a16:creationId xmlns:a16="http://schemas.microsoft.com/office/drawing/2014/main" id="{FFFAF84A-702E-42E4-9B9D-4D2AF90B14B0}"/>
              </a:ext>
            </a:extLst>
          </p:cNvPr>
          <p:cNvSpPr/>
          <p:nvPr/>
        </p:nvSpPr>
        <p:spPr>
          <a:xfrm>
            <a:off x="1282811" y="795130"/>
            <a:ext cx="914400" cy="887896"/>
          </a:xfrm>
          <a:prstGeom prst="star8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Cooper Black" panose="0208090404030B020404" pitchFamily="18" charset="0"/>
              </a:rPr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A853CE-8282-47F4-BD05-8CA7498E4996}"/>
              </a:ext>
            </a:extLst>
          </p:cNvPr>
          <p:cNvSpPr/>
          <p:nvPr/>
        </p:nvSpPr>
        <p:spPr>
          <a:xfrm>
            <a:off x="2303228" y="795130"/>
            <a:ext cx="3037398" cy="160351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0" cap="all" spc="150" dirty="0" err="1">
                <a:solidFill>
                  <a:schemeClr val="lt1"/>
                </a:solidFill>
              </a:rPr>
              <a:t>Jumlah</a:t>
            </a:r>
            <a:r>
              <a:rPr lang="en-US" sz="1800" b="0" cap="all" spc="150" dirty="0">
                <a:solidFill>
                  <a:schemeClr val="lt1"/>
                </a:solidFill>
              </a:rPr>
              <a:t> credit limit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800" cap="none" spc="0" dirty="0">
                <a:solidFill>
                  <a:schemeClr val="tx1"/>
                </a:solidFill>
              </a:rPr>
              <a:t>Visualisasi jumlah  kredit limit berdasarkan marital status</a:t>
            </a:r>
            <a:endParaRPr lang="en-US" sz="1800" cap="none" spc="0" dirty="0">
              <a:solidFill>
                <a:schemeClr val="tx1"/>
              </a:solidFill>
            </a:endParaRPr>
          </a:p>
          <a:p>
            <a:pPr algn="ctr"/>
            <a:endParaRPr lang="en-US" sz="1800" b="0" cap="all" spc="150" dirty="0">
              <a:solidFill>
                <a:schemeClr val="lt1"/>
              </a:solidFill>
            </a:endParaRPr>
          </a:p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270A04-FAE1-4320-B679-133310EFF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204" y="586730"/>
            <a:ext cx="2609542" cy="3547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E377E5-FD72-452F-84BA-CCCBAE826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228" y="3691703"/>
            <a:ext cx="3308385" cy="111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8 Points 1">
            <a:extLst>
              <a:ext uri="{FF2B5EF4-FFF2-40B4-BE49-F238E27FC236}">
                <a16:creationId xmlns:a16="http://schemas.microsoft.com/office/drawing/2014/main" id="{A1DF6286-8DF0-42E6-9680-3881727849C6}"/>
              </a:ext>
            </a:extLst>
          </p:cNvPr>
          <p:cNvSpPr/>
          <p:nvPr/>
        </p:nvSpPr>
        <p:spPr>
          <a:xfrm>
            <a:off x="1123784" y="940904"/>
            <a:ext cx="914400" cy="887896"/>
          </a:xfrm>
          <a:prstGeom prst="star8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Cooper Black" panose="0208090404030B020404" pitchFamily="18" charset="0"/>
              </a:rPr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58E581-8161-45C3-91E4-859C1A8AFFEF}"/>
              </a:ext>
            </a:extLst>
          </p:cNvPr>
          <p:cNvSpPr/>
          <p:nvPr/>
        </p:nvSpPr>
        <p:spPr>
          <a:xfrm>
            <a:off x="2157455" y="940904"/>
            <a:ext cx="3010894" cy="164327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0" cap="all" spc="150" dirty="0" err="1">
                <a:solidFill>
                  <a:schemeClr val="lt1"/>
                </a:solidFill>
              </a:rPr>
              <a:t>Jumlah</a:t>
            </a:r>
            <a:r>
              <a:rPr lang="en-US" sz="1800" b="0" cap="all" spc="150" dirty="0">
                <a:solidFill>
                  <a:schemeClr val="lt1"/>
                </a:solidFill>
              </a:rPr>
              <a:t> </a:t>
            </a:r>
            <a:r>
              <a:rPr lang="en-US" sz="1800" b="0" cap="all" spc="150" dirty="0" err="1">
                <a:solidFill>
                  <a:schemeClr val="lt1"/>
                </a:solidFill>
              </a:rPr>
              <a:t>Customer_age</a:t>
            </a:r>
            <a:endParaRPr lang="en-US" sz="1800" b="0" cap="all" spc="150" dirty="0">
              <a:solidFill>
                <a:schemeClr val="lt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cap="none" spc="0" dirty="0" err="1">
                <a:solidFill>
                  <a:schemeClr val="tx1"/>
                </a:solidFill>
              </a:rPr>
              <a:t>visualisasi</a:t>
            </a:r>
            <a:r>
              <a:rPr lang="en-US" sz="1800" cap="none" spc="0" dirty="0">
                <a:solidFill>
                  <a:schemeClr val="tx1"/>
                </a:solidFill>
              </a:rPr>
              <a:t> </a:t>
            </a:r>
            <a:r>
              <a:rPr lang="en-US" sz="1800" cap="none" spc="0" dirty="0" err="1">
                <a:solidFill>
                  <a:schemeClr val="tx1"/>
                </a:solidFill>
              </a:rPr>
              <a:t>jumlah</a:t>
            </a:r>
            <a:r>
              <a:rPr lang="en-US" sz="1800" cap="none" spc="0" dirty="0">
                <a:solidFill>
                  <a:schemeClr val="tx1"/>
                </a:solidFill>
              </a:rPr>
              <a:t> </a:t>
            </a:r>
            <a:r>
              <a:rPr lang="en-US" sz="1800" cap="none" spc="0" dirty="0" err="1">
                <a:solidFill>
                  <a:schemeClr val="tx1"/>
                </a:solidFill>
              </a:rPr>
              <a:t>umur</a:t>
            </a:r>
            <a:r>
              <a:rPr lang="en-US" sz="1800" cap="none" spc="0" dirty="0">
                <a:solidFill>
                  <a:schemeClr val="tx1"/>
                </a:solidFill>
              </a:rPr>
              <a:t> </a:t>
            </a:r>
            <a:r>
              <a:rPr lang="en-US" sz="1800" cap="none" spc="0" dirty="0" err="1">
                <a:solidFill>
                  <a:schemeClr val="tx1"/>
                </a:solidFill>
              </a:rPr>
              <a:t>berdasarkan</a:t>
            </a:r>
            <a:r>
              <a:rPr lang="en-US" sz="1800" cap="none" spc="0" dirty="0">
                <a:solidFill>
                  <a:schemeClr val="tx1"/>
                </a:solidFill>
              </a:rPr>
              <a:t> Gender </a:t>
            </a:r>
            <a:r>
              <a:rPr lang="en-US" sz="1800" cap="none" spc="0" dirty="0" err="1">
                <a:solidFill>
                  <a:schemeClr val="tx1"/>
                </a:solidFill>
              </a:rPr>
              <a:t>berdasarkan</a:t>
            </a:r>
            <a:r>
              <a:rPr lang="en-US" sz="1800" cap="none" spc="0" dirty="0">
                <a:solidFill>
                  <a:schemeClr val="tx1"/>
                </a:solidFill>
              </a:rPr>
              <a:t> </a:t>
            </a:r>
            <a:r>
              <a:rPr lang="en-US" sz="1800" cap="none" spc="0" dirty="0" err="1">
                <a:solidFill>
                  <a:schemeClr val="tx1"/>
                </a:solidFill>
              </a:rPr>
              <a:t>Customer_age</a:t>
            </a:r>
            <a:endParaRPr lang="en-US" sz="1800" cap="none" spc="0" dirty="0">
              <a:solidFill>
                <a:schemeClr val="tx1"/>
              </a:solidFill>
            </a:endParaRPr>
          </a:p>
          <a:p>
            <a:pPr algn="ctr"/>
            <a:endParaRPr lang="en-US" sz="1800" b="0" cap="all" spc="150" dirty="0">
              <a:solidFill>
                <a:schemeClr val="lt1"/>
              </a:solidFill>
            </a:endParaRPr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9E9BC-E37F-42A7-854C-49F58161C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300" y="768625"/>
            <a:ext cx="5870711" cy="33434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4EFE7C-EA0F-4D7E-BB8E-9CE96AC1C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575" y="2977728"/>
            <a:ext cx="3612309" cy="309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8 Points 1">
            <a:extLst>
              <a:ext uri="{FF2B5EF4-FFF2-40B4-BE49-F238E27FC236}">
                <a16:creationId xmlns:a16="http://schemas.microsoft.com/office/drawing/2014/main" id="{231BD120-6F1B-4B9A-81FE-726E5F968AB9}"/>
              </a:ext>
            </a:extLst>
          </p:cNvPr>
          <p:cNvSpPr/>
          <p:nvPr/>
        </p:nvSpPr>
        <p:spPr>
          <a:xfrm>
            <a:off x="925002" y="795131"/>
            <a:ext cx="914400" cy="887896"/>
          </a:xfrm>
          <a:prstGeom prst="star8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Cooper Black" panose="0208090404030B020404" pitchFamily="18" charset="0"/>
              </a:rPr>
              <a:t>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6490B2-1824-437F-9E57-5F32F7524D48}"/>
              </a:ext>
            </a:extLst>
          </p:cNvPr>
          <p:cNvSpPr/>
          <p:nvPr/>
        </p:nvSpPr>
        <p:spPr>
          <a:xfrm>
            <a:off x="1945419" y="795131"/>
            <a:ext cx="3845781" cy="136497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cap="all" spc="150" dirty="0" err="1">
                <a:solidFill>
                  <a:schemeClr val="lt1"/>
                </a:solidFill>
              </a:rPr>
              <a:t>Jumlah</a:t>
            </a:r>
            <a:r>
              <a:rPr lang="en-US" sz="1800" b="0" cap="all" spc="150" dirty="0">
                <a:solidFill>
                  <a:schemeClr val="lt1"/>
                </a:solidFill>
              </a:rPr>
              <a:t> </a:t>
            </a:r>
            <a:r>
              <a:rPr lang="en-US" sz="1800" b="0" cap="all" spc="150" dirty="0" err="1">
                <a:solidFill>
                  <a:schemeClr val="lt1"/>
                </a:solidFill>
              </a:rPr>
              <a:t>Education_level</a:t>
            </a:r>
            <a:endParaRPr lang="en-US" sz="1800" b="0" cap="all" spc="150" dirty="0">
              <a:solidFill>
                <a:schemeClr val="lt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</a:rPr>
              <a:t>Visualisasi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jumlah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Education_level</a:t>
            </a:r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 err="1">
                <a:solidFill>
                  <a:schemeClr val="tx1"/>
                </a:solidFill>
              </a:rPr>
              <a:t>berdasarkan</a:t>
            </a:r>
            <a:r>
              <a:rPr lang="en-US" sz="1800" dirty="0">
                <a:solidFill>
                  <a:schemeClr val="tx1"/>
                </a:solidFill>
              </a:rPr>
              <a:t> Dependent Count</a:t>
            </a:r>
          </a:p>
          <a:p>
            <a:pPr algn="ctr"/>
            <a:endParaRPr lang="en-US" sz="1800" b="0" cap="all" spc="150" dirty="0">
              <a:solidFill>
                <a:schemeClr val="lt1"/>
              </a:solidFill>
            </a:endParaRPr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11F557-6098-4BDF-9EF9-2B7DB04C6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035" y="795131"/>
            <a:ext cx="4832826" cy="3189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F8905D-68B4-4475-B3FC-7BCE3A988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72" y="3984556"/>
            <a:ext cx="5039428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221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{A4DF0767-EB21-463A-8527-82E9AC2F6F30}tf22712842_win32</Template>
  <TotalTime>241</TotalTime>
  <Words>377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Rounded MT Bold</vt:lpstr>
      <vt:lpstr>Bookman Old Style</vt:lpstr>
      <vt:lpstr>Calibri</vt:lpstr>
      <vt:lpstr>Cooper Black</vt:lpstr>
      <vt:lpstr>Franklin Gothic Book</vt:lpstr>
      <vt:lpstr>Wingdings</vt:lpstr>
      <vt:lpstr>1_RetrospectVTI</vt:lpstr>
      <vt:lpstr>Exploration and Visualisation Data</vt:lpstr>
      <vt:lpstr>PowerPoint Presentation</vt:lpstr>
      <vt:lpstr>Latar Belakang Data</vt:lpstr>
      <vt:lpstr>Apa saja yang Dianalisis??</vt:lpstr>
      <vt:lpstr>Output yang Dianalisis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and Visualisation Data</dc:title>
  <dc:creator>WINDOWS 10</dc:creator>
  <cp:lastModifiedBy>WINDOWS 10</cp:lastModifiedBy>
  <cp:revision>6</cp:revision>
  <dcterms:created xsi:type="dcterms:W3CDTF">2020-12-27T15:55:49Z</dcterms:created>
  <dcterms:modified xsi:type="dcterms:W3CDTF">2021-01-05T13:39:10Z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